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66" r:id="rId3"/>
    <p:sldId id="264" r:id="rId4"/>
    <p:sldId id="267" r:id="rId5"/>
    <p:sldId id="272" r:id="rId6"/>
    <p:sldId id="268" r:id="rId7"/>
    <p:sldId id="269" r:id="rId8"/>
    <p:sldId id="275" r:id="rId9"/>
    <p:sldId id="270" r:id="rId10"/>
    <p:sldId id="271" r:id="rId11"/>
    <p:sldId id="274" r:id="rId12"/>
    <p:sldId id="297" r:id="rId13"/>
    <p:sldId id="273" r:id="rId14"/>
    <p:sldId id="276" r:id="rId15"/>
    <p:sldId id="296" r:id="rId16"/>
    <p:sldId id="286" r:id="rId17"/>
    <p:sldId id="287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79" r:id="rId26"/>
    <p:sldId id="280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jnwFmb5lmMg3AeTPLKBvOBbLwd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1E4AD-B130-4470-9A84-302A20772B63}">
  <a:tblStyle styleId="{49A1E4AD-B130-4470-9A84-302A20772B63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83" d="100"/>
          <a:sy n="83" d="100"/>
        </p:scale>
        <p:origin x="658" y="30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1808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6172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1292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3907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53312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7847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358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內容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圖片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113&#23416;&#24180;&#24230;&#26032;&#31481;&#24066;&#22283;&#20013;&#22887;&#26519;&#21305;&#20126;&#31185;&#23416;&#31478;&#36093;&#23526;&#26045;&#35336;&#30059;0612&#20844;&#21578;&#29256;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__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一張含有 螢幕擷取畫面, 平面設計, 綠色 的圖片&#10;&#10;自動產生的描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97" y="15468"/>
            <a:ext cx="12192897" cy="685749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1282223" y="1018826"/>
            <a:ext cx="795654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n-US" altLang="zh-TW" sz="48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113</a:t>
            </a:r>
            <a:r>
              <a:rPr lang="zh-TW" altLang="en-US" sz="48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國中奧林匹亞科學競賽</a:t>
            </a:r>
            <a:endParaRPr lang="en-US" altLang="zh-TW" sz="4800" b="1" dirty="0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/>
            <a:r>
              <a:rPr lang="zh-TW" altLang="en-US" sz="48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第一次會議</a:t>
            </a:r>
            <a:endParaRPr sz="4800" b="1" dirty="0">
              <a:solidFill>
                <a:srgbClr val="DA3F5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2441962" y="2981621"/>
            <a:ext cx="5884041" cy="925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承辦學校</a:t>
            </a:r>
            <a:r>
              <a:rPr lang="zh-TW" sz="3600" b="1" dirty="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:</a:t>
            </a:r>
            <a:r>
              <a:rPr lang="zh-TW" altLang="en-US" sz="3600" b="1" dirty="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新科國民中學</a:t>
            </a:r>
            <a:endParaRPr sz="3600" b="1" dirty="0">
              <a:solidFill>
                <a:srgbClr val="7030A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2441962" y="3628078"/>
            <a:ext cx="6796809" cy="925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競賽說明</a:t>
            </a:r>
            <a:r>
              <a:rPr lang="zh-TW" sz="3600" b="1" dirty="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:</a:t>
            </a:r>
            <a:r>
              <a:rPr lang="zh-TW" altLang="en-US" sz="3600" b="1" dirty="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新科國中自然領域團隊</a:t>
            </a:r>
            <a:endParaRPr sz="3600" b="1" dirty="0">
              <a:solidFill>
                <a:srgbClr val="7030A0"/>
              </a:solidFill>
              <a:latin typeface="DFKai-SB"/>
              <a:ea typeface="DFKai-SB"/>
              <a:cs typeface="DFKai-SB"/>
              <a:sym typeface="DFKai-SB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2441962" y="4268110"/>
            <a:ext cx="5303289" cy="925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3600" b="1" dirty="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日    期:11</a:t>
            </a:r>
            <a:r>
              <a:rPr lang="en-US" altLang="zh-TW" sz="3600" b="1" dirty="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3</a:t>
            </a:r>
            <a:r>
              <a:rPr lang="zh-TW" sz="3600" b="1" dirty="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.</a:t>
            </a:r>
            <a:r>
              <a:rPr lang="en-US" altLang="zh-TW" sz="3600" b="1" dirty="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06</a:t>
            </a:r>
            <a:r>
              <a:rPr lang="zh-TW" sz="3600" b="1" dirty="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.</a:t>
            </a:r>
            <a:r>
              <a:rPr lang="en-US" altLang="zh-TW" sz="3600" b="1" dirty="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14</a:t>
            </a:r>
            <a:endParaRPr dirty="0"/>
          </a:p>
        </p:txBody>
      </p:sp>
      <p:pic>
        <p:nvPicPr>
          <p:cNvPr id="9" name="圖片 8" descr="一張含有 天空, 樹狀, 戶外, 視窗 的圖片&#10;&#10;自動產生的描述">
            <a:extLst>
              <a:ext uri="{FF2B5EF4-FFF2-40B4-BE49-F238E27FC236}">
                <a16:creationId xmlns:a16="http://schemas.microsoft.com/office/drawing/2014/main" id="{8B6AD3F8-4DBE-453E-B162-2D4AF90596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9208" y="-168394"/>
            <a:ext cx="3066898" cy="3066898"/>
          </a:xfrm>
          <a:prstGeom prst="rect">
            <a:avLst/>
          </a:prstGeom>
        </p:spPr>
      </p:pic>
      <p:sp>
        <p:nvSpPr>
          <p:cNvPr id="8" name="Google Shape;88;p1"/>
          <p:cNvSpPr txBox="1"/>
          <p:nvPr/>
        </p:nvSpPr>
        <p:spPr>
          <a:xfrm>
            <a:off x="2441961" y="4882610"/>
            <a:ext cx="5303289" cy="925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時</a:t>
            </a:r>
            <a:r>
              <a:rPr lang="zh-TW" sz="3600" b="1" dirty="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    </a:t>
            </a:r>
            <a:r>
              <a:rPr lang="zh-TW" altLang="en-US" sz="3600" b="1" dirty="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間</a:t>
            </a:r>
            <a:r>
              <a:rPr lang="zh-TW" sz="3600" b="1" dirty="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:</a:t>
            </a:r>
            <a:r>
              <a:rPr lang="en-US" altLang="zh-TW" sz="3600" b="1" dirty="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13:50~14:50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, 平面設計 的圖片&#10;&#10;自動產生的描述">
            <a:extLst>
              <a:ext uri="{FF2B5EF4-FFF2-40B4-BE49-F238E27FC236}">
                <a16:creationId xmlns:a16="http://schemas.microsoft.com/office/drawing/2014/main" id="{E869F6EE-44B6-93DE-E71F-6EBE8BDFE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"/>
            <a:ext cx="12192000" cy="6856991"/>
          </a:xfrm>
          <a:prstGeom prst="rect">
            <a:avLst/>
          </a:prstGeom>
        </p:spPr>
      </p:pic>
      <p:sp>
        <p:nvSpPr>
          <p:cNvPr id="4" name="內容版面配置區 2"/>
          <p:cNvSpPr txBox="1">
            <a:spLocks/>
          </p:cNvSpPr>
          <p:nvPr/>
        </p:nvSpPr>
        <p:spPr>
          <a:xfrm>
            <a:off x="3819237" y="1990212"/>
            <a:ext cx="8229600" cy="3008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lnSpc>
                <a:spcPct val="120000"/>
              </a:lnSpc>
              <a:buNone/>
            </a:pPr>
            <a:r>
              <a:rPr lang="en-US" altLang="zh-TW" dirty="0"/>
              <a:t>1.</a:t>
            </a:r>
            <a:r>
              <a:rPr lang="zh-TW" altLang="zh-TW" dirty="0"/>
              <a:t>利用兩個電磁鐵，並自行設計使電磁鐵站立，每個電磁鐵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   </a:t>
            </a:r>
            <a:r>
              <a:rPr lang="zh-TW" altLang="zh-TW" dirty="0"/>
              <a:t>只能利用大會提供的</a:t>
            </a:r>
            <a:r>
              <a:rPr lang="en-US" altLang="zh-TW" dirty="0"/>
              <a:t>2</a:t>
            </a:r>
            <a:r>
              <a:rPr lang="zh-TW" altLang="zh-TW" dirty="0"/>
              <a:t>個一號電池提供電力，於兩個電磁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   </a:t>
            </a:r>
            <a:r>
              <a:rPr lang="zh-TW" altLang="zh-TW" dirty="0"/>
              <a:t>鐵上方用迴紋針連接，競賽誰可以將兩個電磁鐵分離最遠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</a:t>
            </a:r>
            <a:r>
              <a:rPr lang="zh-TW" altLang="zh-TW" dirty="0"/>
              <a:t>，如圖</a:t>
            </a:r>
            <a:r>
              <a:rPr lang="zh-TW" altLang="en-US" dirty="0"/>
              <a:t>二</a:t>
            </a:r>
            <a:r>
              <a:rPr lang="zh-TW" altLang="zh-TW" dirty="0"/>
              <a:t>所示。</a:t>
            </a:r>
          </a:p>
          <a:p>
            <a:pPr marL="114300" indent="0">
              <a:lnSpc>
                <a:spcPct val="120000"/>
              </a:lnSpc>
              <a:buNone/>
            </a:pPr>
            <a:r>
              <a:rPr lang="en-US" altLang="zh-TW" dirty="0"/>
              <a:t>2.</a:t>
            </a:r>
            <a:r>
              <a:rPr lang="zh-TW" altLang="zh-TW" dirty="0"/>
              <a:t>堆疊迴紋針時，迴紋針彼此間不可以夾或串鉤的方式連接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  </a:t>
            </a:r>
            <a:r>
              <a:rPr lang="zh-TW" altLang="zh-TW" dirty="0"/>
              <a:t>，</a:t>
            </a:r>
            <a:r>
              <a:rPr lang="en-US" altLang="zh-TW" dirty="0"/>
              <a:t> </a:t>
            </a:r>
            <a:r>
              <a:rPr lang="zh-TW" altLang="zh-TW" dirty="0"/>
              <a:t>只能用彼此接觸的方式堆疊，堆疊時迴紋針不可以變形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   </a:t>
            </a:r>
            <a:r>
              <a:rPr lang="zh-TW" altLang="zh-TW" dirty="0"/>
              <a:t>或拉直。</a:t>
            </a:r>
          </a:p>
          <a:p>
            <a:endParaRPr lang="zh-TW" altLang="en-US" dirty="0"/>
          </a:p>
        </p:txBody>
      </p:sp>
      <p:sp>
        <p:nvSpPr>
          <p:cNvPr id="5" name="Google Shape;274;p8"/>
          <p:cNvSpPr txBox="1"/>
          <p:nvPr/>
        </p:nvSpPr>
        <p:spPr>
          <a:xfrm>
            <a:off x="2674898" y="89811"/>
            <a:ext cx="8574993" cy="197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b="1" dirty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五、空中走廊競賽原則</a:t>
            </a:r>
            <a:endParaRPr sz="4800" b="1" dirty="0">
              <a:solidFill>
                <a:srgbClr val="DA3F5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66" y="2089730"/>
            <a:ext cx="3124471" cy="237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06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, 平面設計 的圖片&#10;&#10;自動產生的描述">
            <a:extLst>
              <a:ext uri="{FF2B5EF4-FFF2-40B4-BE49-F238E27FC236}">
                <a16:creationId xmlns:a16="http://schemas.microsoft.com/office/drawing/2014/main" id="{E869F6EE-44B6-93DE-E71F-6EBE8BDFE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"/>
            <a:ext cx="12192000" cy="6856991"/>
          </a:xfrm>
          <a:prstGeom prst="rect">
            <a:avLst/>
          </a:prstGeom>
        </p:spPr>
      </p:pic>
      <p:sp>
        <p:nvSpPr>
          <p:cNvPr id="4" name="內容版面配置區 2"/>
          <p:cNvSpPr txBox="1">
            <a:spLocks/>
          </p:cNvSpPr>
          <p:nvPr/>
        </p:nvSpPr>
        <p:spPr>
          <a:xfrm>
            <a:off x="1870364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lnSpc>
                <a:spcPct val="100000"/>
              </a:lnSpc>
              <a:buNone/>
            </a:pPr>
            <a:r>
              <a:rPr lang="en-US" altLang="zh-TW" dirty="0"/>
              <a:t>1.</a:t>
            </a:r>
            <a:r>
              <a:rPr lang="zh-TW" altLang="zh-TW" dirty="0"/>
              <a:t>將兩個電磁鐵放在桌上或地上，以迴紋針將電磁</a:t>
            </a:r>
            <a:endParaRPr lang="en-US" altLang="zh-TW" dirty="0"/>
          </a:p>
          <a:p>
            <a:pPr marL="114300" indent="0">
              <a:lnSpc>
                <a:spcPct val="100000"/>
              </a:lnSpc>
              <a:buNone/>
            </a:pPr>
            <a:r>
              <a:rPr lang="en-US" altLang="zh-TW" dirty="0"/>
              <a:t>   </a:t>
            </a:r>
            <a:r>
              <a:rPr lang="zh-TW" altLang="zh-TW" dirty="0"/>
              <a:t>鐵的上方以接觸方式互相連接，於大會競賽時間</a:t>
            </a:r>
            <a:r>
              <a:rPr lang="en-US" altLang="zh-TW" dirty="0"/>
              <a:t>5</a:t>
            </a:r>
            <a:br>
              <a:rPr lang="en-US" altLang="zh-TW" dirty="0"/>
            </a:br>
            <a:r>
              <a:rPr lang="en-US" altLang="zh-TW" dirty="0"/>
              <a:t>   </a:t>
            </a:r>
            <a:r>
              <a:rPr lang="zh-TW" altLang="zh-TW" dirty="0"/>
              <a:t>分鐘結束前，測量兩個電磁鐵能分開的最大距離。</a:t>
            </a:r>
            <a:endParaRPr lang="en-US" altLang="zh-TW" dirty="0"/>
          </a:p>
          <a:p>
            <a:pPr marL="114300" indent="0">
              <a:lnSpc>
                <a:spcPct val="100000"/>
              </a:lnSpc>
              <a:buNone/>
            </a:pPr>
            <a:r>
              <a:rPr lang="en-US" altLang="zh-TW" dirty="0"/>
              <a:t>2.</a:t>
            </a:r>
            <a:r>
              <a:rPr lang="zh-TW" altLang="zh-TW" dirty="0"/>
              <a:t>競賽時兩個電磁鐵上方連接的迴紋針不可碰觸到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  </a:t>
            </a:r>
            <a:r>
              <a:rPr lang="zh-TW" altLang="zh-TW" dirty="0"/>
              <a:t>地面，於競賽期間不限要求紀錄次數，若再一次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  </a:t>
            </a:r>
            <a:r>
              <a:rPr lang="zh-TW" altLang="zh-TW" dirty="0"/>
              <a:t>要求紀錄時迴紋針已鬆開或接觸地面，即算上一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  </a:t>
            </a:r>
            <a:r>
              <a:rPr lang="zh-TW" altLang="zh-TW" dirty="0"/>
              <a:t>次的紀錄成績。</a:t>
            </a:r>
          </a:p>
          <a:p>
            <a:pPr>
              <a:lnSpc>
                <a:spcPct val="100000"/>
              </a:lnSpc>
            </a:pPr>
            <a:endParaRPr lang="zh-TW" altLang="en-US" dirty="0"/>
          </a:p>
        </p:txBody>
      </p:sp>
      <p:sp>
        <p:nvSpPr>
          <p:cNvPr id="5" name="Google Shape;274;p8"/>
          <p:cNvSpPr txBox="1"/>
          <p:nvPr/>
        </p:nvSpPr>
        <p:spPr>
          <a:xfrm>
            <a:off x="2351626" y="-117235"/>
            <a:ext cx="8574993" cy="197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b="1" dirty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六、空中走廊計分原則</a:t>
            </a:r>
            <a:endParaRPr sz="4800" b="1" dirty="0">
              <a:solidFill>
                <a:srgbClr val="DA3F5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853439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, 平面設計 的圖片&#10;&#10;自動產生的描述">
            <a:extLst>
              <a:ext uri="{FF2B5EF4-FFF2-40B4-BE49-F238E27FC236}">
                <a16:creationId xmlns:a16="http://schemas.microsoft.com/office/drawing/2014/main" id="{E869F6EE-44B6-93DE-E71F-6EBE8BDFE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"/>
            <a:ext cx="12192000" cy="6856991"/>
          </a:xfrm>
          <a:prstGeom prst="rect">
            <a:avLst/>
          </a:prstGeom>
        </p:spPr>
      </p:pic>
      <p:sp>
        <p:nvSpPr>
          <p:cNvPr id="5" name="Google Shape;274;p8"/>
          <p:cNvSpPr txBox="1"/>
          <p:nvPr/>
        </p:nvSpPr>
        <p:spPr>
          <a:xfrm>
            <a:off x="1822546" y="-501315"/>
            <a:ext cx="9205672" cy="197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b="1" dirty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七、空中走廊</a:t>
            </a:r>
            <a:r>
              <a:rPr lang="en-US" altLang="zh-TW" sz="4800" b="1" dirty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zh-TW" altLang="en-US" sz="4800" b="1" dirty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比遠實際操作情形</a:t>
            </a:r>
            <a:endParaRPr sz="4800" b="1" dirty="0">
              <a:solidFill>
                <a:srgbClr val="DA3F5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6" name="內容版面配置區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201" y="1166016"/>
            <a:ext cx="6034617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0824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, 平面設計 的圖片&#10;&#10;自動產生的描述">
            <a:extLst>
              <a:ext uri="{FF2B5EF4-FFF2-40B4-BE49-F238E27FC236}">
                <a16:creationId xmlns:a16="http://schemas.microsoft.com/office/drawing/2014/main" id="{E869F6EE-44B6-93DE-E71F-6EBE8BDFE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"/>
            <a:ext cx="12192000" cy="6856991"/>
          </a:xfrm>
          <a:prstGeom prst="rect">
            <a:avLst/>
          </a:prstGeom>
        </p:spPr>
      </p:pic>
      <p:sp>
        <p:nvSpPr>
          <p:cNvPr id="5" name="Google Shape;274;p8"/>
          <p:cNvSpPr txBox="1"/>
          <p:nvPr/>
        </p:nvSpPr>
        <p:spPr>
          <a:xfrm>
            <a:off x="1822546" y="-501315"/>
            <a:ext cx="9205672" cy="197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b="1" dirty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七</a:t>
            </a:r>
            <a:r>
              <a:rPr lang="zh-TW" altLang="en-US" sz="4800" b="1" dirty="0" smtClean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、評分表</a:t>
            </a:r>
            <a:endParaRPr sz="4800" b="1" dirty="0">
              <a:solidFill>
                <a:srgbClr val="DA3F5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637656"/>
              </p:ext>
            </p:extLst>
          </p:nvPr>
        </p:nvGraphicFramePr>
        <p:xfrm>
          <a:off x="2650836" y="1209965"/>
          <a:ext cx="6794154" cy="42426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{49A1E4AD-B130-4470-9A84-302A20772B63}</a:tableStyleId>
              </a:tblPr>
              <a:tblGrid>
                <a:gridCol w="1902524">
                  <a:extLst>
                    <a:ext uri="{9D8B030D-6E8A-4147-A177-3AD203B41FA5}">
                      <a16:colId xmlns:a16="http://schemas.microsoft.com/office/drawing/2014/main" val="3304647038"/>
                    </a:ext>
                  </a:extLst>
                </a:gridCol>
                <a:gridCol w="1902524">
                  <a:extLst>
                    <a:ext uri="{9D8B030D-6E8A-4147-A177-3AD203B41FA5}">
                      <a16:colId xmlns:a16="http://schemas.microsoft.com/office/drawing/2014/main" val="2133336672"/>
                    </a:ext>
                  </a:extLst>
                </a:gridCol>
                <a:gridCol w="1902524">
                  <a:extLst>
                    <a:ext uri="{9D8B030D-6E8A-4147-A177-3AD203B41FA5}">
                      <a16:colId xmlns:a16="http://schemas.microsoft.com/office/drawing/2014/main" val="621572347"/>
                    </a:ext>
                  </a:extLst>
                </a:gridCol>
                <a:gridCol w="1086582">
                  <a:extLst>
                    <a:ext uri="{9D8B030D-6E8A-4147-A177-3AD203B41FA5}">
                      <a16:colId xmlns:a16="http://schemas.microsoft.com/office/drawing/2014/main" val="344934613"/>
                    </a:ext>
                  </a:extLst>
                </a:gridCol>
              </a:tblGrid>
              <a:tr h="550867">
                <a:tc grid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競賽隊名：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920770"/>
                  </a:ext>
                </a:extLst>
              </a:tr>
              <a:tr h="550867">
                <a:tc gridSpan="3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競賽項目：天梯與空中走廊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總成績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8750990"/>
                  </a:ext>
                </a:extLst>
              </a:tr>
              <a:tr h="1185238"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競賽成績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635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天</a:t>
                      </a:r>
                      <a:r>
                        <a:rPr lang="en-US" sz="2000" kern="100">
                          <a:effectLst/>
                        </a:rPr>
                        <a:t>   </a:t>
                      </a:r>
                      <a:r>
                        <a:rPr lang="zh-TW" sz="2000" kern="100">
                          <a:effectLst/>
                        </a:rPr>
                        <a:t>梯</a:t>
                      </a:r>
                      <a:endParaRPr lang="zh-TW" sz="1200" kern="100">
                        <a:effectLst/>
                      </a:endParaRPr>
                    </a:p>
                    <a:p>
                      <a:pPr indent="508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(</a:t>
                      </a:r>
                      <a:r>
                        <a:rPr lang="zh-TW" sz="2000" kern="100">
                          <a:effectLst/>
                        </a:rPr>
                        <a:t>最大高度</a:t>
                      </a:r>
                      <a:r>
                        <a:rPr lang="en-US" sz="2000" kern="100">
                          <a:effectLst/>
                        </a:rPr>
                        <a:t>)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381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</a:rPr>
                        <a:t>空 中 走 廊</a:t>
                      </a:r>
                      <a:endParaRPr lang="zh-TW" sz="1200" kern="100">
                        <a:effectLst/>
                      </a:endParaRPr>
                    </a:p>
                    <a:p>
                      <a:pPr indent="508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(</a:t>
                      </a:r>
                      <a:r>
                        <a:rPr lang="zh-TW" sz="2000" kern="100">
                          <a:effectLst/>
                        </a:rPr>
                        <a:t>最遠距離</a:t>
                      </a:r>
                      <a:r>
                        <a:rPr lang="en-US" sz="2000" kern="100">
                          <a:effectLst/>
                        </a:rPr>
                        <a:t>)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</a:endParaRPr>
                    </a:p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</a:endParaRPr>
                    </a:p>
                    <a:p>
                      <a:pPr indent="3048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(</a:t>
                      </a:r>
                      <a:r>
                        <a:rPr lang="zh-TW" sz="1200" kern="100">
                          <a:effectLst/>
                        </a:rPr>
                        <a:t>不需填寫</a:t>
                      </a:r>
                      <a:r>
                        <a:rPr lang="en-US" sz="1200" kern="100">
                          <a:effectLst/>
                        </a:rPr>
                        <a:t>)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6782452"/>
                  </a:ext>
                </a:extLst>
              </a:tr>
              <a:tr h="14047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7285335"/>
                  </a:ext>
                </a:extLst>
              </a:tr>
              <a:tr h="550867">
                <a:tc gridSpan="4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effectLst/>
                        </a:rPr>
                        <a:t>裁判老師簽名：</a:t>
                      </a:r>
                      <a:endParaRPr lang="zh-TW" sz="1200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021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4776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一張含有 螢幕擷取畫面, 平面設計, 綠色 的圖片&#10;&#10;自動產生的描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97" y="504"/>
            <a:ext cx="12192897" cy="685749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1282223" y="1018826"/>
            <a:ext cx="10438722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TW" altLang="en-US" sz="48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討論事項</a:t>
            </a:r>
            <a:r>
              <a:rPr lang="en-US" altLang="zh-TW" sz="48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altLang="zh-TW" sz="48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lang="zh-TW" altLang="en-US" sz="48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項目一</a:t>
            </a:r>
            <a:r>
              <a:rPr lang="en-US" altLang="zh-TW" sz="48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:</a:t>
            </a:r>
            <a:r>
              <a:rPr lang="zh-TW" altLang="en-US" sz="48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電池用</a:t>
            </a:r>
            <a:r>
              <a:rPr lang="en-US" altLang="zh-TW" sz="48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</a:t>
            </a:r>
            <a:r>
              <a:rPr lang="zh-TW" altLang="en-US" sz="48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號電池或是</a:t>
            </a:r>
            <a:r>
              <a:rPr lang="en-US" altLang="zh-TW" sz="48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zh-TW" altLang="en-US" sz="48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號電池</a:t>
            </a:r>
            <a:r>
              <a:rPr lang="en-US" altLang="zh-TW" sz="48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?</a:t>
            </a:r>
            <a:endParaRPr sz="4800" b="1" dirty="0">
              <a:solidFill>
                <a:srgbClr val="DA3F5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415818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, 平面設計 的圖片&#10;&#10;自動產生的描述">
            <a:extLst>
              <a:ext uri="{FF2B5EF4-FFF2-40B4-BE49-F238E27FC236}">
                <a16:creationId xmlns:a16="http://schemas.microsoft.com/office/drawing/2014/main" id="{E869F6EE-44B6-93DE-E71F-6EBE8BDFE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9"/>
            <a:ext cx="12192000" cy="6856991"/>
          </a:xfrm>
          <a:prstGeom prst="rect">
            <a:avLst/>
          </a:prstGeom>
        </p:spPr>
      </p:pic>
      <p:sp>
        <p:nvSpPr>
          <p:cNvPr id="7" name="Google Shape;274;p8"/>
          <p:cNvSpPr txBox="1"/>
          <p:nvPr/>
        </p:nvSpPr>
        <p:spPr>
          <a:xfrm>
            <a:off x="1525426" y="709152"/>
            <a:ext cx="9881484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zh-TW" altLang="en-US" sz="4800" b="1" dirty="0" smtClean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項目二</a:t>
            </a:r>
            <a:r>
              <a:rPr lang="en-US" altLang="zh-TW" sz="4800" b="1" dirty="0" smtClean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: </a:t>
            </a:r>
            <a:r>
              <a:rPr lang="zh-TW" altLang="en-US" sz="4800" b="1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垂降</a:t>
            </a:r>
            <a:r>
              <a:rPr lang="zh-TW" altLang="en-US" sz="4800" b="1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高手</a:t>
            </a:r>
            <a:endParaRPr lang="en-US" altLang="zh-TW" sz="4800" b="1" dirty="0" smtClean="0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/>
            <a:r>
              <a:rPr lang="zh-TW" altLang="en-US" sz="4800" b="1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  </a:t>
            </a:r>
            <a:r>
              <a:rPr lang="en-US" altLang="zh-TW" sz="2000" b="1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2000" b="1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 action="ppaction://hlinkfile"/>
              </a:rPr>
              <a:t>參閱</a:t>
            </a:r>
            <a:r>
              <a:rPr lang="en-US" altLang="zh-TW" sz="2000" b="1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 action="ppaction://hlinkfile"/>
              </a:rPr>
              <a:t>113</a:t>
            </a:r>
            <a:r>
              <a:rPr lang="zh-TW" altLang="en-US" sz="2000" b="1" dirty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  <a:hlinkClick r:id="rId3" action="ppaction://hlinkfile"/>
              </a:rPr>
              <a:t>學年度新竹市國中奧林匹亞科學競賽實施計畫</a:t>
            </a:r>
            <a:r>
              <a:rPr lang="en-US" altLang="zh-TW" sz="2000" b="1" dirty="0" smtClean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lang="en-US" altLang="zh-TW" sz="2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150000"/>
              </a:lnSpc>
            </a:pPr>
            <a:r>
              <a:rPr lang="zh-TW" altLang="en-US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en-US" sz="4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製作</a:t>
            </a:r>
            <a:r>
              <a:rPr lang="en-US" altLang="zh-TW" sz="4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25+</a:t>
            </a:r>
            <a:r>
              <a:rPr lang="zh-TW" altLang="en-US" sz="4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轉場</a:t>
            </a:r>
            <a:r>
              <a:rPr lang="en-US" altLang="zh-TW" sz="4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8+</a:t>
            </a:r>
            <a:r>
              <a:rPr lang="zh-TW" altLang="en-US" sz="4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評分</a:t>
            </a:r>
            <a:r>
              <a:rPr lang="en-US" altLang="zh-TW" sz="4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8=41</a:t>
            </a:r>
            <a:r>
              <a:rPr lang="zh-TW" altLang="en-US" sz="4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4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sz="4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82CA94A-05C4-493A-B0A8-1D0F65276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8320" y="1510500"/>
            <a:ext cx="3129280" cy="71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85178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, 平面設計 的圖片&#10;&#10;自動產生的描述">
            <a:extLst>
              <a:ext uri="{FF2B5EF4-FFF2-40B4-BE49-F238E27FC236}">
                <a16:creationId xmlns:a16="http://schemas.microsoft.com/office/drawing/2014/main" id="{E869F6EE-44B6-93DE-E71F-6EBE8BDFE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9"/>
            <a:ext cx="12192000" cy="6856991"/>
          </a:xfrm>
          <a:prstGeom prst="rect">
            <a:avLst/>
          </a:prstGeom>
        </p:spPr>
      </p:pic>
      <p:sp>
        <p:nvSpPr>
          <p:cNvPr id="7" name="Google Shape;274;p8"/>
          <p:cNvSpPr txBox="1"/>
          <p:nvPr/>
        </p:nvSpPr>
        <p:spPr>
          <a:xfrm>
            <a:off x="1516189" y="1457297"/>
            <a:ext cx="9881484" cy="3944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266666"/>
              </a:lnSpc>
            </a:pPr>
            <a:r>
              <a:rPr lang="zh-TW" altLang="en-US" sz="4800" b="1" dirty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項目三</a:t>
            </a:r>
            <a:r>
              <a:rPr lang="en-US" altLang="zh-TW" sz="4800" b="1" dirty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: </a:t>
            </a:r>
            <a:r>
              <a:rPr lang="zh-TW" altLang="en-US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液 壓 舉 重</a:t>
            </a:r>
            <a:endParaRPr lang="en-US" altLang="zh-TW" sz="4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266666"/>
              </a:lnSpc>
            </a:pPr>
            <a:r>
              <a:rPr lang="zh-TW" altLang="en-US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製作</a:t>
            </a:r>
            <a:r>
              <a:rPr lang="en-US" altLang="zh-TW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比賽時間</a:t>
            </a:r>
            <a:r>
              <a:rPr lang="en-US" altLang="zh-TW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:45</a:t>
            </a:r>
            <a:r>
              <a:rPr lang="zh-TW" altLang="en-US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sz="4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482CA94A-05C4-493A-B0A8-1D0F65276C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8320" y="1510500"/>
            <a:ext cx="3129280" cy="714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D49A8D05-566F-4C21-BB7E-2776F097E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8320" y="112028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921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, 平面設計 的圖片&#10;&#10;自動產生的描述">
            <a:extLst>
              <a:ext uri="{FF2B5EF4-FFF2-40B4-BE49-F238E27FC236}">
                <a16:creationId xmlns:a16="http://schemas.microsoft.com/office/drawing/2014/main" id="{E869F6EE-44B6-93DE-E71F-6EBE8BDFE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"/>
            <a:ext cx="12192000" cy="6856991"/>
          </a:xfrm>
          <a:prstGeom prst="rect">
            <a:avLst/>
          </a:prstGeom>
        </p:spPr>
      </p:pic>
      <p:sp>
        <p:nvSpPr>
          <p:cNvPr id="11" name="Google Shape;274;p8"/>
          <p:cNvSpPr txBox="1"/>
          <p:nvPr/>
        </p:nvSpPr>
        <p:spPr>
          <a:xfrm>
            <a:off x="2790806" y="-417947"/>
            <a:ext cx="7480029" cy="197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b="1" dirty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一、材料</a:t>
            </a:r>
            <a:r>
              <a:rPr lang="en-US" altLang="zh-TW" sz="4800" b="1" dirty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zh-TW" altLang="en-US" sz="4800" b="1" dirty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重要材料介紹</a:t>
            </a:r>
            <a:endParaRPr sz="4800" b="1" dirty="0">
              <a:solidFill>
                <a:srgbClr val="DA3F5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092065" y="1601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鱷魚夾*</a:t>
            </a:r>
            <a:r>
              <a:rPr lang="en-US" altLang="zh-TW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901109" y="2282278"/>
            <a:ext cx="14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號電池*</a:t>
            </a:r>
            <a:r>
              <a:rPr lang="en-US" altLang="zh-TW" sz="1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endParaRPr lang="zh-TW" altLang="en-US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913595" y="3231441"/>
            <a:ext cx="206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號電池和*</a:t>
            </a:r>
            <a:r>
              <a:rPr lang="en-US" altLang="zh-TW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盒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4175370" y="4785035"/>
            <a:ext cx="205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小支迴紋針*</a:t>
            </a:r>
            <a:r>
              <a:rPr lang="en-US" altLang="zh-TW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支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430827" y="4785035"/>
            <a:ext cx="1410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漆包線</a:t>
            </a:r>
            <a:r>
              <a:rPr lang="en-US" altLang="zh-TW" sz="1800" b="1" dirty="0" err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0.7mm</a:t>
            </a:r>
            <a:r>
              <a:rPr lang="en-US" altLang="zh-TW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en-US" altLang="zh-TW" sz="1800" b="1" dirty="0" err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30g</a:t>
            </a:r>
            <a:endParaRPr lang="en-US" altLang="zh-TW" sz="1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捲</a:t>
            </a:r>
            <a:endParaRPr lang="en-US" altLang="zh-TW" sz="1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402015" y="2586835"/>
            <a:ext cx="1668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內六角螺絲</a:t>
            </a:r>
            <a:endParaRPr lang="en-US" altLang="zh-TW" sz="1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800" b="1" dirty="0" err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M8</a:t>
            </a:r>
            <a:r>
              <a:rPr lang="en-US" altLang="zh-TW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en-US" altLang="zh-TW" sz="1800" b="1" dirty="0" err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70mm</a:t>
            </a:r>
            <a:r>
              <a:rPr lang="en-US" altLang="zh-TW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*3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支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EBD21B2-ED9B-431B-A68E-2DCE14E26007}"/>
              </a:ext>
            </a:extLst>
          </p:cNvPr>
          <p:cNvSpPr/>
          <p:nvPr/>
        </p:nvSpPr>
        <p:spPr>
          <a:xfrm>
            <a:off x="701040" y="1601231"/>
            <a:ext cx="1092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竹筷</a:t>
            </a: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</a:rPr>
              <a:t>20</a:t>
            </a:r>
            <a:r>
              <a:rPr lang="zh-TW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支、塑膠瓦楞板Ａ</a:t>
            </a: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</a:rPr>
              <a:t>4 </a:t>
            </a:r>
            <a:r>
              <a:rPr lang="zh-TW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兩片、</a:t>
            </a:r>
            <a:endParaRPr lang="en-US" altLang="zh-TW" sz="4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切割墊</a:t>
            </a:r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一片</a:t>
            </a:r>
            <a:r>
              <a:rPr lang="zh-TW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、橡皮筋</a:t>
            </a: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</a:rPr>
              <a:t> 40 </a:t>
            </a:r>
            <a:r>
              <a:rPr lang="zh-TW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條、</a:t>
            </a:r>
            <a:endParaRPr lang="en-US" altLang="zh-TW" sz="4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美工刀</a:t>
            </a:r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一支</a:t>
            </a:r>
            <a:r>
              <a:rPr lang="zh-TW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、剪刀</a:t>
            </a:r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一把</a:t>
            </a:r>
            <a:r>
              <a:rPr lang="zh-TW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60cm</a:t>
            </a:r>
            <a:r>
              <a:rPr lang="zh-TW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尺</a:t>
            </a:r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一支</a:t>
            </a:r>
            <a:r>
              <a:rPr lang="zh-TW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endParaRPr lang="en-US" altLang="zh-TW" sz="4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重物（麥香紅茶鋁箔包）、</a:t>
            </a:r>
            <a:endParaRPr lang="en-US" altLang="zh-TW" sz="4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塑膠針筒</a:t>
            </a: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(60ml</a:t>
            </a:r>
            <a:r>
              <a:rPr lang="zh-TW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、</a:t>
            </a: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35ml</a:t>
            </a:r>
            <a:r>
              <a:rPr lang="zh-TW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25ml</a:t>
            </a:r>
            <a:r>
              <a:rPr lang="zh-TW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</a:rPr>
              <a:t>3</a:t>
            </a:r>
            <a:r>
              <a:rPr lang="zh-TW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選</a:t>
            </a: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</a:rPr>
              <a:t>2) </a:t>
            </a:r>
            <a:r>
              <a:rPr lang="zh-TW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endParaRPr lang="en-US" altLang="zh-TW" sz="4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</a:rPr>
              <a:t>40cm</a:t>
            </a:r>
            <a:r>
              <a:rPr lang="zh-TW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塑膠管</a:t>
            </a:r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一條</a:t>
            </a:r>
            <a:r>
              <a:rPr lang="zh-TW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037139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, 平面設計 的圖片&#10;&#10;自動產生的描述">
            <a:extLst>
              <a:ext uri="{FF2B5EF4-FFF2-40B4-BE49-F238E27FC236}">
                <a16:creationId xmlns:a16="http://schemas.microsoft.com/office/drawing/2014/main" id="{E869F6EE-44B6-93DE-E71F-6EBE8BDFE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39"/>
            <a:ext cx="12192000" cy="6856991"/>
          </a:xfrm>
          <a:prstGeom prst="rect">
            <a:avLst/>
          </a:prstGeom>
        </p:spPr>
      </p:pic>
      <p:sp>
        <p:nvSpPr>
          <p:cNvPr id="6" name="Google Shape;274;p8"/>
          <p:cNvSpPr txBox="1"/>
          <p:nvPr/>
        </p:nvSpPr>
        <p:spPr>
          <a:xfrm>
            <a:off x="2465216" y="80675"/>
            <a:ext cx="7887824" cy="197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b="1" dirty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二、液壓舉重競賽規則</a:t>
            </a:r>
            <a:endParaRPr sz="4800" b="1" dirty="0">
              <a:solidFill>
                <a:srgbClr val="DA3F5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7899DA3-ACE7-43A1-8FA1-76836D061DE0}"/>
              </a:ext>
            </a:extLst>
          </p:cNvPr>
          <p:cNvSpPr/>
          <p:nvPr/>
        </p:nvSpPr>
        <p:spPr>
          <a:xfrm>
            <a:off x="894080" y="1732484"/>
            <a:ext cx="106984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ea"/>
              <a:buAutoNum type="ea1ChtPlain"/>
            </a:pPr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每組利用大會提供的材料製作升降裝置與液壓裝置，製作與測試時間</a:t>
            </a:r>
            <a:r>
              <a:rPr lang="en-US" altLang="zh-TW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40 </a:t>
            </a:r>
            <a:r>
              <a:rPr lang="zh-TW" altLang="zh-TW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分鐘。</a:t>
            </a:r>
            <a:endParaRPr lang="zh-TW" altLang="zh-TW" sz="35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buFont typeface="+mj-ea"/>
              <a:buAutoNum type="ea1ChtPlain"/>
            </a:pPr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使用塑膠針筒</a:t>
            </a:r>
            <a:r>
              <a:rPr lang="en-US" altLang="zh-TW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 </a:t>
            </a:r>
            <a:r>
              <a:rPr lang="zh-TW" altLang="zh-TW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支</a:t>
            </a:r>
            <a:r>
              <a:rPr lang="zh-TW" altLang="zh-TW" sz="35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zh-TW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塑膠管長度</a:t>
            </a:r>
            <a:r>
              <a:rPr lang="en-US" altLang="zh-TW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40cm</a:t>
            </a:r>
            <a:r>
              <a:rPr lang="zh-TW" altLang="zh-TW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來製作液壓裝置，塑膠管功能僅限於液壓裝置壓力的傳遞。</a:t>
            </a:r>
            <a:endParaRPr lang="zh-TW" altLang="zh-TW" sz="35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lvl="0" indent="-342900">
              <a:buFont typeface="+mj-ea"/>
              <a:buAutoNum type="ea1ChtPlain"/>
            </a:pPr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zh-TW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利用大會提供之竹筷及橡皮筋</a:t>
            </a:r>
            <a:r>
              <a:rPr lang="zh-TW" altLang="zh-TW" sz="3500" dirty="0"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、</a:t>
            </a:r>
            <a:r>
              <a:rPr lang="zh-TW" altLang="zh-TW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塑膠瓦楞板等材料製作升降裝置。</a:t>
            </a:r>
            <a:endParaRPr lang="zh-TW" altLang="zh-TW" sz="35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9054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, 平面設計 的圖片&#10;&#10;自動產生的描述">
            <a:extLst>
              <a:ext uri="{FF2B5EF4-FFF2-40B4-BE49-F238E27FC236}">
                <a16:creationId xmlns:a16="http://schemas.microsoft.com/office/drawing/2014/main" id="{E869F6EE-44B6-93DE-E71F-6EBE8BDFE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39"/>
            <a:ext cx="12192000" cy="6856991"/>
          </a:xfrm>
          <a:prstGeom prst="rect">
            <a:avLst/>
          </a:prstGeom>
        </p:spPr>
      </p:pic>
      <p:sp>
        <p:nvSpPr>
          <p:cNvPr id="6" name="Google Shape;274;p8"/>
          <p:cNvSpPr txBox="1"/>
          <p:nvPr/>
        </p:nvSpPr>
        <p:spPr>
          <a:xfrm>
            <a:off x="2465216" y="80675"/>
            <a:ext cx="7887824" cy="197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266666"/>
              </a:lnSpc>
            </a:pPr>
            <a:r>
              <a:rPr lang="zh-TW" altLang="en-US" sz="4800" b="1" dirty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二、液壓舉重競賽規則</a:t>
            </a:r>
            <a:endParaRPr sz="4800" b="1" dirty="0">
              <a:solidFill>
                <a:srgbClr val="DA3F5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7899DA3-ACE7-43A1-8FA1-76836D061DE0}"/>
              </a:ext>
            </a:extLst>
          </p:cNvPr>
          <p:cNvSpPr/>
          <p:nvPr/>
        </p:nvSpPr>
        <p:spPr>
          <a:xfrm>
            <a:off x="894080" y="1732484"/>
            <a:ext cx="1069848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四、</a:t>
            </a:r>
            <a:r>
              <a:rPr lang="zh-TW" altLang="zh-TW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參賽同學將負重塑膠瓦楞板穩定的放在升降裝置</a:t>
            </a:r>
            <a:endParaRPr lang="en-US" altLang="zh-TW" sz="35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</a:t>
            </a:r>
            <a:r>
              <a:rPr lang="zh-TW" altLang="zh-TW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上，再將重物放在負重塑膠瓦楞板上，放置完成</a:t>
            </a:r>
            <a:endParaRPr lang="en-US" altLang="zh-TW" sz="35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</a:t>
            </a:r>
            <a:r>
              <a:rPr lang="zh-TW" altLang="zh-TW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後手離開才能操作針筒，利用液壓原理及槓桿原</a:t>
            </a:r>
            <a:endParaRPr lang="en-US" altLang="zh-TW" sz="35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</a:t>
            </a:r>
            <a:r>
              <a:rPr lang="zh-TW" altLang="zh-TW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理讓負重塑膠瓦楞板上升。</a:t>
            </a:r>
            <a:endParaRPr lang="zh-TW" altLang="zh-TW" sz="35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五、</a:t>
            </a:r>
            <a:r>
              <a:rPr lang="zh-TW" altLang="zh-TW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升降機液壓裝置只能用大會</a:t>
            </a:r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zh-TW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本項目</a:t>
            </a:r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所羅列</a:t>
            </a:r>
            <a:r>
              <a:rPr lang="zh-TW" altLang="zh-TW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之材</a:t>
            </a:r>
            <a:endParaRPr lang="en-US" altLang="zh-TW" sz="35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</a:t>
            </a:r>
            <a:r>
              <a:rPr lang="zh-TW" altLang="zh-TW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料，否則必須移除之後才能評分，移除時間包括</a:t>
            </a:r>
            <a:endParaRPr lang="en-US" altLang="zh-TW" sz="35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</a:t>
            </a:r>
            <a:r>
              <a:rPr lang="zh-TW" altLang="zh-TW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在評分時間</a:t>
            </a:r>
            <a:r>
              <a:rPr lang="en-US" altLang="zh-TW" sz="3500" dirty="0">
                <a:latin typeface="Times New Roman" panose="02020603050405020304" pitchFamily="18" charset="0"/>
                <a:ea typeface="標楷體" panose="03000509000000000000" pitchFamily="65" charset="-120"/>
              </a:rPr>
              <a:t>5</a:t>
            </a:r>
            <a:r>
              <a:rPr lang="zh-TW" altLang="zh-TW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分鐘內。</a:t>
            </a:r>
            <a:endParaRPr lang="zh-TW" altLang="en-US" sz="3500" dirty="0"/>
          </a:p>
        </p:txBody>
      </p:sp>
    </p:spTree>
    <p:extLst>
      <p:ext uri="{BB962C8B-B14F-4D97-AF65-F5344CB8AC3E}">
        <p14:creationId xmlns:p14="http://schemas.microsoft.com/office/powerpoint/2010/main" val="2172137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10" descr="一張含有 螢幕擷取畫面, 平面設計 的圖片&#10;&#10;自動產生的描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9126" y="-52066"/>
            <a:ext cx="12192897" cy="685749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10"/>
          <p:cNvSpPr/>
          <p:nvPr/>
        </p:nvSpPr>
        <p:spPr>
          <a:xfrm>
            <a:off x="1424135" y="22585"/>
            <a:ext cx="9447159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lang="en-US" altLang="zh-TW" sz="40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113</a:t>
            </a:r>
            <a:r>
              <a:rPr lang="zh-TW" altLang="en-US" sz="40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國中奧林匹亞科學競賽實施</a:t>
            </a:r>
            <a:r>
              <a:rPr lang="zh-TW" sz="40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流程</a:t>
            </a:r>
            <a:r>
              <a:rPr lang="zh-TW" altLang="en-US" sz="40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規劃</a:t>
            </a:r>
            <a:endParaRPr sz="4000" b="1" dirty="0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 dirty="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308" name="Google Shape;308;p10"/>
          <p:cNvGrpSpPr/>
          <p:nvPr/>
        </p:nvGrpSpPr>
        <p:grpSpPr>
          <a:xfrm>
            <a:off x="188376" y="667348"/>
            <a:ext cx="12021579" cy="5418667"/>
            <a:chOff x="99" y="0"/>
            <a:chExt cx="7518300" cy="5418667"/>
          </a:xfrm>
        </p:grpSpPr>
        <p:sp>
          <p:nvSpPr>
            <p:cNvPr id="309" name="Google Shape;309;p10"/>
            <p:cNvSpPr/>
            <p:nvPr/>
          </p:nvSpPr>
          <p:spPr>
            <a:xfrm>
              <a:off x="609599" y="0"/>
              <a:ext cx="6908800" cy="541866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F7D5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0"/>
            <p:cNvSpPr/>
            <p:nvPr/>
          </p:nvSpPr>
          <p:spPr>
            <a:xfrm>
              <a:off x="99" y="1625600"/>
              <a:ext cx="1189434" cy="2167466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0"/>
            <p:cNvSpPr txBox="1"/>
            <p:nvPr/>
          </p:nvSpPr>
          <p:spPr>
            <a:xfrm>
              <a:off x="58162" y="1683663"/>
              <a:ext cx="1073308" cy="2051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2" name="Google Shape;312;p10"/>
            <p:cNvSpPr/>
            <p:nvPr/>
          </p:nvSpPr>
          <p:spPr>
            <a:xfrm>
              <a:off x="1387772" y="1625600"/>
              <a:ext cx="1189434" cy="2167466"/>
            </a:xfrm>
            <a:prstGeom prst="roundRect">
              <a:avLst>
                <a:gd name="adj" fmla="val 16667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0"/>
            <p:cNvSpPr txBox="1"/>
            <p:nvPr/>
          </p:nvSpPr>
          <p:spPr>
            <a:xfrm>
              <a:off x="1445835" y="1683663"/>
              <a:ext cx="1073308" cy="2051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lvl="0" algn="ctr">
                <a:lnSpc>
                  <a:spcPct val="90000"/>
                </a:lnSpc>
              </a:pPr>
              <a:endParaRPr lang="zh-TW" altLang="en-US" sz="1800" dirty="0"/>
            </a:p>
          </p:txBody>
        </p:sp>
        <p:sp>
          <p:nvSpPr>
            <p:cNvPr id="314" name="Google Shape;314;p10"/>
            <p:cNvSpPr/>
            <p:nvPr/>
          </p:nvSpPr>
          <p:spPr>
            <a:xfrm>
              <a:off x="2775446" y="1625600"/>
              <a:ext cx="1189434" cy="2167466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0"/>
            <p:cNvSpPr txBox="1"/>
            <p:nvPr/>
          </p:nvSpPr>
          <p:spPr>
            <a:xfrm>
              <a:off x="2833509" y="1683663"/>
              <a:ext cx="1073308" cy="2051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6" name="Google Shape;316;p10"/>
            <p:cNvSpPr/>
            <p:nvPr/>
          </p:nvSpPr>
          <p:spPr>
            <a:xfrm>
              <a:off x="4163119" y="1625600"/>
              <a:ext cx="1189434" cy="2167466"/>
            </a:xfrm>
            <a:prstGeom prst="roundRect">
              <a:avLst>
                <a:gd name="adj" fmla="val 16667"/>
              </a:avLst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0"/>
            <p:cNvSpPr txBox="1"/>
            <p:nvPr/>
          </p:nvSpPr>
          <p:spPr>
            <a:xfrm>
              <a:off x="4221182" y="1683663"/>
              <a:ext cx="1073308" cy="20513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318;p10"/>
            <p:cNvSpPr/>
            <p:nvPr/>
          </p:nvSpPr>
          <p:spPr>
            <a:xfrm>
              <a:off x="5603491" y="1586234"/>
              <a:ext cx="1189434" cy="2167466"/>
            </a:xfrm>
            <a:prstGeom prst="roundRect">
              <a:avLst>
                <a:gd name="adj" fmla="val 16667"/>
              </a:avLst>
            </a:prstGeom>
            <a:solidFill>
              <a:schemeClr val="accent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AD1F19AD-52EC-4702-9E8F-49D6E37BE5E4}"/>
              </a:ext>
            </a:extLst>
          </p:cNvPr>
          <p:cNvSpPr/>
          <p:nvPr/>
        </p:nvSpPr>
        <p:spPr>
          <a:xfrm>
            <a:off x="258003" y="2351011"/>
            <a:ext cx="1719180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zh-TW" sz="1800" b="1" dirty="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113.6.14(</a:t>
            </a:r>
            <a:r>
              <a:rPr lang="zh-TW" altLang="en-US" sz="1800" b="1" dirty="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五</a:t>
            </a:r>
            <a:r>
              <a:rPr lang="en-US" altLang="zh-TW" sz="1800" b="1" dirty="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</a:p>
          <a:p>
            <a:pPr lvl="0" algn="just">
              <a:lnSpc>
                <a:spcPct val="90000"/>
              </a:lnSpc>
            </a:pPr>
            <a:endParaRPr lang="en-US" altLang="zh-TW" sz="1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just">
              <a:lnSpc>
                <a:spcPct val="90000"/>
              </a:lnSpc>
            </a:pP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●自然科教師代表第一次會議時間</a:t>
            </a:r>
            <a:endParaRPr lang="en-US" altLang="zh-TW" sz="1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just">
              <a:lnSpc>
                <a:spcPct val="90000"/>
              </a:lnSpc>
            </a:pPr>
            <a:r>
              <a:rPr lang="en-US" altLang="zh-TW" sz="1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en-US" altLang="zh-TW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學年度奧林匹亞市賽競賽項目公告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D1F19AD-52EC-4702-9E8F-49D6E37BE5E4}"/>
              </a:ext>
            </a:extLst>
          </p:cNvPr>
          <p:cNvSpPr/>
          <p:nvPr/>
        </p:nvSpPr>
        <p:spPr>
          <a:xfrm>
            <a:off x="2515353" y="2373937"/>
            <a:ext cx="1529066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zh-TW" sz="1800" b="1" dirty="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113.9.13(</a:t>
            </a:r>
            <a:r>
              <a:rPr lang="zh-TW" altLang="en-US" sz="1800" b="1" dirty="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五</a:t>
            </a:r>
            <a:r>
              <a:rPr lang="en-US" altLang="zh-TW" sz="1800" b="1" dirty="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</a:p>
          <a:p>
            <a:pPr lvl="0" algn="just">
              <a:lnSpc>
                <a:spcPct val="90000"/>
              </a:lnSpc>
            </a:pPr>
            <a:endParaRPr lang="en-US" altLang="zh-TW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just">
              <a:lnSpc>
                <a:spcPct val="90000"/>
              </a:lnSpc>
            </a:pP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●領隊及指導教師第一次會議時間</a:t>
            </a:r>
            <a:endParaRPr lang="en-US" altLang="zh-TW" sz="1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just">
              <a:lnSpc>
                <a:spcPct val="90000"/>
              </a:lnSpc>
            </a:pPr>
            <a:r>
              <a:rPr lang="zh-TW" altLang="zh-TW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競賽項目討論、修正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D1F19AD-52EC-4702-9E8F-49D6E37BE5E4}"/>
              </a:ext>
            </a:extLst>
          </p:cNvPr>
          <p:cNvSpPr/>
          <p:nvPr/>
        </p:nvSpPr>
        <p:spPr>
          <a:xfrm>
            <a:off x="4788557" y="2332762"/>
            <a:ext cx="1665804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zh-TW" sz="1800" b="1" dirty="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113.10.11(</a:t>
            </a:r>
            <a:r>
              <a:rPr lang="zh-TW" altLang="en-US" sz="1800" b="1" dirty="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五</a:t>
            </a:r>
            <a:r>
              <a:rPr lang="en-US" altLang="zh-TW" sz="1800" b="1" dirty="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</a:p>
          <a:p>
            <a:pPr lvl="0" algn="just">
              <a:lnSpc>
                <a:spcPct val="90000"/>
              </a:lnSpc>
            </a:pPr>
            <a:endParaRPr lang="en-US" altLang="zh-TW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just">
              <a:lnSpc>
                <a:spcPct val="90000"/>
              </a:lnSpc>
            </a:pP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●領隊及指導教師第二次會議時間</a:t>
            </a:r>
            <a:endParaRPr lang="en-US" altLang="zh-TW" sz="1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>
              <a:lnSpc>
                <a:spcPct val="90000"/>
              </a:lnSpc>
            </a:pPr>
            <a:r>
              <a:rPr lang="zh-TW" altLang="zh-TW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競賽項目討論、修正</a:t>
            </a:r>
          </a:p>
          <a:p>
            <a:pPr lvl="0" algn="just">
              <a:lnSpc>
                <a:spcPct val="90000"/>
              </a:lnSpc>
            </a:pPr>
            <a:endParaRPr lang="zh-TW" altLang="en-US" sz="1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D1F19AD-52EC-4702-9E8F-49D6E37BE5E4}"/>
              </a:ext>
            </a:extLst>
          </p:cNvPr>
          <p:cNvSpPr/>
          <p:nvPr/>
        </p:nvSpPr>
        <p:spPr>
          <a:xfrm>
            <a:off x="6922770" y="2383754"/>
            <a:ext cx="1665804" cy="1588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zh-TW" sz="1800" b="1" dirty="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113.11.08(</a:t>
            </a:r>
            <a:r>
              <a:rPr lang="zh-TW" altLang="en-US" sz="1800" b="1" dirty="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五</a:t>
            </a:r>
            <a:r>
              <a:rPr lang="en-US" altLang="zh-TW" sz="1800" b="1" dirty="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</a:p>
          <a:p>
            <a:pPr lvl="0" algn="just">
              <a:lnSpc>
                <a:spcPct val="90000"/>
              </a:lnSpc>
            </a:pPr>
            <a:endParaRPr lang="en-US" altLang="zh-TW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just">
              <a:lnSpc>
                <a:spcPct val="90000"/>
              </a:lnSpc>
            </a:pP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●裁判會議時間</a:t>
            </a:r>
            <a:endParaRPr lang="en-US" altLang="zh-TW" sz="1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just">
              <a:lnSpc>
                <a:spcPct val="90000"/>
              </a:lnSpc>
            </a:pPr>
            <a:r>
              <a:rPr lang="zh-TW" altLang="zh-TW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●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競賽項目定案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AD1F19AD-52EC-4702-9E8F-49D6E37BE5E4}"/>
              </a:ext>
            </a:extLst>
          </p:cNvPr>
          <p:cNvSpPr/>
          <p:nvPr/>
        </p:nvSpPr>
        <p:spPr>
          <a:xfrm>
            <a:off x="9202253" y="2383754"/>
            <a:ext cx="1665804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en-US" altLang="zh-TW" sz="1800" b="1" dirty="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113.11.22(</a:t>
            </a:r>
            <a:r>
              <a:rPr lang="zh-TW" altLang="en-US" sz="1800" b="1" dirty="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五</a:t>
            </a:r>
            <a:r>
              <a:rPr lang="en-US" altLang="zh-TW" sz="1800" b="1" dirty="0">
                <a:solidFill>
                  <a:srgbClr val="7030A0"/>
                </a:solidFill>
                <a:latin typeface="DFKai-SB"/>
                <a:ea typeface="DFKai-SB"/>
                <a:cs typeface="DFKai-SB"/>
                <a:sym typeface="DFKai-SB"/>
              </a:rPr>
              <a:t>)</a:t>
            </a:r>
          </a:p>
          <a:p>
            <a:pPr lvl="0" algn="just">
              <a:lnSpc>
                <a:spcPct val="90000"/>
              </a:lnSpc>
            </a:pPr>
            <a:endParaRPr lang="en-US" altLang="zh-TW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just">
              <a:lnSpc>
                <a:spcPct val="90000"/>
              </a:lnSpc>
            </a:pP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參賽學生說明會</a:t>
            </a:r>
          </a:p>
        </p:txBody>
      </p:sp>
      <p:sp>
        <p:nvSpPr>
          <p:cNvPr id="2" name="矩形 1"/>
          <p:cNvSpPr/>
          <p:nvPr/>
        </p:nvSpPr>
        <p:spPr>
          <a:xfrm>
            <a:off x="1591902" y="936840"/>
            <a:ext cx="9458038" cy="584775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zh-TW" altLang="en-US" sz="3200" dirty="0"/>
              <a:t>比賽日期</a:t>
            </a:r>
            <a:r>
              <a:rPr lang="en-US" altLang="zh-TW" sz="3200" dirty="0"/>
              <a:t>:113</a:t>
            </a:r>
            <a:r>
              <a:rPr lang="zh-TW" altLang="en-US" sz="3200" dirty="0"/>
              <a:t>年</a:t>
            </a:r>
            <a:r>
              <a:rPr lang="en-US" altLang="zh-TW" sz="3200" dirty="0"/>
              <a:t>12</a:t>
            </a:r>
            <a:r>
              <a:rPr lang="zh-TW" altLang="en-US" sz="3200" dirty="0"/>
              <a:t>月</a:t>
            </a:r>
            <a:r>
              <a:rPr lang="en-US" altLang="zh-TW" sz="3200" dirty="0"/>
              <a:t>20</a:t>
            </a:r>
            <a:r>
              <a:rPr lang="zh-TW" altLang="en-US" sz="3200" dirty="0"/>
              <a:t>日（五）</a:t>
            </a:r>
            <a:r>
              <a:rPr lang="en-US" altLang="zh-TW" sz="3200" dirty="0"/>
              <a:t>08</a:t>
            </a:r>
            <a:r>
              <a:rPr lang="zh-TW" altLang="en-US" sz="3200" dirty="0"/>
              <a:t>：</a:t>
            </a:r>
            <a:r>
              <a:rPr lang="en-US" altLang="zh-TW" sz="3200" dirty="0"/>
              <a:t>00</a:t>
            </a:r>
            <a:r>
              <a:rPr lang="zh-TW" altLang="en-US" sz="3200" dirty="0"/>
              <a:t>－</a:t>
            </a:r>
            <a:r>
              <a:rPr lang="en-US" altLang="zh-TW" sz="3200" dirty="0"/>
              <a:t>16</a:t>
            </a:r>
            <a:r>
              <a:rPr lang="zh-TW" altLang="en-US" sz="3200" dirty="0"/>
              <a:t>：</a:t>
            </a:r>
            <a:r>
              <a:rPr lang="en-US" altLang="zh-TW" sz="3200" dirty="0"/>
              <a:t>00</a:t>
            </a:r>
            <a:r>
              <a:rPr lang="zh-TW" altLang="en-US" sz="3200" dirty="0"/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, 平面設計 的圖片&#10;&#10;自動產生的描述">
            <a:extLst>
              <a:ext uri="{FF2B5EF4-FFF2-40B4-BE49-F238E27FC236}">
                <a16:creationId xmlns:a16="http://schemas.microsoft.com/office/drawing/2014/main" id="{E869F6EE-44B6-93DE-E71F-6EBE8BDFE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39"/>
            <a:ext cx="12192000" cy="6856991"/>
          </a:xfrm>
          <a:prstGeom prst="rect">
            <a:avLst/>
          </a:prstGeom>
        </p:spPr>
      </p:pic>
      <p:sp>
        <p:nvSpPr>
          <p:cNvPr id="6" name="Google Shape;274;p8"/>
          <p:cNvSpPr txBox="1"/>
          <p:nvPr/>
        </p:nvSpPr>
        <p:spPr>
          <a:xfrm>
            <a:off x="2465216" y="80675"/>
            <a:ext cx="7887824" cy="197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b="1" dirty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三、液壓舉重規則說明</a:t>
            </a:r>
            <a:endParaRPr sz="4800" b="1" dirty="0">
              <a:solidFill>
                <a:srgbClr val="DA3F5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7899DA3-ACE7-43A1-8FA1-76836D061DE0}"/>
              </a:ext>
            </a:extLst>
          </p:cNvPr>
          <p:cNvSpPr/>
          <p:nvPr/>
        </p:nvSpPr>
        <p:spPr>
          <a:xfrm>
            <a:off x="894080" y="1732484"/>
            <a:ext cx="106984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ea"/>
              <a:buAutoNum type="ea1ChtPlain"/>
            </a:pPr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、準備好時， 競賽隊伍要跟評分人員說“挑戰”，</a:t>
            </a:r>
            <a:endParaRPr lang="en-US" altLang="zh-TW" sz="35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評分人員說“開始”，才可進行操作。如果沒說</a:t>
            </a:r>
            <a:endParaRPr lang="en-US" altLang="zh-TW" sz="35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“挑戰</a:t>
            </a:r>
            <a:r>
              <a:rPr lang="zh-TW" altLang="en-US" sz="350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”，將</a:t>
            </a:r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視為測試，結果不列入競賽成績。</a:t>
            </a:r>
            <a:endParaRPr lang="en-US" altLang="zh-TW" sz="35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二、挑戰同學用手按壓液壓裝置操作端，</a:t>
            </a:r>
            <a:r>
              <a:rPr lang="zh-TW" alt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讓升降機之</a:t>
            </a:r>
            <a:endParaRPr lang="en-US" altLang="zh-TW" sz="3500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負重塑膠板上升高度差超過</a:t>
            </a:r>
            <a:r>
              <a:rPr lang="en-US" altLang="zh-TW" sz="35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</a:t>
            </a:r>
            <a:r>
              <a:rPr lang="zh-TW" alt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公分</a:t>
            </a:r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，並靜止</a:t>
            </a:r>
            <a:r>
              <a:rPr lang="en-US" altLang="zh-TW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秒，</a:t>
            </a:r>
            <a:endParaRPr lang="en-US" altLang="zh-TW" sz="35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才算操作成功！評分人員計算重物瓶數，並記錄</a:t>
            </a:r>
            <a:endParaRPr lang="en-US" altLang="zh-TW" sz="35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成績。如果在上升或靜止過程有手去觸碰液壓裝 </a:t>
            </a:r>
            <a:endParaRPr lang="en-US" altLang="zh-TW" sz="35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置操作端以外的地方，就算失敗，成績不予計算。</a:t>
            </a:r>
            <a:endParaRPr lang="zh-TW" altLang="zh-TW" sz="35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9083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, 平面設計 的圖片&#10;&#10;自動產生的描述">
            <a:extLst>
              <a:ext uri="{FF2B5EF4-FFF2-40B4-BE49-F238E27FC236}">
                <a16:creationId xmlns:a16="http://schemas.microsoft.com/office/drawing/2014/main" id="{E869F6EE-44B6-93DE-E71F-6EBE8BDFE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39"/>
            <a:ext cx="12192000" cy="6856991"/>
          </a:xfrm>
          <a:prstGeom prst="rect">
            <a:avLst/>
          </a:prstGeom>
        </p:spPr>
      </p:pic>
      <p:sp>
        <p:nvSpPr>
          <p:cNvPr id="6" name="Google Shape;274;p8"/>
          <p:cNvSpPr txBox="1"/>
          <p:nvPr/>
        </p:nvSpPr>
        <p:spPr>
          <a:xfrm>
            <a:off x="2465216" y="80675"/>
            <a:ext cx="7887824" cy="197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b="1" dirty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三、液壓舉重規則說明</a:t>
            </a:r>
            <a:endParaRPr sz="4800" b="1" dirty="0">
              <a:solidFill>
                <a:srgbClr val="DA3F5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7899DA3-ACE7-43A1-8FA1-76836D061DE0}"/>
              </a:ext>
            </a:extLst>
          </p:cNvPr>
          <p:cNvSpPr/>
          <p:nvPr/>
        </p:nvSpPr>
        <p:spPr>
          <a:xfrm>
            <a:off x="894080" y="1732484"/>
            <a:ext cx="1069848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三、</a:t>
            </a:r>
            <a:r>
              <a:rPr lang="en-US" altLang="zh-TW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負重塑膠瓦楞板上升高度差的定義為負重塑膠瓦</a:t>
            </a:r>
            <a:endParaRPr lang="en-US" altLang="zh-TW" sz="35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楞板</a:t>
            </a:r>
            <a:r>
              <a:rPr lang="zh-TW" altLang="en-US" sz="3500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上升前最高處與上升後最低點</a:t>
            </a:r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與地板之垂直</a:t>
            </a:r>
            <a:endParaRPr lang="en-US" altLang="zh-TW" sz="35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高度差。參賽人員可以輪流操作或同一人操作，</a:t>
            </a:r>
            <a:endParaRPr lang="en-US" altLang="zh-TW" sz="35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挑戰二次。</a:t>
            </a:r>
            <a:endParaRPr lang="en-US" altLang="zh-TW" sz="35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四、競賽使用的重物僅為大會提供之鋁箔包。</a:t>
            </a:r>
            <a:endParaRPr lang="en-US" altLang="zh-TW" sz="35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五、塑膠瓦楞板Ａ</a:t>
            </a:r>
            <a:r>
              <a:rPr lang="en-US" altLang="zh-TW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 </a:t>
            </a:r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兩片</a:t>
            </a:r>
            <a:r>
              <a:rPr lang="en-US" altLang="zh-TW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作為底座可裁切，作為負重</a:t>
            </a:r>
            <a:endParaRPr lang="en-US" altLang="zh-TW" sz="35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板不可裁切</a:t>
            </a:r>
            <a:r>
              <a:rPr lang="en-US" altLang="zh-TW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。</a:t>
            </a:r>
            <a:endParaRPr lang="zh-TW" altLang="zh-TW" sz="35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48506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, 平面設計 的圖片&#10;&#10;自動產生的描述">
            <a:extLst>
              <a:ext uri="{FF2B5EF4-FFF2-40B4-BE49-F238E27FC236}">
                <a16:creationId xmlns:a16="http://schemas.microsoft.com/office/drawing/2014/main" id="{E869F6EE-44B6-93DE-E71F-6EBE8BDFE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39"/>
            <a:ext cx="12192000" cy="6856991"/>
          </a:xfrm>
          <a:prstGeom prst="rect">
            <a:avLst/>
          </a:prstGeom>
        </p:spPr>
      </p:pic>
      <p:sp>
        <p:nvSpPr>
          <p:cNvPr id="6" name="Google Shape;274;p8"/>
          <p:cNvSpPr txBox="1"/>
          <p:nvPr/>
        </p:nvSpPr>
        <p:spPr>
          <a:xfrm>
            <a:off x="2465216" y="80675"/>
            <a:ext cx="7887824" cy="197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b="1" dirty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三、液壓舉重規則說明</a:t>
            </a:r>
            <a:endParaRPr sz="4800" b="1" dirty="0">
              <a:solidFill>
                <a:srgbClr val="DA3F5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7899DA3-ACE7-43A1-8FA1-76836D061DE0}"/>
              </a:ext>
            </a:extLst>
          </p:cNvPr>
          <p:cNvSpPr/>
          <p:nvPr/>
        </p:nvSpPr>
        <p:spPr>
          <a:xfrm>
            <a:off x="894080" y="1732484"/>
            <a:ext cx="1069848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六、</a:t>
            </a:r>
            <a:r>
              <a:rPr lang="en-US" altLang="zh-TW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竹筷不可裁切、折斷。</a:t>
            </a:r>
            <a:endParaRPr lang="en-US" altLang="zh-TW" sz="35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七、挑戰成功後，評分人員計算鋁箔包數量</a:t>
            </a:r>
            <a:r>
              <a:rPr lang="en-US" altLang="zh-TW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</a:t>
            </a:r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一個以一</a:t>
            </a:r>
            <a:endParaRPr lang="en-US" altLang="zh-TW" sz="35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0"/>
            <a:r>
              <a:rPr lang="zh-TW" altLang="en-US" sz="35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分計算，即為該次舉重的競賽成績。</a:t>
            </a:r>
            <a:endParaRPr lang="zh-TW" altLang="zh-TW" sz="35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580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, 平面設計 的圖片&#10;&#10;自動產生的描述">
            <a:extLst>
              <a:ext uri="{FF2B5EF4-FFF2-40B4-BE49-F238E27FC236}">
                <a16:creationId xmlns:a16="http://schemas.microsoft.com/office/drawing/2014/main" id="{E869F6EE-44B6-93DE-E71F-6EBE8BDFE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39"/>
            <a:ext cx="12192000" cy="6856991"/>
          </a:xfrm>
          <a:prstGeom prst="rect">
            <a:avLst/>
          </a:prstGeom>
        </p:spPr>
      </p:pic>
      <p:sp>
        <p:nvSpPr>
          <p:cNvPr id="6" name="Google Shape;274;p8"/>
          <p:cNvSpPr txBox="1"/>
          <p:nvPr/>
        </p:nvSpPr>
        <p:spPr>
          <a:xfrm>
            <a:off x="2465216" y="80675"/>
            <a:ext cx="7887824" cy="197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266666"/>
              </a:lnSpc>
            </a:pPr>
            <a:r>
              <a:rPr lang="zh-TW" altLang="en-US" sz="4800" b="1" dirty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四、液壓舉重評分表格</a:t>
            </a:r>
            <a:endParaRPr sz="4800" b="1" dirty="0">
              <a:solidFill>
                <a:srgbClr val="DA3F5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72D4C424-2FB6-40AF-9EC3-8165A513F9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216510"/>
              </p:ext>
            </p:extLst>
          </p:nvPr>
        </p:nvGraphicFramePr>
        <p:xfrm>
          <a:off x="1544320" y="1767840"/>
          <a:ext cx="8808720" cy="3910562"/>
        </p:xfrm>
        <a:graphic>
          <a:graphicData uri="http://schemas.openxmlformats.org/drawingml/2006/table">
            <a:tbl>
              <a:tblPr firstRow="1" firstCol="1" bandRow="1">
                <a:tableStyleId>{49A1E4AD-B130-4470-9A84-302A20772B63}</a:tableStyleId>
              </a:tblPr>
              <a:tblGrid>
                <a:gridCol w="3362513">
                  <a:extLst>
                    <a:ext uri="{9D8B030D-6E8A-4147-A177-3AD203B41FA5}">
                      <a16:colId xmlns:a16="http://schemas.microsoft.com/office/drawing/2014/main" val="858379105"/>
                    </a:ext>
                  </a:extLst>
                </a:gridCol>
                <a:gridCol w="2657877">
                  <a:extLst>
                    <a:ext uri="{9D8B030D-6E8A-4147-A177-3AD203B41FA5}">
                      <a16:colId xmlns:a16="http://schemas.microsoft.com/office/drawing/2014/main" val="2709285479"/>
                    </a:ext>
                  </a:extLst>
                </a:gridCol>
                <a:gridCol w="2788330">
                  <a:extLst>
                    <a:ext uri="{9D8B030D-6E8A-4147-A177-3AD203B41FA5}">
                      <a16:colId xmlns:a16="http://schemas.microsoft.com/office/drawing/2014/main" val="4176273191"/>
                    </a:ext>
                  </a:extLst>
                </a:gridCol>
              </a:tblGrid>
              <a:tr h="47326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競賽隊名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456588"/>
                  </a:ext>
                </a:extLst>
              </a:tr>
              <a:tr h="47326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競賽項目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液 壓 舉 重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458632"/>
                  </a:ext>
                </a:extLst>
              </a:tr>
              <a:tr h="47326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競賽次數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第一次挑戰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第二次挑戰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5629193"/>
                  </a:ext>
                </a:extLst>
              </a:tr>
              <a:tr h="51093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負重板負重前高度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(</a:t>
                      </a:r>
                      <a:r>
                        <a:rPr lang="zh-TW" sz="1400" kern="100">
                          <a:effectLst/>
                        </a:rPr>
                        <a:t>最高點</a:t>
                      </a:r>
                      <a:r>
                        <a:rPr lang="en-US" sz="1400" kern="100">
                          <a:effectLst/>
                        </a:rPr>
                        <a:t>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6470855"/>
                  </a:ext>
                </a:extLst>
              </a:tr>
              <a:tr h="510931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負重板負重後高度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lnSpc>
                          <a:spcPts val="2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(</a:t>
                      </a:r>
                      <a:r>
                        <a:rPr lang="zh-TW" sz="1400" kern="100">
                          <a:effectLst/>
                        </a:rPr>
                        <a:t>最低點</a:t>
                      </a:r>
                      <a:r>
                        <a:rPr lang="en-US" sz="1400" kern="100">
                          <a:effectLst/>
                        </a:rPr>
                        <a:t>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5314401"/>
                  </a:ext>
                </a:extLst>
              </a:tr>
              <a:tr h="47326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高度差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3635079"/>
                  </a:ext>
                </a:extLst>
              </a:tr>
              <a:tr h="462466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負重瓶數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 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63994497"/>
                  </a:ext>
                </a:extLst>
              </a:tr>
              <a:tr h="473262"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</a:rPr>
                        <a:t>評審老師簽名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spcBef>
                          <a:spcPts val="360"/>
                        </a:spcBef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6761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4852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 descr="一張含有 螢幕擷取畫面, 平面設計, 綠色 的圖片&#10;&#10;自動產生的描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97" y="504"/>
            <a:ext cx="12192897" cy="685749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/>
          <p:nvPr/>
        </p:nvSpPr>
        <p:spPr>
          <a:xfrm>
            <a:off x="1282223" y="1018826"/>
            <a:ext cx="10438722" cy="6047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TW" altLang="en-US" sz="48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液壓舉重討論事項</a:t>
            </a:r>
            <a:r>
              <a:rPr lang="en-US" altLang="zh-TW" sz="48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:</a:t>
            </a:r>
          </a:p>
          <a:p>
            <a:pPr lvl="0">
              <a:lnSpc>
                <a:spcPct val="150000"/>
              </a:lnSpc>
            </a:pPr>
            <a:r>
              <a:rPr lang="en-US" altLang="zh-TW" sz="35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lang="zh-TW" altLang="en-US" sz="35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重物</a:t>
            </a:r>
            <a:r>
              <a:rPr lang="en-US" altLang="zh-TW" sz="35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</a:t>
            </a:r>
            <a:r>
              <a:rPr lang="zh-TW" altLang="en-US" sz="35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鋁箔包</a:t>
            </a:r>
            <a:r>
              <a:rPr lang="en-US" altLang="zh-TW" sz="35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r>
              <a:rPr lang="zh-TW" altLang="en-US" sz="35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可否拿來充當</a:t>
            </a:r>
            <a:endParaRPr lang="en-US" altLang="zh-TW" sz="3500" b="1" dirty="0">
              <a:solidFill>
                <a:srgbClr val="0070C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ct val="150000"/>
              </a:lnSpc>
            </a:pPr>
            <a:r>
              <a:rPr lang="zh-TW" altLang="en-US" sz="35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底座穩定</a:t>
            </a:r>
            <a:r>
              <a:rPr lang="en-US" altLang="zh-TW" sz="3500" b="1" dirty="0">
                <a:solidFill>
                  <a:srgbClr val="0070C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?</a:t>
            </a:r>
          </a:p>
          <a:p>
            <a:pPr lvl="0">
              <a:lnSpc>
                <a:spcPct val="150000"/>
              </a:lnSpc>
            </a:pPr>
            <a:r>
              <a:rPr lang="en-US" altLang="zh-TW" sz="3500" b="1" dirty="0">
                <a:solidFill>
                  <a:srgbClr val="0070C0"/>
                </a:solidFill>
                <a:latin typeface="Microsoft JhengHei"/>
                <a:ea typeface="Microsoft JhengHei"/>
                <a:sym typeface="Microsoft JhengHei"/>
              </a:rPr>
              <a:t>2.</a:t>
            </a:r>
            <a:r>
              <a:rPr lang="zh-TW" altLang="en-US" sz="3500" b="1" dirty="0">
                <a:solidFill>
                  <a:srgbClr val="0070C0"/>
                </a:solidFill>
                <a:latin typeface="Microsoft JhengHei"/>
                <a:ea typeface="Microsoft JhengHei"/>
                <a:sym typeface="Microsoft JhengHei"/>
              </a:rPr>
              <a:t>負重塑膠瓦楞板上升</a:t>
            </a:r>
            <a:r>
              <a:rPr lang="zh-TW" altLang="en-US" sz="3500" b="1" dirty="0">
                <a:solidFill>
                  <a:srgbClr val="FF0000"/>
                </a:solidFill>
                <a:latin typeface="Microsoft JhengHei"/>
                <a:ea typeface="Microsoft JhengHei"/>
                <a:sym typeface="Microsoft JhengHei"/>
              </a:rPr>
              <a:t>高度差的定義</a:t>
            </a:r>
            <a:r>
              <a:rPr lang="zh-TW" altLang="en-US" sz="3500" b="1" dirty="0">
                <a:solidFill>
                  <a:srgbClr val="0070C0"/>
                </a:solidFill>
                <a:latin typeface="Microsoft JhengHei"/>
                <a:ea typeface="Microsoft JhengHei"/>
                <a:sym typeface="Microsoft JhengHei"/>
              </a:rPr>
              <a:t>為</a:t>
            </a:r>
            <a:endParaRPr lang="en-US" altLang="zh-TW" sz="3500" b="1" dirty="0">
              <a:solidFill>
                <a:srgbClr val="0070C0"/>
              </a:solidFill>
              <a:latin typeface="Microsoft JhengHei"/>
              <a:ea typeface="Microsoft JhengHei"/>
              <a:sym typeface="Microsoft JhengHei"/>
            </a:endParaRPr>
          </a:p>
          <a:p>
            <a:pPr lvl="0">
              <a:lnSpc>
                <a:spcPct val="150000"/>
              </a:lnSpc>
            </a:pPr>
            <a:r>
              <a:rPr lang="zh-TW" altLang="en-US" sz="3500" b="1" dirty="0">
                <a:solidFill>
                  <a:srgbClr val="0070C0"/>
                </a:solidFill>
                <a:latin typeface="Microsoft JhengHei"/>
                <a:ea typeface="Microsoft JhengHei"/>
                <a:sym typeface="Microsoft JhengHei"/>
              </a:rPr>
              <a:t>   負重塑膠瓦楞板</a:t>
            </a:r>
            <a:r>
              <a:rPr lang="zh-TW" altLang="en-US" sz="3500" b="1" dirty="0">
                <a:solidFill>
                  <a:srgbClr val="FF0000"/>
                </a:solidFill>
                <a:latin typeface="Microsoft JhengHei"/>
                <a:ea typeface="Microsoft JhengHei"/>
                <a:sym typeface="Microsoft JhengHei"/>
              </a:rPr>
              <a:t>上升前最高處與</a:t>
            </a:r>
            <a:endParaRPr lang="en-US" altLang="zh-TW" sz="3500" b="1" dirty="0">
              <a:solidFill>
                <a:srgbClr val="FF0000"/>
              </a:solidFill>
              <a:latin typeface="Microsoft JhengHei"/>
              <a:ea typeface="Microsoft JhengHei"/>
              <a:sym typeface="Microsoft JhengHei"/>
            </a:endParaRPr>
          </a:p>
          <a:p>
            <a:pPr lvl="0">
              <a:lnSpc>
                <a:spcPct val="150000"/>
              </a:lnSpc>
            </a:pPr>
            <a:r>
              <a:rPr lang="zh-TW" altLang="en-US" sz="3500" b="1" dirty="0">
                <a:solidFill>
                  <a:srgbClr val="FF0000"/>
                </a:solidFill>
                <a:latin typeface="Microsoft JhengHei"/>
                <a:ea typeface="Microsoft JhengHei"/>
                <a:sym typeface="Microsoft JhengHei"/>
              </a:rPr>
              <a:t>  上升後最低點</a:t>
            </a:r>
            <a:r>
              <a:rPr lang="zh-TW" altLang="en-US" sz="3500" b="1" dirty="0">
                <a:solidFill>
                  <a:srgbClr val="0070C0"/>
                </a:solidFill>
                <a:latin typeface="Microsoft JhengHei"/>
                <a:ea typeface="Microsoft JhengHei"/>
                <a:sym typeface="Microsoft JhengHei"/>
              </a:rPr>
              <a:t>跟地板之垂直高度差</a:t>
            </a:r>
            <a:endParaRPr lang="en-US" altLang="zh-TW" sz="3500" b="1" dirty="0">
              <a:solidFill>
                <a:srgbClr val="0070C0"/>
              </a:solidFill>
              <a:latin typeface="Microsoft JhengHei"/>
              <a:ea typeface="Microsoft JhengHei"/>
              <a:sym typeface="Microsoft JhengHei"/>
            </a:endParaRPr>
          </a:p>
          <a:p>
            <a:pPr lvl="0">
              <a:lnSpc>
                <a:spcPct val="150000"/>
              </a:lnSpc>
            </a:pPr>
            <a:endParaRPr sz="3500" b="1" dirty="0">
              <a:solidFill>
                <a:srgbClr val="0070C0"/>
              </a:solidFill>
              <a:latin typeface="Microsoft JhengHei"/>
              <a:ea typeface="Microsoft JhengHei"/>
              <a:sym typeface="Microsoft JhengHei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C1B9F5A-4801-44F9-9444-034905838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0350" y="649950"/>
            <a:ext cx="3232383" cy="242428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492078D7-F2F6-4F4B-9BAF-5E141BCE3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8926438" y="3401066"/>
            <a:ext cx="2912497" cy="251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078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, 平面設計 的圖片&#10;&#10;自動產生的描述">
            <a:extLst>
              <a:ext uri="{FF2B5EF4-FFF2-40B4-BE49-F238E27FC236}">
                <a16:creationId xmlns:a16="http://schemas.microsoft.com/office/drawing/2014/main" id="{E869F6EE-44B6-93DE-E71F-6EBE8BDFE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9"/>
            <a:ext cx="12192000" cy="6856991"/>
          </a:xfrm>
          <a:prstGeom prst="rect">
            <a:avLst/>
          </a:prstGeom>
        </p:spPr>
      </p:pic>
      <p:sp>
        <p:nvSpPr>
          <p:cNvPr id="7" name="Google Shape;274;p8"/>
          <p:cNvSpPr txBox="1"/>
          <p:nvPr/>
        </p:nvSpPr>
        <p:spPr>
          <a:xfrm>
            <a:off x="1516189" y="1457297"/>
            <a:ext cx="9881484" cy="3944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266666"/>
              </a:lnSpc>
            </a:pPr>
            <a:r>
              <a:rPr lang="zh-TW" altLang="en-US" sz="4800" b="1" dirty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項目四</a:t>
            </a:r>
            <a:r>
              <a:rPr lang="en-US" altLang="zh-TW" sz="4800" b="1" dirty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:</a:t>
            </a:r>
            <a:r>
              <a:rPr lang="zh-TW" altLang="en-US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串串連心</a:t>
            </a:r>
            <a:endParaRPr lang="en-US" altLang="zh-TW" sz="4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>
              <a:lnSpc>
                <a:spcPct val="266666"/>
              </a:lnSpc>
            </a:pPr>
            <a:r>
              <a:rPr lang="zh-TW" altLang="en-US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時    間</a:t>
            </a:r>
            <a:r>
              <a:rPr lang="en-US" altLang="zh-TW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:20</a:t>
            </a:r>
            <a:r>
              <a:rPr lang="zh-TW" altLang="en-US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sz="4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34352641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, 平面設計 的圖片&#10;&#10;自動產生的描述">
            <a:extLst>
              <a:ext uri="{FF2B5EF4-FFF2-40B4-BE49-F238E27FC236}">
                <a16:creationId xmlns:a16="http://schemas.microsoft.com/office/drawing/2014/main" id="{E869F6EE-44B6-93DE-E71F-6EBE8BDFE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3"/>
            <a:ext cx="12192000" cy="6856991"/>
          </a:xfrm>
          <a:prstGeom prst="rect">
            <a:avLst/>
          </a:prstGeom>
        </p:spPr>
      </p:pic>
      <p:sp>
        <p:nvSpPr>
          <p:cNvPr id="11" name="Google Shape;274;p8"/>
          <p:cNvSpPr txBox="1"/>
          <p:nvPr/>
        </p:nvSpPr>
        <p:spPr>
          <a:xfrm>
            <a:off x="2790806" y="-417947"/>
            <a:ext cx="7480029" cy="197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b="1" dirty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一、材料介紹</a:t>
            </a:r>
            <a:endParaRPr sz="4800" b="1" dirty="0">
              <a:solidFill>
                <a:srgbClr val="DA3F5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092065" y="1601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鱷魚夾*</a:t>
            </a:r>
            <a:r>
              <a:rPr lang="en-US" altLang="zh-TW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901109" y="2282278"/>
            <a:ext cx="14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號電池*</a:t>
            </a:r>
            <a:r>
              <a:rPr lang="en-US" altLang="zh-TW" sz="1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endParaRPr lang="zh-TW" altLang="en-US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913595" y="3231441"/>
            <a:ext cx="206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號電池和*</a:t>
            </a:r>
            <a:r>
              <a:rPr lang="en-US" altLang="zh-TW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盒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4175370" y="4785035"/>
            <a:ext cx="205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小支迴紋針*</a:t>
            </a:r>
            <a:r>
              <a:rPr lang="en-US" altLang="zh-TW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支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430827" y="4785035"/>
            <a:ext cx="1410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漆包線</a:t>
            </a:r>
            <a:r>
              <a:rPr lang="en-US" altLang="zh-TW" sz="1800" b="1" dirty="0" err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0.7mm</a:t>
            </a:r>
            <a:r>
              <a:rPr lang="en-US" altLang="zh-TW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en-US" altLang="zh-TW" sz="1800" b="1" dirty="0" err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30g</a:t>
            </a:r>
            <a:endParaRPr lang="en-US" altLang="zh-TW" sz="1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捲</a:t>
            </a:r>
            <a:endParaRPr lang="en-US" altLang="zh-TW" sz="1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402015" y="2586835"/>
            <a:ext cx="1668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內六角螺絲</a:t>
            </a:r>
            <a:endParaRPr lang="en-US" altLang="zh-TW" sz="1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800" b="1" dirty="0" err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M8</a:t>
            </a:r>
            <a:r>
              <a:rPr lang="en-US" altLang="zh-TW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en-US" altLang="zh-TW" sz="1800" b="1" dirty="0" err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70mm</a:t>
            </a:r>
            <a:r>
              <a:rPr lang="en-US" altLang="zh-TW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*3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支</a:t>
            </a:r>
          </a:p>
        </p:txBody>
      </p:sp>
      <p:graphicFrame>
        <p:nvGraphicFramePr>
          <p:cNvPr id="2" name="物件 1">
            <a:extLst>
              <a:ext uri="{FF2B5EF4-FFF2-40B4-BE49-F238E27FC236}">
                <a16:creationId xmlns:a16="http://schemas.microsoft.com/office/drawing/2014/main" id="{15852F22-4F42-4F17-B7F8-211285C938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4088688"/>
              </p:ext>
            </p:extLst>
          </p:nvPr>
        </p:nvGraphicFramePr>
        <p:xfrm>
          <a:off x="3019425" y="1114425"/>
          <a:ext cx="6829425" cy="462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Document" r:id="rId4" imgW="6843257" imgH="4636263" progId="Word.Document.12">
                  <p:embed/>
                </p:oleObj>
              </mc:Choice>
              <mc:Fallback>
                <p:oleObj name="Document" r:id="rId4" imgW="6843257" imgH="46362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19425" y="1114425"/>
                        <a:ext cx="6829425" cy="462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3119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, 平面設計 的圖片&#10;&#10;自動產生的描述">
            <a:extLst>
              <a:ext uri="{FF2B5EF4-FFF2-40B4-BE49-F238E27FC236}">
                <a16:creationId xmlns:a16="http://schemas.microsoft.com/office/drawing/2014/main" id="{E869F6EE-44B6-93DE-E71F-6EBE8BDFE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39"/>
            <a:ext cx="12192000" cy="6856991"/>
          </a:xfrm>
          <a:prstGeom prst="rect">
            <a:avLst/>
          </a:prstGeo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156204" y="1621253"/>
            <a:ext cx="1177582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20725" indent="0">
              <a:lnSpc>
                <a:spcPct val="115000"/>
              </a:lnSpc>
              <a:buNone/>
            </a:pPr>
            <a:r>
              <a:rPr lang="en-US" altLang="zh-TW" sz="28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(1)</a:t>
            </a:r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每隊於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製作時間</a:t>
            </a:r>
            <a:r>
              <a:rPr lang="en-US" altLang="zh-TW" sz="2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分鐘</a:t>
            </a:r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內完成參賽作品。 </a:t>
            </a:r>
            <a:endParaRPr lang="zh-TW" altLang="zh-TW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720725" indent="0">
              <a:lnSpc>
                <a:spcPct val="115000"/>
              </a:lnSpc>
              <a:buNone/>
            </a:pPr>
            <a:r>
              <a:rPr lang="en-US" altLang="zh-TW" sz="28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(2)</a:t>
            </a:r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每隊利用大會提供的 </a:t>
            </a:r>
            <a:r>
              <a:rPr lang="en-US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5 </a:t>
            </a:r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張</a:t>
            </a:r>
            <a:r>
              <a:rPr lang="en-US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A4 </a:t>
            </a:r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影印紙製作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「一條」</a:t>
            </a:r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紙鍊，串聯相接</a:t>
            </a:r>
            <a:endParaRPr lang="zh-TW" altLang="zh-TW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720725" indent="0">
              <a:lnSpc>
                <a:spcPct val="115000"/>
              </a:lnSpc>
              <a:buNone/>
            </a:pPr>
            <a:r>
              <a:rPr lang="en-US" altLang="zh-TW" sz="28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(3)</a:t>
            </a:r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紙鍊的長度為</a:t>
            </a:r>
            <a:r>
              <a:rPr lang="en-US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50cm</a:t>
            </a:r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以上</a:t>
            </a:r>
            <a:endParaRPr lang="zh-TW" altLang="zh-TW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720725" indent="0">
              <a:lnSpc>
                <a:spcPct val="115000"/>
              </a:lnSpc>
              <a:buNone/>
            </a:pPr>
            <a:r>
              <a:rPr lang="en-US" altLang="zh-TW" sz="28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  </a:t>
            </a:r>
            <a:r>
              <a:rPr lang="en-US" altLang="zh-TW" sz="28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製作完成，以下端懸掛一瓶水的紙鍊總長度計算</a:t>
            </a:r>
            <a:endParaRPr lang="zh-TW" altLang="zh-TW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720725" indent="0">
              <a:lnSpc>
                <a:spcPct val="115000"/>
              </a:lnSpc>
              <a:buNone/>
            </a:pPr>
            <a:r>
              <a:rPr lang="en-US" altLang="zh-TW" sz="2800" kern="100" dirty="0">
                <a:solidFill>
                  <a:srgbClr val="FF0000"/>
                </a:solidFill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(4) 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紙鍊僅含大會提供的</a:t>
            </a:r>
            <a:r>
              <a:rPr lang="en-US" altLang="zh-TW" sz="2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A4 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紙，不得黏附或內嵌其他物質，</a:t>
            </a:r>
            <a:r>
              <a:rPr lang="zh-TW" altLang="en-US" sz="2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  <a:endParaRPr lang="en-US" altLang="zh-TW" sz="28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720725" indent="0">
              <a:lnSpc>
                <a:spcPct val="115000"/>
              </a:lnSpc>
              <a:buNone/>
            </a:pPr>
            <a:r>
              <a:rPr lang="zh-TW" altLang="en-US" kern="100" dirty="0">
                <a:solidFill>
                  <a:srgbClr val="FF0000"/>
                </a:solidFill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</a:t>
            </a:r>
            <a:r>
              <a:rPr lang="zh-TW" altLang="zh-TW" sz="2800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可以摺疊、卡榫或鑲嵌方式但不得黏貼。</a:t>
            </a:r>
            <a:endParaRPr lang="zh-TW" altLang="zh-TW" sz="28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720725" indent="0">
              <a:lnSpc>
                <a:spcPct val="115000"/>
              </a:lnSpc>
              <a:buNone/>
            </a:pPr>
            <a:r>
              <a:rPr lang="en-US" altLang="zh-TW" sz="28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(5) </a:t>
            </a:r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不限定紙鍊的結構形式，紙張可任意裁剪與組合。</a:t>
            </a:r>
            <a:endParaRPr lang="zh-TW" altLang="zh-TW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720725" indent="0">
              <a:lnSpc>
                <a:spcPct val="115000"/>
              </a:lnSpc>
              <a:buNone/>
            </a:pPr>
            <a:r>
              <a:rPr lang="en-US" altLang="zh-TW" sz="28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(6) </a:t>
            </a:r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紙鍊下端綁上重物</a:t>
            </a:r>
            <a:r>
              <a:rPr lang="en-US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塑膠袋內裝礦泉水</a:t>
            </a:r>
            <a:r>
              <a:rPr lang="en-US" altLang="zh-TW" sz="28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zh-TW" altLang="zh-TW" sz="28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6" name="Google Shape;274;p8"/>
          <p:cNvSpPr txBox="1"/>
          <p:nvPr/>
        </p:nvSpPr>
        <p:spPr>
          <a:xfrm>
            <a:off x="2465216" y="80675"/>
            <a:ext cx="5810565" cy="197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DA3F5E"/>
                </a:solidFill>
                <a:effectLst/>
                <a:uLnTx/>
                <a:uFillTx/>
                <a:latin typeface="Microsoft JhengHei"/>
                <a:ea typeface="Microsoft JhengHei"/>
                <a:cs typeface="Microsoft JhengHei"/>
                <a:sym typeface="Microsoft JhengHei"/>
              </a:rPr>
              <a:t>二、</a:t>
            </a:r>
            <a:r>
              <a:rPr lang="zh-TW" altLang="en-US" sz="4800" b="1" dirty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製作說明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DA3F5E"/>
              </a:solidFill>
              <a:effectLst/>
              <a:uLnTx/>
              <a:uFillTx/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2813897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, 平面設計 的圖片&#10;&#10;自動產生的描述">
            <a:extLst>
              <a:ext uri="{FF2B5EF4-FFF2-40B4-BE49-F238E27FC236}">
                <a16:creationId xmlns:a16="http://schemas.microsoft.com/office/drawing/2014/main" id="{E869F6EE-44B6-93DE-E71F-6EBE8BDFE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139"/>
            <a:ext cx="12192000" cy="6856991"/>
          </a:xfrm>
          <a:prstGeom prst="rect">
            <a:avLst/>
          </a:prstGeom>
        </p:spPr>
      </p:pic>
      <p:sp>
        <p:nvSpPr>
          <p:cNvPr id="6" name="Google Shape;274;p8"/>
          <p:cNvSpPr txBox="1"/>
          <p:nvPr/>
        </p:nvSpPr>
        <p:spPr>
          <a:xfrm>
            <a:off x="2465216" y="80675"/>
            <a:ext cx="5810565" cy="197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DA3F5E"/>
                </a:solidFill>
                <a:effectLst/>
                <a:uLnTx/>
                <a:uFillTx/>
                <a:latin typeface="Microsoft JhengHei"/>
                <a:ea typeface="Microsoft JhengHei"/>
                <a:cs typeface="Microsoft JhengHei"/>
                <a:sym typeface="Microsoft JhengHei"/>
              </a:rPr>
              <a:t>二、製作說明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DA3F5E"/>
              </a:solidFill>
              <a:effectLst/>
              <a:uLnTx/>
              <a:uFillTx/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AEB56905-F064-4DEE-BBD3-2D4F0B279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9600" y="1913381"/>
            <a:ext cx="9204960" cy="406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53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, 平面設計 的圖片&#10;&#10;自動產生的描述">
            <a:extLst>
              <a:ext uri="{FF2B5EF4-FFF2-40B4-BE49-F238E27FC236}">
                <a16:creationId xmlns:a16="http://schemas.microsoft.com/office/drawing/2014/main" id="{E869F6EE-44B6-93DE-E71F-6EBE8BDFE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41" y="0"/>
            <a:ext cx="12192000" cy="6856991"/>
          </a:xfrm>
          <a:prstGeom prst="rect">
            <a:avLst/>
          </a:prstGeom>
        </p:spPr>
      </p:pic>
      <p:sp>
        <p:nvSpPr>
          <p:cNvPr id="6" name="Google Shape;274;p8"/>
          <p:cNvSpPr txBox="1"/>
          <p:nvPr/>
        </p:nvSpPr>
        <p:spPr>
          <a:xfrm>
            <a:off x="2465216" y="80675"/>
            <a:ext cx="5810565" cy="197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zh-TW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DA3F5E"/>
                </a:solidFill>
                <a:effectLst/>
                <a:uLnTx/>
                <a:uFillTx/>
                <a:latin typeface="Microsoft JhengHei"/>
                <a:ea typeface="Microsoft JhengHei"/>
                <a:cs typeface="Microsoft JhengHei"/>
                <a:sym typeface="Microsoft JhengHei"/>
              </a:rPr>
              <a:t>二、競賽說明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DA3F5E"/>
              </a:solidFill>
              <a:effectLst/>
              <a:uLnTx/>
              <a:uFillTx/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169DD57-2055-42F9-B19E-961159C97452}"/>
              </a:ext>
            </a:extLst>
          </p:cNvPr>
          <p:cNvSpPr txBox="1"/>
          <p:nvPr/>
        </p:nvSpPr>
        <p:spPr>
          <a:xfrm>
            <a:off x="1528481" y="1696706"/>
            <a:ext cx="7624483" cy="36294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12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600" kern="100" dirty="0">
                <a:effectLst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26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承重挑戰，</a:t>
            </a:r>
            <a:r>
              <a:rPr lang="en-US" altLang="zh-TW" sz="26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10</a:t>
            </a:r>
            <a:r>
              <a:rPr lang="zh-TW" altLang="zh-TW" sz="26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分鐘 </a:t>
            </a:r>
            <a:endParaRPr lang="en-US" altLang="zh-TW" sz="26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6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(1)</a:t>
            </a:r>
            <a:r>
              <a:rPr lang="zh-TW" altLang="en-US" sz="2600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6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5</a:t>
            </a:r>
            <a:r>
              <a:rPr lang="zh-TW" altLang="zh-TW" sz="26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人輪流，拿紙練掛上礦泉水瓶，折返跑</a:t>
            </a:r>
            <a:r>
              <a:rPr lang="en-US" altLang="zh-TW" sz="26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5.6M</a:t>
            </a:r>
            <a:endParaRPr lang="zh-TW" altLang="zh-TW" sz="2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TW" sz="26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(2)</a:t>
            </a:r>
            <a:r>
              <a:rPr lang="zh-TW" altLang="en-US" sz="26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26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紙鏈不可拖地、斷裂</a:t>
            </a:r>
            <a:endParaRPr lang="zh-TW" altLang="zh-TW" sz="2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TW" sz="26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(3)</a:t>
            </a:r>
            <a:r>
              <a:rPr lang="zh-TW" altLang="en-US" sz="26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26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斷裂或變形導致重物接觸地面算失敗。</a:t>
            </a:r>
            <a:endParaRPr lang="en-US" altLang="zh-TW" sz="26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zh-TW" altLang="en-US" sz="2600" b="1" kern="100" dirty="0">
                <a:effectLst/>
                <a:latin typeface="Calibri" panose="020F050202020403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     </a:t>
            </a:r>
            <a:r>
              <a:rPr lang="zh-TW" altLang="zh-TW" sz="2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比賽過程，包含在起始點均不可修繕紙鏈</a:t>
            </a:r>
            <a:endParaRPr lang="zh-TW" altLang="zh-TW" sz="2600" kern="100" dirty="0">
              <a:solidFill>
                <a:srgbClr val="FF0000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</a:pPr>
            <a:r>
              <a:rPr lang="en-US" altLang="zh-TW" sz="26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(4)</a:t>
            </a:r>
            <a:r>
              <a:rPr lang="zh-TW" altLang="en-US" sz="26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26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可於起始點，增減礦泉水瓶數</a:t>
            </a:r>
            <a:endParaRPr lang="zh-TW" altLang="zh-TW" sz="2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622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8" descr="一張含有 螢幕擷取畫面, 平面設計 的圖片&#10;&#10;自動產生的描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512" y="504"/>
            <a:ext cx="12192897" cy="685749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8"/>
          <p:cNvSpPr txBox="1"/>
          <p:nvPr/>
        </p:nvSpPr>
        <p:spPr>
          <a:xfrm>
            <a:off x="2076396" y="-292030"/>
            <a:ext cx="9236074" cy="147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競賽題目及會議記錄公告於本校首頁專區</a:t>
            </a:r>
            <a:endParaRPr sz="3600" b="1" dirty="0">
              <a:solidFill>
                <a:srgbClr val="DA3F5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02" y="1163244"/>
            <a:ext cx="5607444" cy="278798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304145" y="3131127"/>
            <a:ext cx="1930401" cy="406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9160" y="2708175"/>
            <a:ext cx="5248423" cy="258254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934691" y="2934217"/>
            <a:ext cx="36945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1.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694433" y="2508120"/>
            <a:ext cx="36945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2.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, 平面設計 的圖片&#10;&#10;自動產生的描述">
            <a:extLst>
              <a:ext uri="{FF2B5EF4-FFF2-40B4-BE49-F238E27FC236}">
                <a16:creationId xmlns:a16="http://schemas.microsoft.com/office/drawing/2014/main" id="{E869F6EE-44B6-93DE-E71F-6EBE8BDFE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41" y="0"/>
            <a:ext cx="12192000" cy="6856991"/>
          </a:xfrm>
          <a:prstGeom prst="rect">
            <a:avLst/>
          </a:prstGeom>
        </p:spPr>
      </p:pic>
      <p:sp>
        <p:nvSpPr>
          <p:cNvPr id="6" name="Google Shape;274;p8"/>
          <p:cNvSpPr txBox="1"/>
          <p:nvPr/>
        </p:nvSpPr>
        <p:spPr>
          <a:xfrm>
            <a:off x="2465216" y="80675"/>
            <a:ext cx="5810565" cy="197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zh-TW" altLang="en-US" sz="4800" b="1" dirty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三</a:t>
            </a:r>
            <a:r>
              <a:rPr kumimoji="0" lang="zh-TW" alt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DA3F5E"/>
                </a:solidFill>
                <a:effectLst/>
                <a:uLnTx/>
                <a:uFillTx/>
                <a:latin typeface="Microsoft JhengHei"/>
                <a:ea typeface="Microsoft JhengHei"/>
                <a:cs typeface="Microsoft JhengHei"/>
                <a:sym typeface="Microsoft JhengHei"/>
              </a:rPr>
              <a:t>、計分說明</a:t>
            </a:r>
            <a:endParaRPr kumimoji="0" sz="4800" b="1" i="0" u="none" strike="noStrike" kern="0" cap="none" spc="0" normalizeH="0" baseline="0" noProof="0" dirty="0">
              <a:ln>
                <a:noFill/>
              </a:ln>
              <a:solidFill>
                <a:srgbClr val="DA3F5E"/>
              </a:solidFill>
              <a:effectLst/>
              <a:uLnTx/>
              <a:uFillTx/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05ECF834-695F-4B9A-95D9-C4EAB69B8D3B}"/>
              </a:ext>
            </a:extLst>
          </p:cNvPr>
          <p:cNvSpPr txBox="1"/>
          <p:nvPr/>
        </p:nvSpPr>
        <p:spPr>
          <a:xfrm>
            <a:off x="779929" y="1508038"/>
            <a:ext cx="11053483" cy="54296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sz="26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1.</a:t>
            </a:r>
            <a:r>
              <a:rPr lang="zh-TW" altLang="zh-TW" sz="26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由評分人員記錄 紙鍊長度、礦泉水瓶數、完成時間</a:t>
            </a:r>
            <a:endParaRPr lang="zh-TW" altLang="zh-TW" sz="2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6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2.</a:t>
            </a:r>
            <a:r>
              <a:rPr lang="zh-TW" altLang="zh-TW" sz="26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折返跑過程中，斷裂、拖地，則算此次失敗</a:t>
            </a:r>
            <a:r>
              <a:rPr lang="en-US" altLang="zh-TW" sz="26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26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6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zh-TW" sz="26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例：第三棒折返跑時，紙鍊斷裂。</a:t>
            </a:r>
            <a:endParaRPr lang="en-US" altLang="zh-TW" sz="26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6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</a:t>
            </a:r>
            <a:r>
              <a:rPr lang="zh-TW" altLang="zh-TW" sz="26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則第三棒失敗，不計分。紙鍊不可修繕。總成績僅計第一、二棒成績。</a:t>
            </a:r>
            <a:endParaRPr lang="en-US" altLang="zh-TW" sz="2600" kern="100" dirty="0"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6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3.</a:t>
            </a:r>
            <a:r>
              <a:rPr lang="zh-TW" altLang="zh-TW" sz="26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每一隊的總成績</a:t>
            </a:r>
            <a:r>
              <a:rPr lang="en-US" altLang="zh-TW" sz="26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=(</a:t>
            </a:r>
            <a:r>
              <a:rPr lang="zh-TW" altLang="zh-TW" sz="26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紙鍊長度</a:t>
            </a:r>
            <a:r>
              <a:rPr lang="en-US" altLang="zh-TW" sz="26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* </a:t>
            </a:r>
            <a:r>
              <a:rPr lang="zh-TW" altLang="zh-TW" sz="26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礦泉水瓶數</a:t>
            </a:r>
            <a:r>
              <a:rPr lang="en-US" altLang="zh-TW" sz="26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6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，加總合</a:t>
            </a:r>
            <a:endParaRPr lang="zh-TW" altLang="zh-TW" sz="2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6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4</a:t>
            </a:r>
            <a:r>
              <a:rPr lang="en-US" altLang="zh-TW" sz="2600" u="sng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.</a:t>
            </a:r>
            <a:r>
              <a:rPr lang="zh-TW" altLang="zh-TW" sz="2600" u="sng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依分數高低排序排名。</a:t>
            </a:r>
            <a:endParaRPr lang="zh-TW" altLang="zh-TW" sz="2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600" kern="100" dirty="0">
                <a:effectLst/>
                <a:latin typeface="標楷體" panose="03000509000000000000" pitchFamily="65" charset="-12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zh-TW" altLang="zh-TW" sz="26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若總分相同，依序比</a:t>
            </a:r>
            <a:r>
              <a:rPr lang="en-US" altLang="zh-TW" sz="26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(1)</a:t>
            </a:r>
            <a:r>
              <a:rPr lang="zh-TW" altLang="zh-TW" sz="26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成功次數多優先。</a:t>
            </a:r>
            <a:endParaRPr lang="en-US" altLang="zh-TW" sz="2600" kern="100" dirty="0">
              <a:effectLst/>
              <a:latin typeface="Calibri" panose="020F0502020204030204" pitchFamily="34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600" kern="100" dirty="0"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                                           </a:t>
            </a:r>
            <a:r>
              <a:rPr lang="en-US" altLang="zh-TW" sz="26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(2)</a:t>
            </a:r>
            <a:r>
              <a:rPr lang="zh-TW" altLang="zh-TW" sz="2600" kern="100" dirty="0">
                <a:effectLst/>
                <a:latin typeface="Calibri" panose="020F0502020204030204" pitchFamily="34" charset="0"/>
                <a:ea typeface="標楷體" panose="03000509000000000000" pitchFamily="65" charset="-120"/>
                <a:cs typeface="Times New Roman" panose="02020603050405020304" pitchFamily="18" charset="0"/>
              </a:rPr>
              <a:t>完成時間短優先做為排名依據。</a:t>
            </a:r>
            <a:endParaRPr lang="zh-TW" altLang="zh-TW" sz="2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600" kern="100" dirty="0">
                <a:effectLst/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 </a:t>
            </a:r>
            <a:endParaRPr lang="zh-TW" altLang="zh-TW" sz="2600" kern="100" dirty="0"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73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8" descr="一張含有 螢幕擷取畫面, 平面設計 的圖片&#10;&#10;自動產生的描述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512" y="504"/>
            <a:ext cx="12192897" cy="685749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8"/>
          <p:cNvSpPr txBox="1"/>
          <p:nvPr/>
        </p:nvSpPr>
        <p:spPr>
          <a:xfrm>
            <a:off x="2076396" y="-292030"/>
            <a:ext cx="9236074" cy="147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3600" b="1" dirty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競賽題目及會議記錄公告於本校首頁專區</a:t>
            </a:r>
            <a:endParaRPr sz="3600" b="1" dirty="0">
              <a:solidFill>
                <a:srgbClr val="DA3F5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02" y="1163244"/>
            <a:ext cx="5607444" cy="278798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304145" y="3131127"/>
            <a:ext cx="1930401" cy="406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noFill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9160" y="2708175"/>
            <a:ext cx="5248423" cy="2582545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3934691" y="2934217"/>
            <a:ext cx="36945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1.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694433" y="2508120"/>
            <a:ext cx="369454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TW" sz="2000" dirty="0">
                <a:solidFill>
                  <a:srgbClr val="FF0000"/>
                </a:solidFill>
              </a:rPr>
              <a:t>2.</a:t>
            </a:r>
            <a:endParaRPr lang="zh-TW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315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, 平面設計 的圖片&#10;&#10;自動產生的描述">
            <a:extLst>
              <a:ext uri="{FF2B5EF4-FFF2-40B4-BE49-F238E27FC236}">
                <a16:creationId xmlns:a16="http://schemas.microsoft.com/office/drawing/2014/main" id="{E869F6EE-44B6-93DE-E71F-6EBE8BDFE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9"/>
            <a:ext cx="12192000" cy="6856991"/>
          </a:xfrm>
          <a:prstGeom prst="rect">
            <a:avLst/>
          </a:prstGeom>
        </p:spPr>
      </p:pic>
      <p:sp>
        <p:nvSpPr>
          <p:cNvPr id="7" name="Google Shape;274;p8"/>
          <p:cNvSpPr txBox="1"/>
          <p:nvPr/>
        </p:nvSpPr>
        <p:spPr>
          <a:xfrm>
            <a:off x="1516189" y="1457297"/>
            <a:ext cx="9881484" cy="3944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lnSpc>
                <a:spcPct val="266666"/>
              </a:lnSpc>
            </a:pPr>
            <a:r>
              <a:rPr lang="zh-TW" altLang="en-US" sz="4800" b="1" dirty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項目一</a:t>
            </a:r>
            <a:r>
              <a:rPr lang="en-US" altLang="zh-TW" sz="4800" b="1" dirty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:</a:t>
            </a:r>
            <a:r>
              <a:rPr lang="zh-TW" altLang="en-US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天梯</a:t>
            </a:r>
            <a:r>
              <a:rPr lang="en-US" altLang="zh-TW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比高</a:t>
            </a:r>
            <a:r>
              <a:rPr lang="en-US" altLang="zh-TW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、空中走廊</a:t>
            </a:r>
            <a:r>
              <a:rPr lang="en-US" altLang="zh-TW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比遠</a:t>
            </a:r>
            <a:r>
              <a:rPr lang="en-US" altLang="zh-TW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0">
              <a:lnSpc>
                <a:spcPct val="266666"/>
              </a:lnSpc>
            </a:pPr>
            <a:r>
              <a:rPr lang="zh-TW" altLang="en-US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時    間</a:t>
            </a:r>
            <a:r>
              <a:rPr lang="en-US" altLang="zh-TW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:45</a:t>
            </a:r>
            <a:r>
              <a:rPr lang="zh-TW" altLang="en-US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r>
              <a:rPr lang="en-US" altLang="zh-TW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sz="4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1637830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, 平面設計 的圖片&#10;&#10;自動產生的描述">
            <a:extLst>
              <a:ext uri="{FF2B5EF4-FFF2-40B4-BE49-F238E27FC236}">
                <a16:creationId xmlns:a16="http://schemas.microsoft.com/office/drawing/2014/main" id="{E869F6EE-44B6-93DE-E71F-6EBE8BDFE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"/>
            <a:ext cx="12192000" cy="6856991"/>
          </a:xfrm>
          <a:prstGeom prst="rect">
            <a:avLst/>
          </a:prstGeom>
        </p:spPr>
      </p:pic>
      <p:pic>
        <p:nvPicPr>
          <p:cNvPr id="10" name="Picture 4" descr="C:\Users\ricun\Desktop\S__43212823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807" y="1326281"/>
            <a:ext cx="6099848" cy="45748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Google Shape;274;p8"/>
          <p:cNvSpPr txBox="1"/>
          <p:nvPr/>
        </p:nvSpPr>
        <p:spPr>
          <a:xfrm>
            <a:off x="2790806" y="-417947"/>
            <a:ext cx="7480029" cy="197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b="1" dirty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一、材料</a:t>
            </a:r>
            <a:r>
              <a:rPr lang="en-US" altLang="zh-TW" sz="4800" b="1" dirty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zh-TW" altLang="en-US" sz="4800" b="1" dirty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重要材料介紹</a:t>
            </a:r>
            <a:endParaRPr sz="4800" b="1" dirty="0">
              <a:solidFill>
                <a:srgbClr val="DA3F5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4092065" y="16012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鱷魚夾*</a:t>
            </a:r>
            <a:r>
              <a:rPr lang="en-US" altLang="zh-TW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901109" y="2282278"/>
            <a:ext cx="14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號電池*</a:t>
            </a:r>
            <a:r>
              <a:rPr lang="en-US" altLang="zh-TW" sz="18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endParaRPr lang="zh-TW" altLang="en-US" sz="1800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4913595" y="3231441"/>
            <a:ext cx="2069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號電池和*</a:t>
            </a:r>
            <a:r>
              <a:rPr lang="en-US" altLang="zh-TW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盒</a:t>
            </a:r>
          </a:p>
        </p:txBody>
      </p:sp>
      <p:sp>
        <p:nvSpPr>
          <p:cNvPr id="15" name="文字方塊 14"/>
          <p:cNvSpPr txBox="1"/>
          <p:nvPr/>
        </p:nvSpPr>
        <p:spPr>
          <a:xfrm>
            <a:off x="4175370" y="4785035"/>
            <a:ext cx="2059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小支迴紋針*</a:t>
            </a:r>
            <a:r>
              <a:rPr lang="en-US" altLang="zh-TW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支</a:t>
            </a:r>
          </a:p>
        </p:txBody>
      </p:sp>
      <p:sp>
        <p:nvSpPr>
          <p:cNvPr id="17" name="文字方塊 16"/>
          <p:cNvSpPr txBox="1"/>
          <p:nvPr/>
        </p:nvSpPr>
        <p:spPr>
          <a:xfrm>
            <a:off x="6430827" y="4785035"/>
            <a:ext cx="1410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漆包線</a:t>
            </a:r>
            <a:r>
              <a:rPr lang="en-US" altLang="zh-TW" sz="1800" b="1" dirty="0" err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0.7mm</a:t>
            </a:r>
            <a:r>
              <a:rPr lang="en-US" altLang="zh-TW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en-US" altLang="zh-TW" sz="1800" b="1" dirty="0" err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30g</a:t>
            </a:r>
            <a:endParaRPr lang="en-US" altLang="zh-TW" sz="1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捲</a:t>
            </a:r>
            <a:endParaRPr lang="en-US" altLang="zh-TW" sz="1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402015" y="2586835"/>
            <a:ext cx="1668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內六角螺絲</a:t>
            </a:r>
            <a:endParaRPr lang="en-US" altLang="zh-TW" sz="1800" b="1" dirty="0"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1800" b="1" dirty="0" err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M8</a:t>
            </a:r>
            <a:r>
              <a:rPr lang="en-US" altLang="zh-TW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</a:t>
            </a:r>
            <a:r>
              <a:rPr lang="en-US" altLang="zh-TW" sz="1800" b="1" dirty="0" err="1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70mm</a:t>
            </a:r>
            <a:r>
              <a:rPr lang="en-US" altLang="zh-TW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*3</a:t>
            </a:r>
            <a:r>
              <a:rPr lang="zh-TW" altLang="en-US" sz="1800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支</a:t>
            </a:r>
          </a:p>
        </p:txBody>
      </p:sp>
    </p:spTree>
    <p:extLst>
      <p:ext uri="{BB962C8B-B14F-4D97-AF65-F5344CB8AC3E}">
        <p14:creationId xmlns:p14="http://schemas.microsoft.com/office/powerpoint/2010/main" val="2772874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, 平面設計 的圖片&#10;&#10;自動產生的描述">
            <a:extLst>
              <a:ext uri="{FF2B5EF4-FFF2-40B4-BE49-F238E27FC236}">
                <a16:creationId xmlns:a16="http://schemas.microsoft.com/office/drawing/2014/main" id="{E869F6EE-44B6-93DE-E71F-6EBE8BDFE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39"/>
            <a:ext cx="12192000" cy="6856991"/>
          </a:xfrm>
          <a:prstGeom prst="rect">
            <a:avLst/>
          </a:prstGeom>
        </p:spPr>
      </p:pic>
      <p:sp>
        <p:nvSpPr>
          <p:cNvPr id="5" name="內容版面配置區 2"/>
          <p:cNvSpPr txBox="1">
            <a:spLocks/>
          </p:cNvSpPr>
          <p:nvPr/>
        </p:nvSpPr>
        <p:spPr>
          <a:xfrm>
            <a:off x="891309" y="208741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altLang="zh-TW" dirty="0"/>
              <a:t>1.</a:t>
            </a:r>
            <a:r>
              <a:rPr lang="zh-TW" altLang="zh-TW" dirty="0"/>
              <a:t>以大會提供的漆包線與螺絲，連接電池，製作電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   </a:t>
            </a:r>
            <a:r>
              <a:rPr lang="zh-TW" altLang="zh-TW" dirty="0"/>
              <a:t>磁鐵。</a:t>
            </a:r>
          </a:p>
          <a:p>
            <a:pPr marL="114300" indent="0">
              <a:buNone/>
            </a:pPr>
            <a:r>
              <a:rPr lang="en-US" altLang="zh-TW" dirty="0"/>
              <a:t>2.</a:t>
            </a:r>
            <a:r>
              <a:rPr lang="zh-TW" altLang="zh-TW" dirty="0"/>
              <a:t>自行設計使一個電磁鐵站立，利用大會提供的</a:t>
            </a:r>
            <a:r>
              <a:rPr lang="en-US" altLang="zh-TW" dirty="0"/>
              <a:t>2</a:t>
            </a:r>
            <a:r>
              <a:rPr lang="zh-TW" altLang="zh-TW" dirty="0"/>
              <a:t>個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   </a:t>
            </a:r>
            <a:r>
              <a:rPr lang="zh-TW" altLang="zh-TW" dirty="0"/>
              <a:t>一號電池提供電力，使電磁鐵產生磁力，於電磁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   </a:t>
            </a:r>
            <a:r>
              <a:rPr lang="zh-TW" altLang="zh-TW" dirty="0"/>
              <a:t>鐵上方將迴紋針以直立方式往上堆疊，堆疊方式</a:t>
            </a:r>
            <a:r>
              <a:rPr lang="en-US" altLang="zh-TW" dirty="0"/>
              <a:t> </a:t>
            </a:r>
            <a:br>
              <a:rPr lang="en-US" altLang="zh-TW" dirty="0"/>
            </a:br>
            <a:r>
              <a:rPr lang="en-US" altLang="zh-TW" dirty="0"/>
              <a:t>    </a:t>
            </a:r>
            <a:r>
              <a:rPr lang="zh-TW" altLang="zh-TW" dirty="0"/>
              <a:t>不拘，但堆疊時迴紋針不可平放，競賽誰可以將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   </a:t>
            </a:r>
            <a:r>
              <a:rPr lang="zh-TW" altLang="zh-TW" dirty="0"/>
              <a:t>迴紋針往上堆疊最高</a:t>
            </a:r>
            <a:r>
              <a:rPr lang="en-US" altLang="zh-TW" dirty="0"/>
              <a:t>,</a:t>
            </a:r>
            <a:r>
              <a:rPr lang="zh-TW" altLang="en-US" dirty="0"/>
              <a:t>如圖一所示。</a:t>
            </a:r>
          </a:p>
        </p:txBody>
      </p:sp>
      <p:sp>
        <p:nvSpPr>
          <p:cNvPr id="6" name="Google Shape;274;p8"/>
          <p:cNvSpPr txBox="1"/>
          <p:nvPr/>
        </p:nvSpPr>
        <p:spPr>
          <a:xfrm>
            <a:off x="2465216" y="80675"/>
            <a:ext cx="5810565" cy="197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b="1" dirty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二、天梯競賽原則</a:t>
            </a:r>
            <a:endParaRPr sz="4800" b="1" dirty="0">
              <a:solidFill>
                <a:srgbClr val="DA3F5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512" y="1836824"/>
            <a:ext cx="2269723" cy="339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30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一張含有 螢幕擷取畫面, 平面設計 的圖片&#10;&#10;自動產生的描述">
            <a:extLst>
              <a:ext uri="{FF2B5EF4-FFF2-40B4-BE49-F238E27FC236}">
                <a16:creationId xmlns:a16="http://schemas.microsoft.com/office/drawing/2014/main" id="{E869F6EE-44B6-93DE-E71F-6EBE8BDFE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"/>
            <a:ext cx="12192000" cy="6856991"/>
          </a:xfrm>
          <a:prstGeom prst="rect">
            <a:avLst/>
          </a:prstGeom>
        </p:spPr>
      </p:pic>
      <p:sp>
        <p:nvSpPr>
          <p:cNvPr id="4" name="內容版面配置區 2"/>
          <p:cNvSpPr txBox="1">
            <a:spLocks/>
          </p:cNvSpPr>
          <p:nvPr/>
        </p:nvSpPr>
        <p:spPr>
          <a:xfrm>
            <a:off x="1870364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>
              <a:buNone/>
            </a:pPr>
            <a:r>
              <a:rPr lang="en-US" altLang="zh-TW" dirty="0"/>
              <a:t>1.</a:t>
            </a:r>
            <a:r>
              <a:rPr lang="zh-TW" altLang="en-US" dirty="0"/>
              <a:t>在大會提供的高度測量板前堆疊迴紋針，測量電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   </a:t>
            </a:r>
            <a:r>
              <a:rPr lang="zh-TW" altLang="en-US" dirty="0"/>
              <a:t>磁鐵最上方平面到迴紋針最高點的 垂直高度，於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   </a:t>
            </a:r>
            <a:r>
              <a:rPr lang="zh-TW" altLang="en-US" dirty="0"/>
              <a:t>大會競賽時間 </a:t>
            </a:r>
            <a:r>
              <a:rPr lang="en-US" altLang="zh-TW" dirty="0"/>
              <a:t>5 </a:t>
            </a:r>
            <a:r>
              <a:rPr lang="zh-TW" altLang="en-US" dirty="0"/>
              <a:t>分鐘結束前，最大的垂直高度即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   </a:t>
            </a:r>
            <a:r>
              <a:rPr lang="zh-TW" altLang="en-US" dirty="0"/>
              <a:t>為競賽成績。</a:t>
            </a:r>
            <a:endParaRPr lang="en-US" altLang="zh-TW" dirty="0"/>
          </a:p>
          <a:p>
            <a:pPr marL="114300" indent="0">
              <a:buNone/>
            </a:pPr>
            <a:r>
              <a:rPr lang="en-US" altLang="zh-TW" dirty="0"/>
              <a:t>2.</a:t>
            </a:r>
            <a:r>
              <a:rPr lang="zh-TW" altLang="zh-TW" dirty="0"/>
              <a:t>競賽時兩個電磁鐵上方連接的迴紋針不可碰觸到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  </a:t>
            </a:r>
            <a:r>
              <a:rPr lang="zh-TW" altLang="zh-TW" dirty="0"/>
              <a:t>地面，於競賽期間不限要求紀錄次數，若再一次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  </a:t>
            </a:r>
            <a:r>
              <a:rPr lang="zh-TW" altLang="zh-TW" dirty="0"/>
              <a:t>要求紀錄時迴紋針已鬆開或接觸地面，即算上一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   </a:t>
            </a:r>
            <a:r>
              <a:rPr lang="zh-TW" altLang="zh-TW" dirty="0"/>
              <a:t>次的紀錄成績。</a:t>
            </a:r>
          </a:p>
          <a:p>
            <a:endParaRPr lang="zh-TW" altLang="en-US" dirty="0"/>
          </a:p>
        </p:txBody>
      </p:sp>
      <p:sp>
        <p:nvSpPr>
          <p:cNvPr id="5" name="Google Shape;274;p8"/>
          <p:cNvSpPr txBox="1"/>
          <p:nvPr/>
        </p:nvSpPr>
        <p:spPr>
          <a:xfrm>
            <a:off x="2351626" y="-117235"/>
            <a:ext cx="8574993" cy="197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b="1" dirty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三、天梯計分原則</a:t>
            </a:r>
            <a:endParaRPr sz="4800" b="1" dirty="0">
              <a:solidFill>
                <a:srgbClr val="DA3F5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20882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69862" y="798970"/>
            <a:ext cx="5760640" cy="49470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20699999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圖片 2" descr="一張含有 螢幕擷取畫面, 平面設計 的圖片&#10;&#10;自動產生的描述">
            <a:extLst>
              <a:ext uri="{FF2B5EF4-FFF2-40B4-BE49-F238E27FC236}">
                <a16:creationId xmlns:a16="http://schemas.microsoft.com/office/drawing/2014/main" id="{E869F6EE-44B6-93DE-E71F-6EBE8BDFE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6991"/>
          </a:xfrm>
          <a:prstGeom prst="rect">
            <a:avLst/>
          </a:prstGeom>
        </p:spPr>
      </p:pic>
      <p:sp>
        <p:nvSpPr>
          <p:cNvPr id="5" name="Google Shape;274;p8"/>
          <p:cNvSpPr txBox="1"/>
          <p:nvPr/>
        </p:nvSpPr>
        <p:spPr>
          <a:xfrm>
            <a:off x="2557580" y="-732125"/>
            <a:ext cx="9071002" cy="1972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rtl="0">
              <a:lnSpc>
                <a:spcPct val="266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sz="4800" b="1" dirty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四、天梯</a:t>
            </a:r>
            <a:r>
              <a:rPr lang="en-US" altLang="zh-TW" sz="4800" b="1" dirty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-</a:t>
            </a:r>
            <a:r>
              <a:rPr lang="zh-TW" altLang="en-US" sz="4800" b="1" dirty="0">
                <a:solidFill>
                  <a:srgbClr val="DA3F5E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比高實際操作過程</a:t>
            </a:r>
            <a:endParaRPr sz="4800" b="1" dirty="0">
              <a:solidFill>
                <a:srgbClr val="DA3F5E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  <p:extLst>
      <p:ext uri="{BB962C8B-B14F-4D97-AF65-F5344CB8AC3E}">
        <p14:creationId xmlns:p14="http://schemas.microsoft.com/office/powerpoint/2010/main" val="21702951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1276</Words>
  <Application>Microsoft Office PowerPoint</Application>
  <PresentationFormat>寬螢幕</PresentationFormat>
  <Paragraphs>197</Paragraphs>
  <Slides>30</Slides>
  <Notes>10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41" baseType="lpstr">
      <vt:lpstr>微軟正黑體</vt:lpstr>
      <vt:lpstr>微軟正黑體</vt:lpstr>
      <vt:lpstr>新細明體</vt:lpstr>
      <vt:lpstr>標楷體</vt:lpstr>
      <vt:lpstr>標楷體</vt:lpstr>
      <vt:lpstr>Arial</vt:lpstr>
      <vt:lpstr>Calibri</vt:lpstr>
      <vt:lpstr>Times New Roman</vt:lpstr>
      <vt:lpstr>Wingdings</vt:lpstr>
      <vt:lpstr>Office 佈景主題</vt:lpstr>
      <vt:lpstr>Document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妮珈 蔡</dc:creator>
  <cp:lastModifiedBy>User</cp:lastModifiedBy>
  <cp:revision>61</cp:revision>
  <dcterms:created xsi:type="dcterms:W3CDTF">2023-08-16T01:56:47Z</dcterms:created>
  <dcterms:modified xsi:type="dcterms:W3CDTF">2024-06-14T07:25:33Z</dcterms:modified>
</cp:coreProperties>
</file>