
<file path=[Content_Types].xml><?xml version="1.0" encoding="utf-8"?>
<Types xmlns="http://schemas.openxmlformats.org/package/2006/content-types">
  <Default Extension="png" ContentType="image/png"/>
  <Default Extension="jfif" ContentType="image/jpeg"/>
  <Default Extension="tmp"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74"/>
  </p:notesMasterIdLst>
  <p:sldIdLst>
    <p:sldId id="256" r:id="rId2"/>
    <p:sldId id="259" r:id="rId3"/>
    <p:sldId id="277" r:id="rId4"/>
    <p:sldId id="261" r:id="rId5"/>
    <p:sldId id="264" r:id="rId6"/>
    <p:sldId id="275" r:id="rId7"/>
    <p:sldId id="278" r:id="rId8"/>
    <p:sldId id="282" r:id="rId9"/>
    <p:sldId id="284" r:id="rId10"/>
    <p:sldId id="283"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279"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08" r:id="rId61"/>
    <p:sldId id="334" r:id="rId62"/>
    <p:sldId id="335" r:id="rId63"/>
    <p:sldId id="336" r:id="rId64"/>
    <p:sldId id="337" r:id="rId65"/>
    <p:sldId id="338" r:id="rId66"/>
    <p:sldId id="339" r:id="rId67"/>
    <p:sldId id="280" r:id="rId68"/>
    <p:sldId id="340" r:id="rId69"/>
    <p:sldId id="341" r:id="rId70"/>
    <p:sldId id="342" r:id="rId71"/>
    <p:sldId id="281" r:id="rId72"/>
    <p:sldId id="343" r:id="rId73"/>
  </p:sldIdLst>
  <p:sldSz cx="18288000" cy="10287000"/>
  <p:notesSz cx="6858000" cy="9144000"/>
  <p:embeddedFontLst>
    <p:embeddedFont>
      <p:font typeface="標楷體" panose="03000509000000000000" pitchFamily="65" charset="-120"/>
      <p:regular r:id="rId75"/>
    </p:embeddedFont>
    <p:embeddedFont>
      <p:font typeface="Cabin" panose="02020500000000000000" charset="0"/>
      <p:regular r:id="rId76"/>
      <p:bold r:id="rId77"/>
      <p:italic r:id="rId78"/>
      <p:boldItalic r:id="rId79"/>
    </p:embeddedFont>
    <p:embeddedFont>
      <p:font typeface="SimSun" panose="02010600030101010101" pitchFamily="2" charset="-122"/>
      <p:regular r:id="rId80"/>
    </p:embeddedFont>
    <p:embeddedFont>
      <p:font typeface="Gill Sans MT" panose="020B0502020104020203" pitchFamily="34" charset="0"/>
      <p:regular r:id="rId81"/>
      <p:bold r:id="rId82"/>
      <p:italic r:id="rId83"/>
      <p:boldItalic r:id="rId84"/>
    </p:embeddedFont>
    <p:embeddedFont>
      <p:font typeface="Verdana" panose="020B0604030504040204" pitchFamily="34" charset="0"/>
      <p:regular r:id="rId85"/>
      <p:bold r:id="rId86"/>
      <p:italic r:id="rId87"/>
      <p:boldItalic r:id="rId88"/>
    </p:embeddedFont>
    <p:embeddedFont>
      <p:font typeface="Calibri" panose="020F0502020204030204" pitchFamily="34" charset="0"/>
      <p:regular r:id="rId89"/>
      <p:bold r:id="rId90"/>
      <p:italic r:id="rId91"/>
      <p:boldItalic r:id="rId92"/>
    </p:embeddedFont>
    <p:embeddedFont>
      <p:font typeface="Arial Unicode MS" panose="02020500000000000000" charset="-120"/>
      <p:regular r:id="rId93"/>
    </p:embeddedFont>
    <p:embeddedFont>
      <p:font typeface="맑은 고딕" panose="020B0503020000020004" pitchFamily="34" charset="-127"/>
      <p:regular r:id="rId94"/>
      <p:bold r:id="rId95"/>
    </p:embeddedFont>
    <p:embeddedFont>
      <p:font typeface="Raleway" panose="02020500000000000000" charset="0"/>
      <p:regular r:id="rId96"/>
      <p:bold r:id="rId97"/>
      <p:italic r:id="rId98"/>
      <p:boldItalic r:id="rId99"/>
    </p:embeddedFont>
    <p:embeddedFont>
      <p:font typeface="Microsoft YaHei" panose="020B0503020204020204" pitchFamily="34" charset="-122"/>
      <p:regular r:id="rId100"/>
      <p:bold r:id="rId101"/>
    </p:embeddedFont>
    <p:embeddedFont>
      <p:font typeface="微軟正黑體" panose="020B0604030504040204" pitchFamily="34" charset="-120"/>
      <p:regular r:id="rId102"/>
      <p:bold r:id="rId103"/>
    </p:embeddedFont>
    <p:embeddedFont>
      <p:font typeface="Raleway Black" panose="02020500000000000000" charset="0"/>
      <p:bold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82D6C"/>
    <a:srgbClr val="000000"/>
    <a:srgbClr val="FF8989"/>
    <a:srgbClr val="CDCDD4"/>
    <a:srgbClr val="5484B4"/>
    <a:srgbClr val="3C6288"/>
    <a:srgbClr val="2F4D6B"/>
    <a:srgbClr val="185897"/>
    <a:srgbClr val="FEF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102" Type="http://schemas.openxmlformats.org/officeDocument/2006/relationships/font" Target="fonts/font28.fntdata"/><Relationship Id="rId5" Type="http://schemas.openxmlformats.org/officeDocument/2006/relationships/slide" Target="slides/slide4.xml"/><Relationship Id="rId90" Type="http://schemas.openxmlformats.org/officeDocument/2006/relationships/font" Target="fonts/font16.fntdata"/><Relationship Id="rId95" Type="http://schemas.openxmlformats.org/officeDocument/2006/relationships/font" Target="fonts/font2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6.fntdata"/><Relationship Id="rId85" Type="http://schemas.openxmlformats.org/officeDocument/2006/relationships/font" Target="fonts/font11.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9.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font" Target="fonts/font1.fntdata"/><Relationship Id="rId91" Type="http://schemas.openxmlformats.org/officeDocument/2006/relationships/font" Target="fonts/font17.fntdata"/><Relationship Id="rId96"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font" Target="fonts/font20.fntdata"/><Relationship Id="rId99" Type="http://schemas.openxmlformats.org/officeDocument/2006/relationships/font" Target="fonts/font25.fntdata"/><Relationship Id="rId101"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97" Type="http://schemas.openxmlformats.org/officeDocument/2006/relationships/font" Target="fonts/font23.fntdata"/><Relationship Id="rId104" Type="http://schemas.openxmlformats.org/officeDocument/2006/relationships/font" Target="fonts/font3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3.fntdata"/><Relationship Id="rId100" Type="http://schemas.openxmlformats.org/officeDocument/2006/relationships/font" Target="fonts/font26.fntdata"/><Relationship Id="rId105" Type="http://schemas.openxmlformats.org/officeDocument/2006/relationships/font" Target="fonts/font3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9.fntdata"/><Relationship Id="rId98" Type="http://schemas.openxmlformats.org/officeDocument/2006/relationships/font" Target="fonts/font2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font" Target="fonts/font9.fntdata"/><Relationship Id="rId88"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00FEC-35EF-5A40-B8DD-43769C6C6A7B}" type="doc">
      <dgm:prSet loTypeId="urn:microsoft.com/office/officeart/2005/8/layout/vList2" loCatId="" qsTypeId="urn:microsoft.com/office/officeart/2005/8/quickstyle/simple2" qsCatId="simple" csTypeId="urn:microsoft.com/office/officeart/2005/8/colors/accent6_2" csCatId="accent6" phldr="1"/>
      <dgm:spPr/>
      <dgm:t>
        <a:bodyPr/>
        <a:lstStyle/>
        <a:p>
          <a:endParaRPr lang="zh-TW" altLang="en-US"/>
        </a:p>
      </dgm:t>
    </dgm:pt>
    <dgm:pt modelId="{E6C76607-EA67-D24A-8051-DC398D12808D}">
      <dgm:prSet phldrT="[文字]" custT="1"/>
      <dgm:spPr/>
      <dgm:t>
        <a:bodyPr/>
        <a:lstStyle/>
        <a:p>
          <a:r>
            <a:rPr lang="en-US" altLang="zh-TW" sz="2400" b="0" dirty="0">
              <a:latin typeface="微軟正黑體" panose="020B0604030504040204" pitchFamily="34" charset="-120"/>
              <a:ea typeface="微軟正黑體" panose="020B0604030504040204" pitchFamily="34" charset="-120"/>
              <a:cs typeface="BiauKai"/>
            </a:rPr>
            <a:t>1.</a:t>
          </a:r>
          <a:r>
            <a:rPr lang="zh-TW" altLang="en-US" sz="2400" b="0" dirty="0">
              <a:latin typeface="微軟正黑體" panose="020B0604030504040204" pitchFamily="34" charset="-120"/>
              <a:ea typeface="微軟正黑體" panose="020B0604030504040204" pitchFamily="34" charset="-120"/>
              <a:cs typeface="BiauKai"/>
            </a:rPr>
            <a:t> 總積分</a:t>
          </a:r>
        </a:p>
      </dgm:t>
    </dgm:pt>
    <dgm:pt modelId="{44886999-F7B6-D04F-A70F-EB05FCA0C74D}" type="parTrans" cxnId="{5875A556-9BA7-D846-A0A5-0272E08631E7}">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CD199381-500C-044B-9C7D-E14F7D49130C}" type="sibTrans" cxnId="{5875A556-9BA7-D846-A0A5-0272E08631E7}">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954C1C09-3937-5C4E-AE8D-8661AFFB808F}">
      <dgm:prSet phldrT="[文字]" custT="1"/>
      <dgm:spPr/>
      <dgm:t>
        <a:bodyPr/>
        <a:lstStyle/>
        <a:p>
          <a:r>
            <a:rPr lang="en-US" altLang="zh-TW" sz="2400" b="0" dirty="0">
              <a:latin typeface="微軟正黑體" panose="020B0604030504040204" pitchFamily="34" charset="-120"/>
              <a:ea typeface="微軟正黑體" panose="020B0604030504040204" pitchFamily="34" charset="-120"/>
              <a:cs typeface="BiauKai"/>
            </a:rPr>
            <a:t>6.</a:t>
          </a:r>
          <a:r>
            <a:rPr lang="zh-TW" altLang="en-US" sz="2400" b="0" dirty="0">
              <a:latin typeface="微軟正黑體" panose="020B0604030504040204" pitchFamily="34" charset="-120"/>
              <a:ea typeface="微軟正黑體" panose="020B0604030504040204" pitchFamily="34" charset="-120"/>
              <a:cs typeface="BiauKai"/>
            </a:rPr>
            <a:t> 會考換算積分之總分</a:t>
          </a:r>
        </a:p>
      </dgm:t>
    </dgm:pt>
    <dgm:pt modelId="{F38504AA-609A-484C-BAD5-73EBBDB5693B}" type="parTrans" cxnId="{C3AE66C6-08BD-3543-B0B0-3A1EB66657BA}">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7DAC6118-2BFC-9C4F-8807-2895CBEBDF1E}" type="sibTrans" cxnId="{C3AE66C6-08BD-3543-B0B0-3A1EB66657BA}">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D212270C-67FC-114A-8DD0-ACBA260BAC52}">
      <dgm:prSet custT="1"/>
      <dgm:spPr/>
      <dgm:t>
        <a:bodyPr/>
        <a:lstStyle/>
        <a:p>
          <a:r>
            <a:rPr lang="en-US" altLang="zh-TW" sz="2400" b="0" dirty="0">
              <a:latin typeface="微軟正黑體" panose="020B0604030504040204" pitchFamily="34" charset="-120"/>
              <a:ea typeface="微軟正黑體" panose="020B0604030504040204" pitchFamily="34" charset="-120"/>
              <a:cs typeface="BiauKai"/>
            </a:rPr>
            <a:t>3.</a:t>
          </a:r>
          <a:r>
            <a:rPr lang="zh-TW" altLang="en-US" sz="2400" b="0" dirty="0">
              <a:latin typeface="微軟正黑體" panose="020B0604030504040204" pitchFamily="34" charset="-120"/>
              <a:ea typeface="微軟正黑體" panose="020B0604030504040204" pitchFamily="34" charset="-120"/>
              <a:cs typeface="BiauKai"/>
            </a:rPr>
            <a:t> 扶助弱勢分數</a:t>
          </a:r>
        </a:p>
      </dgm:t>
    </dgm:pt>
    <dgm:pt modelId="{762CAB98-2664-9E48-9CAC-2637BC09D6EA}" type="parTrans" cxnId="{141D07D5-68FB-5440-B807-96AE6CCDC689}">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25925FC2-2B25-014D-8E38-C8DFB0C0A680}" type="sibTrans" cxnId="{141D07D5-68FB-5440-B807-96AE6CCDC689}">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723A2B26-0E2D-294E-A4D1-CCB4D18CC984}">
      <dgm:prSet custT="1"/>
      <dgm:spPr/>
      <dgm:t>
        <a:bodyPr/>
        <a:lstStyle/>
        <a:p>
          <a:r>
            <a:rPr lang="en-US" altLang="zh-TW" sz="2400" b="0" dirty="0">
              <a:latin typeface="微軟正黑體" panose="020B0604030504040204" pitchFamily="34" charset="-120"/>
              <a:ea typeface="微軟正黑體" panose="020B0604030504040204" pitchFamily="34" charset="-120"/>
              <a:cs typeface="BiauKai"/>
            </a:rPr>
            <a:t>7. </a:t>
          </a:r>
          <a:r>
            <a:rPr lang="zh-TW" altLang="en-US" sz="2400" b="0" dirty="0">
              <a:latin typeface="微軟正黑體" panose="020B0604030504040204" pitchFamily="34" charset="-120"/>
              <a:ea typeface="微軟正黑體" panose="020B0604030504040204" pitchFamily="34" charset="-120"/>
              <a:cs typeface="BiauKai"/>
            </a:rPr>
            <a:t>會考標示加總</a:t>
          </a:r>
          <a:r>
            <a:rPr lang="en-US" altLang="zh-TW" sz="2400" b="0" dirty="0">
              <a:latin typeface="微軟正黑體" panose="020B0604030504040204" pitchFamily="34" charset="-120"/>
              <a:ea typeface="微軟正黑體" panose="020B0604030504040204" pitchFamily="34" charset="-120"/>
              <a:cs typeface="BiauKai"/>
            </a:rPr>
            <a:t>(</a:t>
          </a:r>
          <a:r>
            <a:rPr lang="zh-TW" altLang="en-US" sz="2400" b="0" dirty="0">
              <a:latin typeface="微軟正黑體" panose="020B0604030504040204" pitchFamily="34" charset="-120"/>
              <a:ea typeface="微軟正黑體" panose="020B0604030504040204" pitchFamily="34" charset="-120"/>
              <a:cs typeface="BiauKai"/>
            </a:rPr>
            <a:t>先比</a:t>
          </a:r>
          <a:r>
            <a:rPr lang="en-US" altLang="zh-TW" sz="2400" b="0" dirty="0">
              <a:latin typeface="微軟正黑體" panose="020B0604030504040204" pitchFamily="34" charset="-120"/>
              <a:ea typeface="微軟正黑體" panose="020B0604030504040204" pitchFamily="34" charset="-120"/>
              <a:cs typeface="BiauKai"/>
            </a:rPr>
            <a:t>A</a:t>
          </a:r>
          <a:r>
            <a:rPr lang="zh-TW" altLang="en-US" sz="2400" b="0" dirty="0">
              <a:latin typeface="微軟正黑體" panose="020B0604030504040204" pitchFamily="34" charset="-120"/>
              <a:ea typeface="微軟正黑體" panose="020B0604030504040204" pitchFamily="34" charset="-120"/>
              <a:cs typeface="BiauKai"/>
            </a:rPr>
            <a:t>，再比</a:t>
          </a:r>
          <a:r>
            <a:rPr lang="en-US" altLang="zh-TW" sz="2400" b="0" dirty="0">
              <a:latin typeface="微軟正黑體" panose="020B0604030504040204" pitchFamily="34" charset="-120"/>
              <a:ea typeface="微軟正黑體" panose="020B0604030504040204" pitchFamily="34" charset="-120"/>
              <a:cs typeface="BiauKai"/>
            </a:rPr>
            <a:t>B)</a:t>
          </a:r>
        </a:p>
      </dgm:t>
    </dgm:pt>
    <dgm:pt modelId="{C57C9141-FFF8-9D40-B2D5-8241A052490F}" type="parTrans" cxnId="{BD2DE3E0-52C0-E540-ABB0-C2A22C7671AA}">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8D8CCDC2-ECD2-0640-AC96-309BC6E25BCA}" type="sibTrans" cxnId="{BD2DE3E0-52C0-E540-ABB0-C2A22C7671AA}">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F43D0FA0-76BA-7548-BC0A-71E26EF081DE}">
      <dgm:prSet custT="1"/>
      <dgm:spPr/>
      <dgm:t>
        <a:bodyPr/>
        <a:lstStyle/>
        <a:p>
          <a:r>
            <a:rPr lang="en-US" altLang="zh-TW" sz="2400" b="0" dirty="0">
              <a:latin typeface="微軟正黑體" panose="020B0604030504040204" pitchFamily="34" charset="-120"/>
              <a:ea typeface="微軟正黑體" panose="020B0604030504040204" pitchFamily="34" charset="-120"/>
              <a:cs typeface="BiauKai"/>
            </a:rPr>
            <a:t>8-12.</a:t>
          </a:r>
          <a:r>
            <a:rPr lang="zh-TW" altLang="en-US" sz="2400" b="0" dirty="0">
              <a:latin typeface="微軟正黑體" panose="020B0604030504040204" pitchFamily="34" charset="-120"/>
              <a:ea typeface="微軟正黑體" panose="020B0604030504040204" pitchFamily="34" charset="-120"/>
              <a:cs typeface="BiauKai"/>
            </a:rPr>
            <a:t> 會考各科積分</a:t>
          </a:r>
          <a:r>
            <a:rPr lang="en-US" altLang="zh-TW" sz="2400" b="0" dirty="0">
              <a:latin typeface="微軟正黑體" panose="020B0604030504040204" pitchFamily="34" charset="-120"/>
              <a:ea typeface="微軟正黑體" panose="020B0604030504040204" pitchFamily="34" charset="-120"/>
              <a:cs typeface="BiauKai"/>
            </a:rPr>
            <a:t>(</a:t>
          </a:r>
          <a:r>
            <a:rPr lang="zh-TW" altLang="en-US" sz="2400" b="0" dirty="0">
              <a:latin typeface="微軟正黑體" panose="020B0604030504040204" pitchFamily="34" charset="-120"/>
              <a:ea typeface="微軟正黑體" panose="020B0604030504040204" pitchFamily="34" charset="-120"/>
              <a:cs typeface="BiauKai"/>
            </a:rPr>
            <a:t>國數英社自</a:t>
          </a:r>
          <a:r>
            <a:rPr lang="en-US" altLang="zh-TW" sz="2400" b="0" dirty="0">
              <a:latin typeface="微軟正黑體" panose="020B0604030504040204" pitchFamily="34" charset="-120"/>
              <a:ea typeface="微軟正黑體" panose="020B0604030504040204" pitchFamily="34" charset="-120"/>
              <a:cs typeface="BiauKai"/>
            </a:rPr>
            <a:t>)</a:t>
          </a:r>
          <a:endParaRPr lang="zh-TW" altLang="en-US" sz="2400" b="0" dirty="0">
            <a:latin typeface="微軟正黑體" panose="020B0604030504040204" pitchFamily="34" charset="-120"/>
            <a:ea typeface="微軟正黑體" panose="020B0604030504040204" pitchFamily="34" charset="-120"/>
            <a:cs typeface="BiauKai"/>
          </a:endParaRPr>
        </a:p>
      </dgm:t>
    </dgm:pt>
    <dgm:pt modelId="{09DE6B80-FAB4-1443-9A11-81EED5AEFDD4}" type="parTrans" cxnId="{AA191681-AAB8-E343-9F11-FAC3F87AD6F7}">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7B341CED-F3DF-6746-8333-358CC345BF4F}" type="sibTrans" cxnId="{AA191681-AAB8-E343-9F11-FAC3F87AD6F7}">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988E319B-5426-F844-BAE5-42F3AB3479AE}">
      <dgm:prSet custT="1"/>
      <dgm:spPr/>
      <dgm:t>
        <a:bodyPr/>
        <a:lstStyle/>
        <a:p>
          <a:r>
            <a:rPr lang="en-US" altLang="zh-TW" sz="2400" b="0" dirty="0" smtClean="0">
              <a:latin typeface="微軟正黑體" panose="020B0604030504040204" pitchFamily="34" charset="-120"/>
              <a:ea typeface="微軟正黑體" panose="020B0604030504040204" pitchFamily="34" charset="-120"/>
              <a:cs typeface="BiauKai"/>
            </a:rPr>
            <a:t>4.</a:t>
          </a:r>
          <a:r>
            <a:rPr lang="zh-TW" altLang="en-US" sz="2400" b="0" dirty="0" smtClean="0">
              <a:latin typeface="微軟正黑體" panose="020B0604030504040204" pitchFamily="34" charset="-120"/>
              <a:ea typeface="微軟正黑體" panose="020B0604030504040204" pitchFamily="34" charset="-120"/>
              <a:cs typeface="BiauKai"/>
            </a:rPr>
            <a:t> 志願序位</a:t>
          </a:r>
          <a:r>
            <a:rPr lang="zh-TW" altLang="en-US" sz="2400" b="1" u="sng" dirty="0" smtClean="0">
              <a:solidFill>
                <a:schemeClr val="accent3">
                  <a:lumMod val="20000"/>
                  <a:lumOff val="80000"/>
                </a:schemeClr>
              </a:solidFill>
              <a:latin typeface="微軟正黑體" panose="020B0604030504040204" pitchFamily="34" charset="-120"/>
              <a:ea typeface="微軟正黑體" panose="020B0604030504040204" pitchFamily="34" charset="-120"/>
              <a:cs typeface="BiauKai"/>
            </a:rPr>
            <a:t>積分</a:t>
          </a:r>
          <a:endParaRPr lang="zh-TW" altLang="en-US" sz="2400" b="1" u="sng" dirty="0">
            <a:solidFill>
              <a:schemeClr val="accent3">
                <a:lumMod val="20000"/>
                <a:lumOff val="80000"/>
              </a:schemeClr>
            </a:solidFill>
            <a:latin typeface="微軟正黑體" panose="020B0604030504040204" pitchFamily="34" charset="-120"/>
            <a:ea typeface="微軟正黑體" panose="020B0604030504040204" pitchFamily="34" charset="-120"/>
            <a:cs typeface="BiauKai"/>
          </a:endParaRPr>
        </a:p>
      </dgm:t>
    </dgm:pt>
    <dgm:pt modelId="{8C911120-53EE-BE4C-96DF-55CE2459CE4D}" type="parTrans" cxnId="{581490FE-454B-A443-BFAF-26D20EBA3FC5}">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96E6B869-F521-A54E-B26D-2652C9AB86B5}" type="sibTrans" cxnId="{581490FE-454B-A443-BFAF-26D20EBA3FC5}">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8A5685CB-C6EB-1344-9171-04C277C6F66D}">
      <dgm:prSet custT="1"/>
      <dgm:spPr/>
      <dgm:t>
        <a:bodyPr/>
        <a:lstStyle/>
        <a:p>
          <a:r>
            <a:rPr lang="en-US" altLang="zh-TW" sz="2400" b="0" dirty="0">
              <a:latin typeface="微軟正黑體" panose="020B0604030504040204" pitchFamily="34" charset="-120"/>
              <a:ea typeface="微軟正黑體" panose="020B0604030504040204" pitchFamily="34" charset="-120"/>
              <a:cs typeface="BiauKai"/>
            </a:rPr>
            <a:t>5.</a:t>
          </a:r>
          <a:r>
            <a:rPr lang="zh-TW" altLang="en-US" sz="2400" b="0" dirty="0">
              <a:latin typeface="微軟正黑體" panose="020B0604030504040204" pitchFamily="34" charset="-120"/>
              <a:ea typeface="微軟正黑體" panose="020B0604030504040204" pitchFamily="34" charset="-120"/>
              <a:cs typeface="BiauKai"/>
            </a:rPr>
            <a:t> 多元學習表現總積分</a:t>
          </a:r>
        </a:p>
      </dgm:t>
    </dgm:pt>
    <dgm:pt modelId="{08517E2E-1C1E-BD46-AE46-73BD2093DFAC}" type="parTrans" cxnId="{094A330F-03B4-E34A-BA7A-DD466CF1E15B}">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76F962F2-0587-4546-9E84-DC2523768360}" type="sibTrans" cxnId="{094A330F-03B4-E34A-BA7A-DD466CF1E15B}">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B0402647-DBC8-EE4F-9BB9-28D2CD49CBF6}">
      <dgm:prSet custT="1"/>
      <dgm:spPr/>
      <dgm:t>
        <a:bodyPr/>
        <a:lstStyle/>
        <a:p>
          <a:r>
            <a:rPr lang="en-US" altLang="zh-TW" sz="2400" b="0" dirty="0">
              <a:latin typeface="微軟正黑體" panose="020B0604030504040204" pitchFamily="34" charset="-120"/>
              <a:ea typeface="微軟正黑體" panose="020B0604030504040204" pitchFamily="34" charset="-120"/>
              <a:cs typeface="BiauKai"/>
            </a:rPr>
            <a:t>14-18.</a:t>
          </a:r>
          <a:r>
            <a:rPr lang="zh-TW" altLang="en-US" sz="2400" b="0" dirty="0">
              <a:latin typeface="微軟正黑體" panose="020B0604030504040204" pitchFamily="34" charset="-120"/>
              <a:ea typeface="微軟正黑體" panose="020B0604030504040204" pitchFamily="34" charset="-120"/>
              <a:cs typeface="BiauKai"/>
            </a:rPr>
            <a:t>會考分科標示</a:t>
          </a:r>
          <a:r>
            <a:rPr lang="en-US" altLang="zh-TW" sz="2400" b="0" dirty="0">
              <a:latin typeface="微軟正黑體" panose="020B0604030504040204" pitchFamily="34" charset="-120"/>
              <a:ea typeface="微軟正黑體" panose="020B0604030504040204" pitchFamily="34" charset="-120"/>
              <a:cs typeface="BiauKai"/>
            </a:rPr>
            <a:t>(</a:t>
          </a:r>
          <a:r>
            <a:rPr lang="zh-TW" altLang="en-US" sz="2400" b="0" dirty="0">
              <a:latin typeface="微軟正黑體" panose="020B0604030504040204" pitchFamily="34" charset="-120"/>
              <a:ea typeface="微軟正黑體" panose="020B0604030504040204" pitchFamily="34" charset="-120"/>
              <a:cs typeface="BiauKai"/>
            </a:rPr>
            <a:t>國數英社自</a:t>
          </a:r>
          <a:r>
            <a:rPr lang="en-US" altLang="zh-TW" sz="2400" b="0" dirty="0">
              <a:latin typeface="微軟正黑體" panose="020B0604030504040204" pitchFamily="34" charset="-120"/>
              <a:ea typeface="微軟正黑體" panose="020B0604030504040204" pitchFamily="34" charset="-120"/>
              <a:cs typeface="BiauKai"/>
            </a:rPr>
            <a:t>)</a:t>
          </a:r>
          <a:endParaRPr lang="zh-TW" altLang="en-US" sz="2400" b="0" dirty="0">
            <a:latin typeface="微軟正黑體" panose="020B0604030504040204" pitchFamily="34" charset="-120"/>
            <a:ea typeface="微軟正黑體" panose="020B0604030504040204" pitchFamily="34" charset="-120"/>
            <a:cs typeface="BiauKai"/>
          </a:endParaRPr>
        </a:p>
      </dgm:t>
    </dgm:pt>
    <dgm:pt modelId="{9AFD3531-5B6C-B94B-9C88-F343DEE86477}" type="parTrans" cxnId="{8BA6394C-6DDF-5F47-B056-0131EAF0A2B8}">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9F28EB37-11A5-1D41-BC41-329D80AF2C9E}" type="sibTrans" cxnId="{8BA6394C-6DDF-5F47-B056-0131EAF0A2B8}">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6EB727DD-FC1A-D345-A117-B7FE07592CDC}">
      <dgm:prSet custT="1"/>
      <dgm:spPr/>
      <dgm:t>
        <a:bodyPr/>
        <a:lstStyle/>
        <a:p>
          <a:r>
            <a:rPr lang="en-US" altLang="zh-TW" sz="2400" b="0" dirty="0">
              <a:latin typeface="微軟正黑體" panose="020B0604030504040204" pitchFamily="34" charset="-120"/>
              <a:ea typeface="微軟正黑體" panose="020B0604030504040204" pitchFamily="34" charset="-120"/>
              <a:cs typeface="BiauKai"/>
            </a:rPr>
            <a:t>19.</a:t>
          </a:r>
          <a:r>
            <a:rPr lang="zh-TW" altLang="en-US" sz="2400" b="0" dirty="0">
              <a:latin typeface="微軟正黑體" panose="020B0604030504040204" pitchFamily="34" charset="-120"/>
              <a:ea typeface="微軟正黑體" panose="020B0604030504040204" pitchFamily="34" charset="-120"/>
              <a:cs typeface="BiauKai"/>
            </a:rPr>
            <a:t> 增額錄取</a:t>
          </a:r>
        </a:p>
      </dgm:t>
    </dgm:pt>
    <dgm:pt modelId="{7A74E2BD-3380-384F-946E-15B063B815BA}" type="parTrans" cxnId="{0B3BF80A-BB04-514E-A917-1B3258A44219}">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398DCF3C-3FBF-6940-A0F2-6883F788D463}" type="sibTrans" cxnId="{0B3BF80A-BB04-514E-A917-1B3258A44219}">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cs typeface="BiauKai"/>
          </a:endParaRPr>
        </a:p>
      </dgm:t>
    </dgm:pt>
    <dgm:pt modelId="{414235E3-2155-4CBE-8A98-9ADB86A9AA4B}">
      <dgm:prSet custT="1"/>
      <dgm:spPr/>
      <dgm:t>
        <a:bodyPr/>
        <a:lstStyle/>
        <a:p>
          <a:r>
            <a:rPr lang="en-US" altLang="zh-TW" sz="2400" b="0" dirty="0">
              <a:latin typeface="微軟正黑體" panose="020B0604030504040204" pitchFamily="34" charset="-120"/>
              <a:ea typeface="微軟正黑體" panose="020B0604030504040204" pitchFamily="34" charset="-120"/>
              <a:cs typeface="BiauKai"/>
            </a:rPr>
            <a:t>13.</a:t>
          </a:r>
          <a:r>
            <a:rPr lang="zh-TW" altLang="en-US" sz="2400" b="0" dirty="0">
              <a:latin typeface="微軟正黑體" panose="020B0604030504040204" pitchFamily="34" charset="-120"/>
              <a:ea typeface="微軟正黑體" panose="020B0604030504040204" pitchFamily="34" charset="-120"/>
              <a:cs typeface="BiauKai"/>
            </a:rPr>
            <a:t> 寫作測驗級分</a:t>
          </a:r>
        </a:p>
      </dgm:t>
    </dgm:pt>
    <dgm:pt modelId="{923B46BA-864E-4629-B3A9-468BA5B7BB9B}" type="parTrans" cxnId="{567FDFC5-D535-42F6-8672-670AB797E471}">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endParaRPr>
        </a:p>
      </dgm:t>
    </dgm:pt>
    <dgm:pt modelId="{D17DDDF7-86C8-4052-951F-9EA17875C9F3}" type="sibTrans" cxnId="{567FDFC5-D535-42F6-8672-670AB797E471}">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endParaRPr>
        </a:p>
      </dgm:t>
    </dgm:pt>
    <dgm:pt modelId="{ECF2B7DF-A618-454B-8F5D-765283AEECC4}">
      <dgm:prSet phldrT="[文字]" custT="1"/>
      <dgm:spPr/>
      <dgm:t>
        <a:bodyPr/>
        <a:lstStyle/>
        <a:p>
          <a:r>
            <a:rPr lang="en-US" altLang="zh-TW" sz="2400" b="0" dirty="0">
              <a:latin typeface="微軟正黑體" panose="020B0604030504040204" pitchFamily="34" charset="-120"/>
              <a:ea typeface="微軟正黑體" panose="020B0604030504040204" pitchFamily="34" charset="-120"/>
              <a:cs typeface="BiauKai"/>
            </a:rPr>
            <a:t>2.</a:t>
          </a:r>
          <a:r>
            <a:rPr lang="zh-TW" altLang="en-US" sz="2400" b="0" dirty="0">
              <a:latin typeface="微軟正黑體" panose="020B0604030504040204" pitchFamily="34" charset="-120"/>
              <a:ea typeface="微軟正黑體" panose="020B0604030504040204" pitchFamily="34" charset="-120"/>
              <a:cs typeface="BiauKai"/>
            </a:rPr>
            <a:t> 均衡發展總積分</a:t>
          </a:r>
        </a:p>
      </dgm:t>
    </dgm:pt>
    <dgm:pt modelId="{75A0D460-081F-46DD-9824-C3A79CE865E4}" type="parTrans" cxnId="{4D2F1CB0-66B3-47F1-BC8C-10D8762BE56B}">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endParaRPr>
        </a:p>
      </dgm:t>
    </dgm:pt>
    <dgm:pt modelId="{77F461C9-D127-4E85-B3F6-C3EFCE37311C}" type="sibTrans" cxnId="{4D2F1CB0-66B3-47F1-BC8C-10D8762BE56B}">
      <dgm:prSet/>
      <dgm:spPr/>
      <dgm:t>
        <a:bodyPr/>
        <a:lstStyle/>
        <a:p>
          <a:endParaRPr lang="zh-TW" altLang="en-US" sz="2400" b="0">
            <a:solidFill>
              <a:schemeClr val="tx1"/>
            </a:solidFill>
            <a:latin typeface="微軟正黑體" panose="020B0604030504040204" pitchFamily="34" charset="-120"/>
            <a:ea typeface="微軟正黑體" panose="020B0604030504040204" pitchFamily="34" charset="-120"/>
          </a:endParaRPr>
        </a:p>
      </dgm:t>
    </dgm:pt>
    <dgm:pt modelId="{50DD89A2-A0FE-824B-A679-20F5F3D51866}" type="pres">
      <dgm:prSet presAssocID="{BE800FEC-35EF-5A40-B8DD-43769C6C6A7B}" presName="linear" presStyleCnt="0">
        <dgm:presLayoutVars>
          <dgm:animLvl val="lvl"/>
          <dgm:resizeHandles val="exact"/>
        </dgm:presLayoutVars>
      </dgm:prSet>
      <dgm:spPr/>
      <dgm:t>
        <a:bodyPr/>
        <a:lstStyle/>
        <a:p>
          <a:endParaRPr lang="zh-TW" altLang="en-US"/>
        </a:p>
      </dgm:t>
    </dgm:pt>
    <dgm:pt modelId="{AB41C4DC-CC31-D549-9998-1141048321A0}" type="pres">
      <dgm:prSet presAssocID="{E6C76607-EA67-D24A-8051-DC398D12808D}" presName="parentText" presStyleLbl="node1" presStyleIdx="0" presStyleCnt="11">
        <dgm:presLayoutVars>
          <dgm:chMax val="0"/>
          <dgm:bulletEnabled val="1"/>
        </dgm:presLayoutVars>
      </dgm:prSet>
      <dgm:spPr/>
      <dgm:t>
        <a:bodyPr/>
        <a:lstStyle/>
        <a:p>
          <a:endParaRPr lang="zh-TW" altLang="en-US"/>
        </a:p>
      </dgm:t>
    </dgm:pt>
    <dgm:pt modelId="{D2292E85-487B-0544-8142-2B1E174C2E66}" type="pres">
      <dgm:prSet presAssocID="{CD199381-500C-044B-9C7D-E14F7D49130C}" presName="spacer" presStyleCnt="0"/>
      <dgm:spPr/>
      <dgm:t>
        <a:bodyPr/>
        <a:lstStyle/>
        <a:p>
          <a:endParaRPr lang="zh-TW" altLang="en-US"/>
        </a:p>
      </dgm:t>
    </dgm:pt>
    <dgm:pt modelId="{FFFE1046-26C2-4D64-A2F1-240DDDB69D6E}" type="pres">
      <dgm:prSet presAssocID="{ECF2B7DF-A618-454B-8F5D-765283AEECC4}" presName="parentText" presStyleLbl="node1" presStyleIdx="1" presStyleCnt="11">
        <dgm:presLayoutVars>
          <dgm:chMax val="0"/>
          <dgm:bulletEnabled val="1"/>
        </dgm:presLayoutVars>
      </dgm:prSet>
      <dgm:spPr/>
      <dgm:t>
        <a:bodyPr/>
        <a:lstStyle/>
        <a:p>
          <a:endParaRPr lang="zh-TW" altLang="en-US"/>
        </a:p>
      </dgm:t>
    </dgm:pt>
    <dgm:pt modelId="{0BF86CAF-A446-464B-A797-50A36CE2EEB2}" type="pres">
      <dgm:prSet presAssocID="{77F461C9-D127-4E85-B3F6-C3EFCE37311C}" presName="spacer" presStyleCnt="0"/>
      <dgm:spPr/>
      <dgm:t>
        <a:bodyPr/>
        <a:lstStyle/>
        <a:p>
          <a:endParaRPr lang="zh-TW" altLang="en-US"/>
        </a:p>
      </dgm:t>
    </dgm:pt>
    <dgm:pt modelId="{9BEBBE5A-3764-D94F-8983-3E602036F3CD}" type="pres">
      <dgm:prSet presAssocID="{D212270C-67FC-114A-8DD0-ACBA260BAC52}" presName="parentText" presStyleLbl="node1" presStyleIdx="2" presStyleCnt="11">
        <dgm:presLayoutVars>
          <dgm:chMax val="0"/>
          <dgm:bulletEnabled val="1"/>
        </dgm:presLayoutVars>
      </dgm:prSet>
      <dgm:spPr/>
      <dgm:t>
        <a:bodyPr/>
        <a:lstStyle/>
        <a:p>
          <a:endParaRPr lang="zh-TW" altLang="en-US"/>
        </a:p>
      </dgm:t>
    </dgm:pt>
    <dgm:pt modelId="{D1A42EBB-5407-EB46-B7CE-5FCE601F796A}" type="pres">
      <dgm:prSet presAssocID="{25925FC2-2B25-014D-8E38-C8DFB0C0A680}" presName="spacer" presStyleCnt="0"/>
      <dgm:spPr/>
      <dgm:t>
        <a:bodyPr/>
        <a:lstStyle/>
        <a:p>
          <a:endParaRPr lang="zh-TW" altLang="en-US"/>
        </a:p>
      </dgm:t>
    </dgm:pt>
    <dgm:pt modelId="{E4611B37-C097-934C-8D70-D8EB28E5248C}" type="pres">
      <dgm:prSet presAssocID="{988E319B-5426-F844-BAE5-42F3AB3479AE}" presName="parentText" presStyleLbl="node1" presStyleIdx="3" presStyleCnt="11">
        <dgm:presLayoutVars>
          <dgm:chMax val="0"/>
          <dgm:bulletEnabled val="1"/>
        </dgm:presLayoutVars>
      </dgm:prSet>
      <dgm:spPr/>
      <dgm:t>
        <a:bodyPr/>
        <a:lstStyle/>
        <a:p>
          <a:endParaRPr lang="zh-TW" altLang="en-US"/>
        </a:p>
      </dgm:t>
    </dgm:pt>
    <dgm:pt modelId="{B81FC620-C64A-6F49-AE79-D4C0C8C671EB}" type="pres">
      <dgm:prSet presAssocID="{96E6B869-F521-A54E-B26D-2652C9AB86B5}" presName="spacer" presStyleCnt="0"/>
      <dgm:spPr/>
      <dgm:t>
        <a:bodyPr/>
        <a:lstStyle/>
        <a:p>
          <a:endParaRPr lang="zh-TW" altLang="en-US"/>
        </a:p>
      </dgm:t>
    </dgm:pt>
    <dgm:pt modelId="{C8A6E317-ABBF-634C-802E-5D5443A48FCE}" type="pres">
      <dgm:prSet presAssocID="{8A5685CB-C6EB-1344-9171-04C277C6F66D}" presName="parentText" presStyleLbl="node1" presStyleIdx="4" presStyleCnt="11">
        <dgm:presLayoutVars>
          <dgm:chMax val="0"/>
          <dgm:bulletEnabled val="1"/>
        </dgm:presLayoutVars>
      </dgm:prSet>
      <dgm:spPr/>
      <dgm:t>
        <a:bodyPr/>
        <a:lstStyle/>
        <a:p>
          <a:endParaRPr lang="zh-TW" altLang="en-US"/>
        </a:p>
      </dgm:t>
    </dgm:pt>
    <dgm:pt modelId="{EFEF4FDC-E676-EB42-A709-1D66A140CAD2}" type="pres">
      <dgm:prSet presAssocID="{76F962F2-0587-4546-9E84-DC2523768360}" presName="spacer" presStyleCnt="0"/>
      <dgm:spPr/>
      <dgm:t>
        <a:bodyPr/>
        <a:lstStyle/>
        <a:p>
          <a:endParaRPr lang="zh-TW" altLang="en-US"/>
        </a:p>
      </dgm:t>
    </dgm:pt>
    <dgm:pt modelId="{D8904824-9B41-C643-869F-45F8D92CB0A1}" type="pres">
      <dgm:prSet presAssocID="{954C1C09-3937-5C4E-AE8D-8661AFFB808F}" presName="parentText" presStyleLbl="node1" presStyleIdx="5" presStyleCnt="11">
        <dgm:presLayoutVars>
          <dgm:chMax val="0"/>
          <dgm:bulletEnabled val="1"/>
        </dgm:presLayoutVars>
      </dgm:prSet>
      <dgm:spPr/>
      <dgm:t>
        <a:bodyPr/>
        <a:lstStyle/>
        <a:p>
          <a:endParaRPr lang="zh-TW" altLang="en-US"/>
        </a:p>
      </dgm:t>
    </dgm:pt>
    <dgm:pt modelId="{B2B4BCFA-7044-1945-B13F-E6330A92543E}" type="pres">
      <dgm:prSet presAssocID="{7DAC6118-2BFC-9C4F-8807-2895CBEBDF1E}" presName="spacer" presStyleCnt="0"/>
      <dgm:spPr/>
      <dgm:t>
        <a:bodyPr/>
        <a:lstStyle/>
        <a:p>
          <a:endParaRPr lang="zh-TW" altLang="en-US"/>
        </a:p>
      </dgm:t>
    </dgm:pt>
    <dgm:pt modelId="{A5C94CEF-7CAA-6741-A469-52A9EB76B7B7}" type="pres">
      <dgm:prSet presAssocID="{723A2B26-0E2D-294E-A4D1-CCB4D18CC984}" presName="parentText" presStyleLbl="node1" presStyleIdx="6" presStyleCnt="11">
        <dgm:presLayoutVars>
          <dgm:chMax val="0"/>
          <dgm:bulletEnabled val="1"/>
        </dgm:presLayoutVars>
      </dgm:prSet>
      <dgm:spPr/>
      <dgm:t>
        <a:bodyPr/>
        <a:lstStyle/>
        <a:p>
          <a:endParaRPr lang="zh-TW" altLang="en-US"/>
        </a:p>
      </dgm:t>
    </dgm:pt>
    <dgm:pt modelId="{7EA4D5F2-2241-F947-9E13-83E66A92415D}" type="pres">
      <dgm:prSet presAssocID="{8D8CCDC2-ECD2-0640-AC96-309BC6E25BCA}" presName="spacer" presStyleCnt="0"/>
      <dgm:spPr/>
      <dgm:t>
        <a:bodyPr/>
        <a:lstStyle/>
        <a:p>
          <a:endParaRPr lang="zh-TW" altLang="en-US"/>
        </a:p>
      </dgm:t>
    </dgm:pt>
    <dgm:pt modelId="{2786337A-CE49-B142-B0F2-4AFE8AC974A2}" type="pres">
      <dgm:prSet presAssocID="{F43D0FA0-76BA-7548-BC0A-71E26EF081DE}" presName="parentText" presStyleLbl="node1" presStyleIdx="7" presStyleCnt="11">
        <dgm:presLayoutVars>
          <dgm:chMax val="0"/>
          <dgm:bulletEnabled val="1"/>
        </dgm:presLayoutVars>
      </dgm:prSet>
      <dgm:spPr/>
      <dgm:t>
        <a:bodyPr/>
        <a:lstStyle/>
        <a:p>
          <a:endParaRPr lang="zh-TW" altLang="en-US"/>
        </a:p>
      </dgm:t>
    </dgm:pt>
    <dgm:pt modelId="{AD00BFB5-981C-324E-A1DD-18072B5641DD}" type="pres">
      <dgm:prSet presAssocID="{7B341CED-F3DF-6746-8333-358CC345BF4F}" presName="spacer" presStyleCnt="0"/>
      <dgm:spPr/>
      <dgm:t>
        <a:bodyPr/>
        <a:lstStyle/>
        <a:p>
          <a:endParaRPr lang="zh-TW" altLang="en-US"/>
        </a:p>
      </dgm:t>
    </dgm:pt>
    <dgm:pt modelId="{59D67C93-92BE-4140-89C1-583DBEA059C3}" type="pres">
      <dgm:prSet presAssocID="{414235E3-2155-4CBE-8A98-9ADB86A9AA4B}" presName="parentText" presStyleLbl="node1" presStyleIdx="8" presStyleCnt="11">
        <dgm:presLayoutVars>
          <dgm:chMax val="0"/>
          <dgm:bulletEnabled val="1"/>
        </dgm:presLayoutVars>
      </dgm:prSet>
      <dgm:spPr/>
      <dgm:t>
        <a:bodyPr/>
        <a:lstStyle/>
        <a:p>
          <a:endParaRPr lang="zh-TW" altLang="en-US"/>
        </a:p>
      </dgm:t>
    </dgm:pt>
    <dgm:pt modelId="{832C9CC2-CF14-4EB7-A15E-3335015FCF92}" type="pres">
      <dgm:prSet presAssocID="{D17DDDF7-86C8-4052-951F-9EA17875C9F3}" presName="spacer" presStyleCnt="0"/>
      <dgm:spPr/>
      <dgm:t>
        <a:bodyPr/>
        <a:lstStyle/>
        <a:p>
          <a:endParaRPr lang="zh-TW" altLang="en-US"/>
        </a:p>
      </dgm:t>
    </dgm:pt>
    <dgm:pt modelId="{AA85D795-3D63-7743-8883-C99BC1B0FEF2}" type="pres">
      <dgm:prSet presAssocID="{B0402647-DBC8-EE4F-9BB9-28D2CD49CBF6}" presName="parentText" presStyleLbl="node1" presStyleIdx="9" presStyleCnt="11">
        <dgm:presLayoutVars>
          <dgm:chMax val="0"/>
          <dgm:bulletEnabled val="1"/>
        </dgm:presLayoutVars>
      </dgm:prSet>
      <dgm:spPr/>
      <dgm:t>
        <a:bodyPr/>
        <a:lstStyle/>
        <a:p>
          <a:endParaRPr lang="zh-TW" altLang="en-US"/>
        </a:p>
      </dgm:t>
    </dgm:pt>
    <dgm:pt modelId="{C128B264-837E-CA48-8C2F-2A7581503FEA}" type="pres">
      <dgm:prSet presAssocID="{9F28EB37-11A5-1D41-BC41-329D80AF2C9E}" presName="spacer" presStyleCnt="0"/>
      <dgm:spPr/>
      <dgm:t>
        <a:bodyPr/>
        <a:lstStyle/>
        <a:p>
          <a:endParaRPr lang="zh-TW" altLang="en-US"/>
        </a:p>
      </dgm:t>
    </dgm:pt>
    <dgm:pt modelId="{49814403-C0C8-474D-9CEF-259F622AC763}" type="pres">
      <dgm:prSet presAssocID="{6EB727DD-FC1A-D345-A117-B7FE07592CDC}" presName="parentText" presStyleLbl="node1" presStyleIdx="10" presStyleCnt="11">
        <dgm:presLayoutVars>
          <dgm:chMax val="0"/>
          <dgm:bulletEnabled val="1"/>
        </dgm:presLayoutVars>
      </dgm:prSet>
      <dgm:spPr/>
      <dgm:t>
        <a:bodyPr/>
        <a:lstStyle/>
        <a:p>
          <a:endParaRPr lang="zh-TW" altLang="en-US"/>
        </a:p>
      </dgm:t>
    </dgm:pt>
  </dgm:ptLst>
  <dgm:cxnLst>
    <dgm:cxn modelId="{0E05C23E-B9A4-410E-BD01-D5B401F1BCCF}" type="presOf" srcId="{BE800FEC-35EF-5A40-B8DD-43769C6C6A7B}" destId="{50DD89A2-A0FE-824B-A679-20F5F3D51866}" srcOrd="0" destOrd="0" presId="urn:microsoft.com/office/officeart/2005/8/layout/vList2"/>
    <dgm:cxn modelId="{AA191681-AAB8-E343-9F11-FAC3F87AD6F7}" srcId="{BE800FEC-35EF-5A40-B8DD-43769C6C6A7B}" destId="{F43D0FA0-76BA-7548-BC0A-71E26EF081DE}" srcOrd="7" destOrd="0" parTransId="{09DE6B80-FAB4-1443-9A11-81EED5AEFDD4}" sibTransId="{7B341CED-F3DF-6746-8333-358CC345BF4F}"/>
    <dgm:cxn modelId="{8BA6394C-6DDF-5F47-B056-0131EAF0A2B8}" srcId="{BE800FEC-35EF-5A40-B8DD-43769C6C6A7B}" destId="{B0402647-DBC8-EE4F-9BB9-28D2CD49CBF6}" srcOrd="9" destOrd="0" parTransId="{9AFD3531-5B6C-B94B-9C88-F343DEE86477}" sibTransId="{9F28EB37-11A5-1D41-BC41-329D80AF2C9E}"/>
    <dgm:cxn modelId="{1280CD87-9073-46D7-80ED-6F7BBC0F6300}" type="presOf" srcId="{6EB727DD-FC1A-D345-A117-B7FE07592CDC}" destId="{49814403-C0C8-474D-9CEF-259F622AC763}" srcOrd="0" destOrd="0" presId="urn:microsoft.com/office/officeart/2005/8/layout/vList2"/>
    <dgm:cxn modelId="{C3AE66C6-08BD-3543-B0B0-3A1EB66657BA}" srcId="{BE800FEC-35EF-5A40-B8DD-43769C6C6A7B}" destId="{954C1C09-3937-5C4E-AE8D-8661AFFB808F}" srcOrd="5" destOrd="0" parTransId="{F38504AA-609A-484C-BAD5-73EBBDB5693B}" sibTransId="{7DAC6118-2BFC-9C4F-8807-2895CBEBDF1E}"/>
    <dgm:cxn modelId="{8113339C-BB34-4A7C-B296-EAF91A23A00A}" type="presOf" srcId="{E6C76607-EA67-D24A-8051-DC398D12808D}" destId="{AB41C4DC-CC31-D549-9998-1141048321A0}" srcOrd="0" destOrd="0" presId="urn:microsoft.com/office/officeart/2005/8/layout/vList2"/>
    <dgm:cxn modelId="{56316039-4DF6-490E-A243-D3F01813B45E}" type="presOf" srcId="{F43D0FA0-76BA-7548-BC0A-71E26EF081DE}" destId="{2786337A-CE49-B142-B0F2-4AFE8AC974A2}" srcOrd="0" destOrd="0" presId="urn:microsoft.com/office/officeart/2005/8/layout/vList2"/>
    <dgm:cxn modelId="{FC79A20F-9CF7-4529-AF68-7CD8E9FBD5C5}" type="presOf" srcId="{988E319B-5426-F844-BAE5-42F3AB3479AE}" destId="{E4611B37-C097-934C-8D70-D8EB28E5248C}" srcOrd="0" destOrd="0" presId="urn:microsoft.com/office/officeart/2005/8/layout/vList2"/>
    <dgm:cxn modelId="{4D2F1CB0-66B3-47F1-BC8C-10D8762BE56B}" srcId="{BE800FEC-35EF-5A40-B8DD-43769C6C6A7B}" destId="{ECF2B7DF-A618-454B-8F5D-765283AEECC4}" srcOrd="1" destOrd="0" parTransId="{75A0D460-081F-46DD-9824-C3A79CE865E4}" sibTransId="{77F461C9-D127-4E85-B3F6-C3EFCE37311C}"/>
    <dgm:cxn modelId="{4C4B5F70-3C7D-48FF-A66F-B435724BA69E}" type="presOf" srcId="{8A5685CB-C6EB-1344-9171-04C277C6F66D}" destId="{C8A6E317-ABBF-634C-802E-5D5443A48FCE}" srcOrd="0" destOrd="0" presId="urn:microsoft.com/office/officeart/2005/8/layout/vList2"/>
    <dgm:cxn modelId="{BF01A79C-9718-42A7-85E6-2900DF6883B3}" type="presOf" srcId="{723A2B26-0E2D-294E-A4D1-CCB4D18CC984}" destId="{A5C94CEF-7CAA-6741-A469-52A9EB76B7B7}" srcOrd="0" destOrd="0" presId="urn:microsoft.com/office/officeart/2005/8/layout/vList2"/>
    <dgm:cxn modelId="{567FDFC5-D535-42F6-8672-670AB797E471}" srcId="{BE800FEC-35EF-5A40-B8DD-43769C6C6A7B}" destId="{414235E3-2155-4CBE-8A98-9ADB86A9AA4B}" srcOrd="8" destOrd="0" parTransId="{923B46BA-864E-4629-B3A9-468BA5B7BB9B}" sibTransId="{D17DDDF7-86C8-4052-951F-9EA17875C9F3}"/>
    <dgm:cxn modelId="{F9517537-E14D-4002-BE99-10AE16C1763A}" type="presOf" srcId="{B0402647-DBC8-EE4F-9BB9-28D2CD49CBF6}" destId="{AA85D795-3D63-7743-8883-C99BC1B0FEF2}" srcOrd="0" destOrd="0" presId="urn:microsoft.com/office/officeart/2005/8/layout/vList2"/>
    <dgm:cxn modelId="{581490FE-454B-A443-BFAF-26D20EBA3FC5}" srcId="{BE800FEC-35EF-5A40-B8DD-43769C6C6A7B}" destId="{988E319B-5426-F844-BAE5-42F3AB3479AE}" srcOrd="3" destOrd="0" parTransId="{8C911120-53EE-BE4C-96DF-55CE2459CE4D}" sibTransId="{96E6B869-F521-A54E-B26D-2652C9AB86B5}"/>
    <dgm:cxn modelId="{094A330F-03B4-E34A-BA7A-DD466CF1E15B}" srcId="{BE800FEC-35EF-5A40-B8DD-43769C6C6A7B}" destId="{8A5685CB-C6EB-1344-9171-04C277C6F66D}" srcOrd="4" destOrd="0" parTransId="{08517E2E-1C1E-BD46-AE46-73BD2093DFAC}" sibTransId="{76F962F2-0587-4546-9E84-DC2523768360}"/>
    <dgm:cxn modelId="{770ADCCD-6157-4AF1-B93F-485C5EEA9270}" type="presOf" srcId="{ECF2B7DF-A618-454B-8F5D-765283AEECC4}" destId="{FFFE1046-26C2-4D64-A2F1-240DDDB69D6E}" srcOrd="0" destOrd="0" presId="urn:microsoft.com/office/officeart/2005/8/layout/vList2"/>
    <dgm:cxn modelId="{141D07D5-68FB-5440-B807-96AE6CCDC689}" srcId="{BE800FEC-35EF-5A40-B8DD-43769C6C6A7B}" destId="{D212270C-67FC-114A-8DD0-ACBA260BAC52}" srcOrd="2" destOrd="0" parTransId="{762CAB98-2664-9E48-9CAC-2637BC09D6EA}" sibTransId="{25925FC2-2B25-014D-8E38-C8DFB0C0A680}"/>
    <dgm:cxn modelId="{0B3BF80A-BB04-514E-A917-1B3258A44219}" srcId="{BE800FEC-35EF-5A40-B8DD-43769C6C6A7B}" destId="{6EB727DD-FC1A-D345-A117-B7FE07592CDC}" srcOrd="10" destOrd="0" parTransId="{7A74E2BD-3380-384F-946E-15B063B815BA}" sibTransId="{398DCF3C-3FBF-6940-A0F2-6883F788D463}"/>
    <dgm:cxn modelId="{60935EEC-EB06-4A83-A99A-7A459E1DDDCD}" type="presOf" srcId="{D212270C-67FC-114A-8DD0-ACBA260BAC52}" destId="{9BEBBE5A-3764-D94F-8983-3E602036F3CD}" srcOrd="0" destOrd="0" presId="urn:microsoft.com/office/officeart/2005/8/layout/vList2"/>
    <dgm:cxn modelId="{FE96988F-2420-4A43-B227-E972D43A6890}" type="presOf" srcId="{954C1C09-3937-5C4E-AE8D-8661AFFB808F}" destId="{D8904824-9B41-C643-869F-45F8D92CB0A1}" srcOrd="0" destOrd="0" presId="urn:microsoft.com/office/officeart/2005/8/layout/vList2"/>
    <dgm:cxn modelId="{BD2DE3E0-52C0-E540-ABB0-C2A22C7671AA}" srcId="{BE800FEC-35EF-5A40-B8DD-43769C6C6A7B}" destId="{723A2B26-0E2D-294E-A4D1-CCB4D18CC984}" srcOrd="6" destOrd="0" parTransId="{C57C9141-FFF8-9D40-B2D5-8241A052490F}" sibTransId="{8D8CCDC2-ECD2-0640-AC96-309BC6E25BCA}"/>
    <dgm:cxn modelId="{5875A556-9BA7-D846-A0A5-0272E08631E7}" srcId="{BE800FEC-35EF-5A40-B8DD-43769C6C6A7B}" destId="{E6C76607-EA67-D24A-8051-DC398D12808D}" srcOrd="0" destOrd="0" parTransId="{44886999-F7B6-D04F-A70F-EB05FCA0C74D}" sibTransId="{CD199381-500C-044B-9C7D-E14F7D49130C}"/>
    <dgm:cxn modelId="{2B90B97B-CF6E-4691-91E4-AA7721918D2F}" type="presOf" srcId="{414235E3-2155-4CBE-8A98-9ADB86A9AA4B}" destId="{59D67C93-92BE-4140-89C1-583DBEA059C3}" srcOrd="0" destOrd="0" presId="urn:microsoft.com/office/officeart/2005/8/layout/vList2"/>
    <dgm:cxn modelId="{D678C1AA-BA04-4BE1-AC05-DCA3597768CE}" type="presParOf" srcId="{50DD89A2-A0FE-824B-A679-20F5F3D51866}" destId="{AB41C4DC-CC31-D549-9998-1141048321A0}" srcOrd="0" destOrd="0" presId="urn:microsoft.com/office/officeart/2005/8/layout/vList2"/>
    <dgm:cxn modelId="{0BBDBBF9-D800-49C4-A0DF-1F95003CCBD3}" type="presParOf" srcId="{50DD89A2-A0FE-824B-A679-20F5F3D51866}" destId="{D2292E85-487B-0544-8142-2B1E174C2E66}" srcOrd="1" destOrd="0" presId="urn:microsoft.com/office/officeart/2005/8/layout/vList2"/>
    <dgm:cxn modelId="{1F06EDBC-7EC6-47A7-8642-81417268D02E}" type="presParOf" srcId="{50DD89A2-A0FE-824B-A679-20F5F3D51866}" destId="{FFFE1046-26C2-4D64-A2F1-240DDDB69D6E}" srcOrd="2" destOrd="0" presId="urn:microsoft.com/office/officeart/2005/8/layout/vList2"/>
    <dgm:cxn modelId="{5B3EC0C0-7D2C-4565-A438-0E935B1F2370}" type="presParOf" srcId="{50DD89A2-A0FE-824B-A679-20F5F3D51866}" destId="{0BF86CAF-A446-464B-A797-50A36CE2EEB2}" srcOrd="3" destOrd="0" presId="urn:microsoft.com/office/officeart/2005/8/layout/vList2"/>
    <dgm:cxn modelId="{601121E1-BCAF-4D8F-ADCB-09011D4F261B}" type="presParOf" srcId="{50DD89A2-A0FE-824B-A679-20F5F3D51866}" destId="{9BEBBE5A-3764-D94F-8983-3E602036F3CD}" srcOrd="4" destOrd="0" presId="urn:microsoft.com/office/officeart/2005/8/layout/vList2"/>
    <dgm:cxn modelId="{22A4476E-02E6-4E48-AA4A-551A1B87EED9}" type="presParOf" srcId="{50DD89A2-A0FE-824B-A679-20F5F3D51866}" destId="{D1A42EBB-5407-EB46-B7CE-5FCE601F796A}" srcOrd="5" destOrd="0" presId="urn:microsoft.com/office/officeart/2005/8/layout/vList2"/>
    <dgm:cxn modelId="{A68A3D5C-2BF9-4131-A969-96FA34723E15}" type="presParOf" srcId="{50DD89A2-A0FE-824B-A679-20F5F3D51866}" destId="{E4611B37-C097-934C-8D70-D8EB28E5248C}" srcOrd="6" destOrd="0" presId="urn:microsoft.com/office/officeart/2005/8/layout/vList2"/>
    <dgm:cxn modelId="{FD023FDC-A0FF-4D5A-8296-18F6D9EC3FB0}" type="presParOf" srcId="{50DD89A2-A0FE-824B-A679-20F5F3D51866}" destId="{B81FC620-C64A-6F49-AE79-D4C0C8C671EB}" srcOrd="7" destOrd="0" presId="urn:microsoft.com/office/officeart/2005/8/layout/vList2"/>
    <dgm:cxn modelId="{966E9225-F49F-4464-BF04-857D1D42063F}" type="presParOf" srcId="{50DD89A2-A0FE-824B-A679-20F5F3D51866}" destId="{C8A6E317-ABBF-634C-802E-5D5443A48FCE}" srcOrd="8" destOrd="0" presId="urn:microsoft.com/office/officeart/2005/8/layout/vList2"/>
    <dgm:cxn modelId="{0E733F64-3758-4362-9A20-CF72C3F4B204}" type="presParOf" srcId="{50DD89A2-A0FE-824B-A679-20F5F3D51866}" destId="{EFEF4FDC-E676-EB42-A709-1D66A140CAD2}" srcOrd="9" destOrd="0" presId="urn:microsoft.com/office/officeart/2005/8/layout/vList2"/>
    <dgm:cxn modelId="{5B0D92EB-6A7E-4F93-85F7-C5613DE7977E}" type="presParOf" srcId="{50DD89A2-A0FE-824B-A679-20F5F3D51866}" destId="{D8904824-9B41-C643-869F-45F8D92CB0A1}" srcOrd="10" destOrd="0" presId="urn:microsoft.com/office/officeart/2005/8/layout/vList2"/>
    <dgm:cxn modelId="{B244149E-0B98-4FA3-8DBA-057D69872808}" type="presParOf" srcId="{50DD89A2-A0FE-824B-A679-20F5F3D51866}" destId="{B2B4BCFA-7044-1945-B13F-E6330A92543E}" srcOrd="11" destOrd="0" presId="urn:microsoft.com/office/officeart/2005/8/layout/vList2"/>
    <dgm:cxn modelId="{E6B14174-FEA0-40FF-9B9F-25DF6BA186B2}" type="presParOf" srcId="{50DD89A2-A0FE-824B-A679-20F5F3D51866}" destId="{A5C94CEF-7CAA-6741-A469-52A9EB76B7B7}" srcOrd="12" destOrd="0" presId="urn:microsoft.com/office/officeart/2005/8/layout/vList2"/>
    <dgm:cxn modelId="{F2CA1AF6-4D6F-417F-B38B-2FAE8F83FF66}" type="presParOf" srcId="{50DD89A2-A0FE-824B-A679-20F5F3D51866}" destId="{7EA4D5F2-2241-F947-9E13-83E66A92415D}" srcOrd="13" destOrd="0" presId="urn:microsoft.com/office/officeart/2005/8/layout/vList2"/>
    <dgm:cxn modelId="{E9116C02-CC78-462B-8937-0929FC3C10AA}" type="presParOf" srcId="{50DD89A2-A0FE-824B-A679-20F5F3D51866}" destId="{2786337A-CE49-B142-B0F2-4AFE8AC974A2}" srcOrd="14" destOrd="0" presId="urn:microsoft.com/office/officeart/2005/8/layout/vList2"/>
    <dgm:cxn modelId="{7730BA4B-1F00-48D0-B4AA-9C6AE948453C}" type="presParOf" srcId="{50DD89A2-A0FE-824B-A679-20F5F3D51866}" destId="{AD00BFB5-981C-324E-A1DD-18072B5641DD}" srcOrd="15" destOrd="0" presId="urn:microsoft.com/office/officeart/2005/8/layout/vList2"/>
    <dgm:cxn modelId="{359DE568-89B2-4D20-9473-1A8362A742D3}" type="presParOf" srcId="{50DD89A2-A0FE-824B-A679-20F5F3D51866}" destId="{59D67C93-92BE-4140-89C1-583DBEA059C3}" srcOrd="16" destOrd="0" presId="urn:microsoft.com/office/officeart/2005/8/layout/vList2"/>
    <dgm:cxn modelId="{F9415AF0-81DF-4AA2-BEE0-051745A79CF6}" type="presParOf" srcId="{50DD89A2-A0FE-824B-A679-20F5F3D51866}" destId="{832C9CC2-CF14-4EB7-A15E-3335015FCF92}" srcOrd="17" destOrd="0" presId="urn:microsoft.com/office/officeart/2005/8/layout/vList2"/>
    <dgm:cxn modelId="{82430879-9522-4846-930A-D13B65D71AFA}" type="presParOf" srcId="{50DD89A2-A0FE-824B-A679-20F5F3D51866}" destId="{AA85D795-3D63-7743-8883-C99BC1B0FEF2}" srcOrd="18" destOrd="0" presId="urn:microsoft.com/office/officeart/2005/8/layout/vList2"/>
    <dgm:cxn modelId="{99CA0927-93E4-4F77-BED7-CF13EA781636}" type="presParOf" srcId="{50DD89A2-A0FE-824B-A679-20F5F3D51866}" destId="{C128B264-837E-CA48-8C2F-2A7581503FEA}" srcOrd="19" destOrd="0" presId="urn:microsoft.com/office/officeart/2005/8/layout/vList2"/>
    <dgm:cxn modelId="{2B960A2B-8D1A-438E-8EC1-2387D090AD71}" type="presParOf" srcId="{50DD89A2-A0FE-824B-A679-20F5F3D51866}" destId="{49814403-C0C8-474D-9CEF-259F622AC763}" srcOrd="2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1C4DC-CC31-D549-9998-1141048321A0}">
      <dsp:nvSpPr>
        <dsp:cNvPr id="0" name=""/>
        <dsp:cNvSpPr/>
      </dsp:nvSpPr>
      <dsp:spPr>
        <a:xfrm>
          <a:off x="0" y="2933"/>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1.</a:t>
          </a:r>
          <a:r>
            <a:rPr lang="zh-TW" altLang="en-US" sz="2400" b="0" kern="1200" dirty="0">
              <a:latin typeface="微軟正黑體" panose="020B0604030504040204" pitchFamily="34" charset="-120"/>
              <a:ea typeface="微軟正黑體" panose="020B0604030504040204" pitchFamily="34" charset="-120"/>
              <a:cs typeface="BiauKai"/>
            </a:rPr>
            <a:t> 總積分</a:t>
          </a:r>
        </a:p>
      </dsp:txBody>
      <dsp:txXfrm>
        <a:off x="27373" y="30306"/>
        <a:ext cx="9415539" cy="505997"/>
      </dsp:txXfrm>
    </dsp:sp>
    <dsp:sp modelId="{FFFE1046-26C2-4D64-A2F1-240DDDB69D6E}">
      <dsp:nvSpPr>
        <dsp:cNvPr id="0" name=""/>
        <dsp:cNvSpPr/>
      </dsp:nvSpPr>
      <dsp:spPr>
        <a:xfrm>
          <a:off x="0" y="574631"/>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2.</a:t>
          </a:r>
          <a:r>
            <a:rPr lang="zh-TW" altLang="en-US" sz="2400" b="0" kern="1200" dirty="0">
              <a:latin typeface="微軟正黑體" panose="020B0604030504040204" pitchFamily="34" charset="-120"/>
              <a:ea typeface="微軟正黑體" panose="020B0604030504040204" pitchFamily="34" charset="-120"/>
              <a:cs typeface="BiauKai"/>
            </a:rPr>
            <a:t> 均衡發展總積分</a:t>
          </a:r>
        </a:p>
      </dsp:txBody>
      <dsp:txXfrm>
        <a:off x="27373" y="602004"/>
        <a:ext cx="9415539" cy="505997"/>
      </dsp:txXfrm>
    </dsp:sp>
    <dsp:sp modelId="{9BEBBE5A-3764-D94F-8983-3E602036F3CD}">
      <dsp:nvSpPr>
        <dsp:cNvPr id="0" name=""/>
        <dsp:cNvSpPr/>
      </dsp:nvSpPr>
      <dsp:spPr>
        <a:xfrm>
          <a:off x="0" y="1146329"/>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3.</a:t>
          </a:r>
          <a:r>
            <a:rPr lang="zh-TW" altLang="en-US" sz="2400" b="0" kern="1200" dirty="0">
              <a:latin typeface="微軟正黑體" panose="020B0604030504040204" pitchFamily="34" charset="-120"/>
              <a:ea typeface="微軟正黑體" panose="020B0604030504040204" pitchFamily="34" charset="-120"/>
              <a:cs typeface="BiauKai"/>
            </a:rPr>
            <a:t> 扶助弱勢分數</a:t>
          </a:r>
        </a:p>
      </dsp:txBody>
      <dsp:txXfrm>
        <a:off x="27373" y="1173702"/>
        <a:ext cx="9415539" cy="505997"/>
      </dsp:txXfrm>
    </dsp:sp>
    <dsp:sp modelId="{E4611B37-C097-934C-8D70-D8EB28E5248C}">
      <dsp:nvSpPr>
        <dsp:cNvPr id="0" name=""/>
        <dsp:cNvSpPr/>
      </dsp:nvSpPr>
      <dsp:spPr>
        <a:xfrm>
          <a:off x="0" y="1718026"/>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smtClean="0">
              <a:latin typeface="微軟正黑體" panose="020B0604030504040204" pitchFamily="34" charset="-120"/>
              <a:ea typeface="微軟正黑體" panose="020B0604030504040204" pitchFamily="34" charset="-120"/>
              <a:cs typeface="BiauKai"/>
            </a:rPr>
            <a:t>4.</a:t>
          </a:r>
          <a:r>
            <a:rPr lang="zh-TW" altLang="en-US" sz="2400" b="0" kern="1200" dirty="0" smtClean="0">
              <a:latin typeface="微軟正黑體" panose="020B0604030504040204" pitchFamily="34" charset="-120"/>
              <a:ea typeface="微軟正黑體" panose="020B0604030504040204" pitchFamily="34" charset="-120"/>
              <a:cs typeface="BiauKai"/>
            </a:rPr>
            <a:t> 志願序位</a:t>
          </a:r>
          <a:r>
            <a:rPr lang="zh-TW" altLang="en-US" sz="2400" b="1" u="sng" kern="1200" dirty="0" smtClean="0">
              <a:solidFill>
                <a:schemeClr val="accent3">
                  <a:lumMod val="20000"/>
                  <a:lumOff val="80000"/>
                </a:schemeClr>
              </a:solidFill>
              <a:latin typeface="微軟正黑體" panose="020B0604030504040204" pitchFamily="34" charset="-120"/>
              <a:ea typeface="微軟正黑體" panose="020B0604030504040204" pitchFamily="34" charset="-120"/>
              <a:cs typeface="BiauKai"/>
            </a:rPr>
            <a:t>積分</a:t>
          </a:r>
          <a:endParaRPr lang="zh-TW" altLang="en-US" sz="2400" b="1" u="sng" kern="1200" dirty="0">
            <a:solidFill>
              <a:schemeClr val="accent3">
                <a:lumMod val="20000"/>
                <a:lumOff val="80000"/>
              </a:schemeClr>
            </a:solidFill>
            <a:latin typeface="微軟正黑體" panose="020B0604030504040204" pitchFamily="34" charset="-120"/>
            <a:ea typeface="微軟正黑體" panose="020B0604030504040204" pitchFamily="34" charset="-120"/>
            <a:cs typeface="BiauKai"/>
          </a:endParaRPr>
        </a:p>
      </dsp:txBody>
      <dsp:txXfrm>
        <a:off x="27373" y="1745399"/>
        <a:ext cx="9415539" cy="505997"/>
      </dsp:txXfrm>
    </dsp:sp>
    <dsp:sp modelId="{C8A6E317-ABBF-634C-802E-5D5443A48FCE}">
      <dsp:nvSpPr>
        <dsp:cNvPr id="0" name=""/>
        <dsp:cNvSpPr/>
      </dsp:nvSpPr>
      <dsp:spPr>
        <a:xfrm>
          <a:off x="0" y="2289724"/>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5.</a:t>
          </a:r>
          <a:r>
            <a:rPr lang="zh-TW" altLang="en-US" sz="2400" b="0" kern="1200" dirty="0">
              <a:latin typeface="微軟正黑體" panose="020B0604030504040204" pitchFamily="34" charset="-120"/>
              <a:ea typeface="微軟正黑體" panose="020B0604030504040204" pitchFamily="34" charset="-120"/>
              <a:cs typeface="BiauKai"/>
            </a:rPr>
            <a:t> 多元學習表現總積分</a:t>
          </a:r>
        </a:p>
      </dsp:txBody>
      <dsp:txXfrm>
        <a:off x="27373" y="2317097"/>
        <a:ext cx="9415539" cy="505997"/>
      </dsp:txXfrm>
    </dsp:sp>
    <dsp:sp modelId="{D8904824-9B41-C643-869F-45F8D92CB0A1}">
      <dsp:nvSpPr>
        <dsp:cNvPr id="0" name=""/>
        <dsp:cNvSpPr/>
      </dsp:nvSpPr>
      <dsp:spPr>
        <a:xfrm>
          <a:off x="0" y="2861422"/>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6.</a:t>
          </a:r>
          <a:r>
            <a:rPr lang="zh-TW" altLang="en-US" sz="2400" b="0" kern="1200" dirty="0">
              <a:latin typeface="微軟正黑體" panose="020B0604030504040204" pitchFamily="34" charset="-120"/>
              <a:ea typeface="微軟正黑體" panose="020B0604030504040204" pitchFamily="34" charset="-120"/>
              <a:cs typeface="BiauKai"/>
            </a:rPr>
            <a:t> 會考換算積分之總分</a:t>
          </a:r>
        </a:p>
      </dsp:txBody>
      <dsp:txXfrm>
        <a:off x="27373" y="2888795"/>
        <a:ext cx="9415539" cy="505997"/>
      </dsp:txXfrm>
    </dsp:sp>
    <dsp:sp modelId="{A5C94CEF-7CAA-6741-A469-52A9EB76B7B7}">
      <dsp:nvSpPr>
        <dsp:cNvPr id="0" name=""/>
        <dsp:cNvSpPr/>
      </dsp:nvSpPr>
      <dsp:spPr>
        <a:xfrm>
          <a:off x="0" y="3433120"/>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7. </a:t>
          </a:r>
          <a:r>
            <a:rPr lang="zh-TW" altLang="en-US" sz="2400" b="0" kern="1200" dirty="0">
              <a:latin typeface="微軟正黑體" panose="020B0604030504040204" pitchFamily="34" charset="-120"/>
              <a:ea typeface="微軟正黑體" panose="020B0604030504040204" pitchFamily="34" charset="-120"/>
              <a:cs typeface="BiauKai"/>
            </a:rPr>
            <a:t>會考標示加總</a:t>
          </a:r>
          <a:r>
            <a:rPr lang="en-US" altLang="zh-TW" sz="2400" b="0" kern="1200" dirty="0">
              <a:latin typeface="微軟正黑體" panose="020B0604030504040204" pitchFamily="34" charset="-120"/>
              <a:ea typeface="微軟正黑體" panose="020B0604030504040204" pitchFamily="34" charset="-120"/>
              <a:cs typeface="BiauKai"/>
            </a:rPr>
            <a:t>(</a:t>
          </a:r>
          <a:r>
            <a:rPr lang="zh-TW" altLang="en-US" sz="2400" b="0" kern="1200" dirty="0">
              <a:latin typeface="微軟正黑體" panose="020B0604030504040204" pitchFamily="34" charset="-120"/>
              <a:ea typeface="微軟正黑體" panose="020B0604030504040204" pitchFamily="34" charset="-120"/>
              <a:cs typeface="BiauKai"/>
            </a:rPr>
            <a:t>先比</a:t>
          </a:r>
          <a:r>
            <a:rPr lang="en-US" altLang="zh-TW" sz="2400" b="0" kern="1200" dirty="0">
              <a:latin typeface="微軟正黑體" panose="020B0604030504040204" pitchFamily="34" charset="-120"/>
              <a:ea typeface="微軟正黑體" panose="020B0604030504040204" pitchFamily="34" charset="-120"/>
              <a:cs typeface="BiauKai"/>
            </a:rPr>
            <a:t>A</a:t>
          </a:r>
          <a:r>
            <a:rPr lang="zh-TW" altLang="en-US" sz="2400" b="0" kern="1200" dirty="0">
              <a:latin typeface="微軟正黑體" panose="020B0604030504040204" pitchFamily="34" charset="-120"/>
              <a:ea typeface="微軟正黑體" panose="020B0604030504040204" pitchFamily="34" charset="-120"/>
              <a:cs typeface="BiauKai"/>
            </a:rPr>
            <a:t>，再比</a:t>
          </a:r>
          <a:r>
            <a:rPr lang="en-US" altLang="zh-TW" sz="2400" b="0" kern="1200" dirty="0">
              <a:latin typeface="微軟正黑體" panose="020B0604030504040204" pitchFamily="34" charset="-120"/>
              <a:ea typeface="微軟正黑體" panose="020B0604030504040204" pitchFamily="34" charset="-120"/>
              <a:cs typeface="BiauKai"/>
            </a:rPr>
            <a:t>B)</a:t>
          </a:r>
        </a:p>
      </dsp:txBody>
      <dsp:txXfrm>
        <a:off x="27373" y="3460493"/>
        <a:ext cx="9415539" cy="505997"/>
      </dsp:txXfrm>
    </dsp:sp>
    <dsp:sp modelId="{2786337A-CE49-B142-B0F2-4AFE8AC974A2}">
      <dsp:nvSpPr>
        <dsp:cNvPr id="0" name=""/>
        <dsp:cNvSpPr/>
      </dsp:nvSpPr>
      <dsp:spPr>
        <a:xfrm>
          <a:off x="0" y="4004817"/>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8-12.</a:t>
          </a:r>
          <a:r>
            <a:rPr lang="zh-TW" altLang="en-US" sz="2400" b="0" kern="1200" dirty="0">
              <a:latin typeface="微軟正黑體" panose="020B0604030504040204" pitchFamily="34" charset="-120"/>
              <a:ea typeface="微軟正黑體" panose="020B0604030504040204" pitchFamily="34" charset="-120"/>
              <a:cs typeface="BiauKai"/>
            </a:rPr>
            <a:t> 會考各科積分</a:t>
          </a:r>
          <a:r>
            <a:rPr lang="en-US" altLang="zh-TW" sz="2400" b="0" kern="1200" dirty="0">
              <a:latin typeface="微軟正黑體" panose="020B0604030504040204" pitchFamily="34" charset="-120"/>
              <a:ea typeface="微軟正黑體" panose="020B0604030504040204" pitchFamily="34" charset="-120"/>
              <a:cs typeface="BiauKai"/>
            </a:rPr>
            <a:t>(</a:t>
          </a:r>
          <a:r>
            <a:rPr lang="zh-TW" altLang="en-US" sz="2400" b="0" kern="1200" dirty="0">
              <a:latin typeface="微軟正黑體" panose="020B0604030504040204" pitchFamily="34" charset="-120"/>
              <a:ea typeface="微軟正黑體" panose="020B0604030504040204" pitchFamily="34" charset="-120"/>
              <a:cs typeface="BiauKai"/>
            </a:rPr>
            <a:t>國數英社自</a:t>
          </a:r>
          <a:r>
            <a:rPr lang="en-US" altLang="zh-TW" sz="2400" b="0" kern="1200" dirty="0">
              <a:latin typeface="微軟正黑體" panose="020B0604030504040204" pitchFamily="34" charset="-120"/>
              <a:ea typeface="微軟正黑體" panose="020B0604030504040204" pitchFamily="34" charset="-120"/>
              <a:cs typeface="BiauKai"/>
            </a:rPr>
            <a:t>)</a:t>
          </a:r>
          <a:endParaRPr lang="zh-TW" altLang="en-US" sz="2400" b="0" kern="1200" dirty="0">
            <a:latin typeface="微軟正黑體" panose="020B0604030504040204" pitchFamily="34" charset="-120"/>
            <a:ea typeface="微軟正黑體" panose="020B0604030504040204" pitchFamily="34" charset="-120"/>
            <a:cs typeface="BiauKai"/>
          </a:endParaRPr>
        </a:p>
      </dsp:txBody>
      <dsp:txXfrm>
        <a:off x="27373" y="4032190"/>
        <a:ext cx="9415539" cy="505997"/>
      </dsp:txXfrm>
    </dsp:sp>
    <dsp:sp modelId="{59D67C93-92BE-4140-89C1-583DBEA059C3}">
      <dsp:nvSpPr>
        <dsp:cNvPr id="0" name=""/>
        <dsp:cNvSpPr/>
      </dsp:nvSpPr>
      <dsp:spPr>
        <a:xfrm>
          <a:off x="0" y="4576515"/>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13.</a:t>
          </a:r>
          <a:r>
            <a:rPr lang="zh-TW" altLang="en-US" sz="2400" b="0" kern="1200" dirty="0">
              <a:latin typeface="微軟正黑體" panose="020B0604030504040204" pitchFamily="34" charset="-120"/>
              <a:ea typeface="微軟正黑體" panose="020B0604030504040204" pitchFamily="34" charset="-120"/>
              <a:cs typeface="BiauKai"/>
            </a:rPr>
            <a:t> 寫作測驗級分</a:t>
          </a:r>
        </a:p>
      </dsp:txBody>
      <dsp:txXfrm>
        <a:off x="27373" y="4603888"/>
        <a:ext cx="9415539" cy="505997"/>
      </dsp:txXfrm>
    </dsp:sp>
    <dsp:sp modelId="{AA85D795-3D63-7743-8883-C99BC1B0FEF2}">
      <dsp:nvSpPr>
        <dsp:cNvPr id="0" name=""/>
        <dsp:cNvSpPr/>
      </dsp:nvSpPr>
      <dsp:spPr>
        <a:xfrm>
          <a:off x="0" y="5148213"/>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14-18.</a:t>
          </a:r>
          <a:r>
            <a:rPr lang="zh-TW" altLang="en-US" sz="2400" b="0" kern="1200" dirty="0">
              <a:latin typeface="微軟正黑體" panose="020B0604030504040204" pitchFamily="34" charset="-120"/>
              <a:ea typeface="微軟正黑體" panose="020B0604030504040204" pitchFamily="34" charset="-120"/>
              <a:cs typeface="BiauKai"/>
            </a:rPr>
            <a:t>會考分科標示</a:t>
          </a:r>
          <a:r>
            <a:rPr lang="en-US" altLang="zh-TW" sz="2400" b="0" kern="1200" dirty="0">
              <a:latin typeface="微軟正黑體" panose="020B0604030504040204" pitchFamily="34" charset="-120"/>
              <a:ea typeface="微軟正黑體" panose="020B0604030504040204" pitchFamily="34" charset="-120"/>
              <a:cs typeface="BiauKai"/>
            </a:rPr>
            <a:t>(</a:t>
          </a:r>
          <a:r>
            <a:rPr lang="zh-TW" altLang="en-US" sz="2400" b="0" kern="1200" dirty="0">
              <a:latin typeface="微軟正黑體" panose="020B0604030504040204" pitchFamily="34" charset="-120"/>
              <a:ea typeface="微軟正黑體" panose="020B0604030504040204" pitchFamily="34" charset="-120"/>
              <a:cs typeface="BiauKai"/>
            </a:rPr>
            <a:t>國數英社自</a:t>
          </a:r>
          <a:r>
            <a:rPr lang="en-US" altLang="zh-TW" sz="2400" b="0" kern="1200" dirty="0">
              <a:latin typeface="微軟正黑體" panose="020B0604030504040204" pitchFamily="34" charset="-120"/>
              <a:ea typeface="微軟正黑體" panose="020B0604030504040204" pitchFamily="34" charset="-120"/>
              <a:cs typeface="BiauKai"/>
            </a:rPr>
            <a:t>)</a:t>
          </a:r>
          <a:endParaRPr lang="zh-TW" altLang="en-US" sz="2400" b="0" kern="1200" dirty="0">
            <a:latin typeface="微軟正黑體" panose="020B0604030504040204" pitchFamily="34" charset="-120"/>
            <a:ea typeface="微軟正黑體" panose="020B0604030504040204" pitchFamily="34" charset="-120"/>
            <a:cs typeface="BiauKai"/>
          </a:endParaRPr>
        </a:p>
      </dsp:txBody>
      <dsp:txXfrm>
        <a:off x="27373" y="5175586"/>
        <a:ext cx="9415539" cy="505997"/>
      </dsp:txXfrm>
    </dsp:sp>
    <dsp:sp modelId="{49814403-C0C8-474D-9CEF-259F622AC763}">
      <dsp:nvSpPr>
        <dsp:cNvPr id="0" name=""/>
        <dsp:cNvSpPr/>
      </dsp:nvSpPr>
      <dsp:spPr>
        <a:xfrm>
          <a:off x="0" y="5719911"/>
          <a:ext cx="9470285" cy="5607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0" kern="1200" dirty="0">
              <a:latin typeface="微軟正黑體" panose="020B0604030504040204" pitchFamily="34" charset="-120"/>
              <a:ea typeface="微軟正黑體" panose="020B0604030504040204" pitchFamily="34" charset="-120"/>
              <a:cs typeface="BiauKai"/>
            </a:rPr>
            <a:t>19.</a:t>
          </a:r>
          <a:r>
            <a:rPr lang="zh-TW" altLang="en-US" sz="2400" b="0" kern="1200" dirty="0">
              <a:latin typeface="微軟正黑體" panose="020B0604030504040204" pitchFamily="34" charset="-120"/>
              <a:ea typeface="微軟正黑體" panose="020B0604030504040204" pitchFamily="34" charset="-120"/>
              <a:cs typeface="BiauKai"/>
            </a:rPr>
            <a:t> 增額錄取</a:t>
          </a:r>
        </a:p>
      </dsp:txBody>
      <dsp:txXfrm>
        <a:off x="27373" y="5747284"/>
        <a:ext cx="9415539" cy="5059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75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2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11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59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81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44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3875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83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528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31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330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532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660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83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46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52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740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306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648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18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931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220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88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214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386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218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232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958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116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396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02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428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938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2786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532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725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7398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519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81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306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83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148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8538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266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01042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6004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807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1500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1532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3263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23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751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630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2495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5126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4859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0329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201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7824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0236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9643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990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9952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0033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21258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70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05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67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4611200" y="3098500"/>
            <a:ext cx="16386900" cy="147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4801850" y="4416700"/>
            <a:ext cx="8494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grpSp>
        <p:nvGrpSpPr>
          <p:cNvPr id="16" name="Google Shape;16;p3"/>
          <p:cNvGrpSpPr/>
          <p:nvPr/>
        </p:nvGrpSpPr>
        <p:grpSpPr>
          <a:xfrm>
            <a:off x="2372570" y="8228148"/>
            <a:ext cx="2352975" cy="2058853"/>
            <a:chOff x="0" y="0"/>
            <a:chExt cx="812800" cy="711200"/>
          </a:xfrm>
        </p:grpSpPr>
        <p:sp>
          <p:nvSpPr>
            <p:cNvPr id="17" name="Google Shape;17;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8" name="Google Shape;18;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 name="Google Shape;19;p3"/>
          <p:cNvGrpSpPr/>
          <p:nvPr/>
        </p:nvGrpSpPr>
        <p:grpSpPr>
          <a:xfrm>
            <a:off x="4725545" y="8228148"/>
            <a:ext cx="2352975" cy="2058853"/>
            <a:chOff x="0" y="0"/>
            <a:chExt cx="812800" cy="711200"/>
          </a:xfrm>
        </p:grpSpPr>
        <p:sp>
          <p:nvSpPr>
            <p:cNvPr id="20" name="Google Shape;20;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351B65"/>
            </a:solidFill>
            <a:ln>
              <a:noFill/>
            </a:ln>
          </p:spPr>
        </p:sp>
        <p:sp>
          <p:nvSpPr>
            <p:cNvPr id="21" name="Google Shape;21;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 name="Google Shape;22;p3"/>
          <p:cNvGrpSpPr/>
          <p:nvPr/>
        </p:nvGrpSpPr>
        <p:grpSpPr>
          <a:xfrm>
            <a:off x="3549057" y="6169295"/>
            <a:ext cx="2352975" cy="2058853"/>
            <a:chOff x="0" y="0"/>
            <a:chExt cx="812800" cy="711200"/>
          </a:xfrm>
        </p:grpSpPr>
        <p:sp>
          <p:nvSpPr>
            <p:cNvPr id="23" name="Google Shape;23;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24" name="Google Shape;24;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 name="Google Shape;25;p3"/>
          <p:cNvGrpSpPr/>
          <p:nvPr/>
        </p:nvGrpSpPr>
        <p:grpSpPr>
          <a:xfrm>
            <a:off x="2372570" y="4110443"/>
            <a:ext cx="2352975" cy="2058853"/>
            <a:chOff x="0" y="0"/>
            <a:chExt cx="812800" cy="711200"/>
          </a:xfrm>
        </p:grpSpPr>
        <p:sp>
          <p:nvSpPr>
            <p:cNvPr id="26" name="Google Shape;26;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27" name="Google Shape;27;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 name="Google Shape;28;p3"/>
          <p:cNvGrpSpPr/>
          <p:nvPr/>
        </p:nvGrpSpPr>
        <p:grpSpPr>
          <a:xfrm>
            <a:off x="1196083" y="2051590"/>
            <a:ext cx="2352975" cy="2058853"/>
            <a:chOff x="0" y="0"/>
            <a:chExt cx="812800" cy="711200"/>
          </a:xfrm>
        </p:grpSpPr>
        <p:sp>
          <p:nvSpPr>
            <p:cNvPr id="29" name="Google Shape;29;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351B65"/>
            </a:solidFill>
            <a:ln>
              <a:noFill/>
            </a:ln>
          </p:spPr>
        </p:sp>
        <p:sp>
          <p:nvSpPr>
            <p:cNvPr id="30" name="Google Shape;30;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 name="Google Shape;31;p3"/>
          <p:cNvGrpSpPr/>
          <p:nvPr/>
        </p:nvGrpSpPr>
        <p:grpSpPr>
          <a:xfrm>
            <a:off x="19596" y="-7262"/>
            <a:ext cx="2352975" cy="2058853"/>
            <a:chOff x="0" y="0"/>
            <a:chExt cx="812800" cy="711200"/>
          </a:xfrm>
        </p:grpSpPr>
        <p:sp>
          <p:nvSpPr>
            <p:cNvPr id="32" name="Google Shape;32;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33" name="Google Shape;33;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 name="Google Shape;34;p3"/>
          <p:cNvGrpSpPr/>
          <p:nvPr/>
        </p:nvGrpSpPr>
        <p:grpSpPr>
          <a:xfrm rot="10800000">
            <a:off x="3408446" y="3421529"/>
            <a:ext cx="1093622" cy="956920"/>
            <a:chOff x="0" y="0"/>
            <a:chExt cx="812800" cy="711200"/>
          </a:xfrm>
        </p:grpSpPr>
        <p:sp>
          <p:nvSpPr>
            <p:cNvPr id="35" name="Google Shape;35;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36" name="Google Shape;36;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 name="Google Shape;37;p3"/>
          <p:cNvGrpSpPr/>
          <p:nvPr/>
        </p:nvGrpSpPr>
        <p:grpSpPr>
          <a:xfrm>
            <a:off x="19596" y="8228148"/>
            <a:ext cx="2352975" cy="2058853"/>
            <a:chOff x="0" y="0"/>
            <a:chExt cx="812800" cy="711200"/>
          </a:xfrm>
        </p:grpSpPr>
        <p:sp>
          <p:nvSpPr>
            <p:cNvPr id="38" name="Google Shape;38;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351B65"/>
            </a:solidFill>
            <a:ln>
              <a:noFill/>
            </a:ln>
          </p:spPr>
        </p:sp>
        <p:sp>
          <p:nvSpPr>
            <p:cNvPr id="39" name="Google Shape;39;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 name="Google Shape;40;p3"/>
          <p:cNvGrpSpPr/>
          <p:nvPr/>
        </p:nvGrpSpPr>
        <p:grpSpPr>
          <a:xfrm rot="10800000">
            <a:off x="16268628" y="670284"/>
            <a:ext cx="1093622" cy="956920"/>
            <a:chOff x="0" y="0"/>
            <a:chExt cx="812800" cy="711200"/>
          </a:xfrm>
        </p:grpSpPr>
        <p:sp>
          <p:nvSpPr>
            <p:cNvPr id="41" name="Google Shape;41;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42" name="Google Shape;42;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 name="Google Shape;43;p3"/>
          <p:cNvGrpSpPr/>
          <p:nvPr/>
        </p:nvGrpSpPr>
        <p:grpSpPr>
          <a:xfrm>
            <a:off x="15638958" y="8228148"/>
            <a:ext cx="2352975" cy="2058853"/>
            <a:chOff x="0" y="0"/>
            <a:chExt cx="812800" cy="711200"/>
          </a:xfrm>
        </p:grpSpPr>
        <p:sp>
          <p:nvSpPr>
            <p:cNvPr id="44" name="Google Shape;44;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45" name="Google Shape;45;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 name="Google Shape;46;p3"/>
          <p:cNvGrpSpPr/>
          <p:nvPr/>
        </p:nvGrpSpPr>
        <p:grpSpPr>
          <a:xfrm rot="10800000">
            <a:off x="1196082" y="8228147"/>
            <a:ext cx="2352975" cy="2058853"/>
            <a:chOff x="0" y="0"/>
            <a:chExt cx="812800" cy="711200"/>
          </a:xfrm>
        </p:grpSpPr>
        <p:sp>
          <p:nvSpPr>
            <p:cNvPr id="47" name="Google Shape;47;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48" name="Google Shape;48;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 name="Google Shape;49;p3"/>
          <p:cNvGrpSpPr/>
          <p:nvPr/>
        </p:nvGrpSpPr>
        <p:grpSpPr>
          <a:xfrm rot="10800000">
            <a:off x="15394482" y="8438304"/>
            <a:ext cx="1093622" cy="956920"/>
            <a:chOff x="0" y="0"/>
            <a:chExt cx="812800" cy="711200"/>
          </a:xfrm>
        </p:grpSpPr>
        <p:sp>
          <p:nvSpPr>
            <p:cNvPr id="50" name="Google Shape;50;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51" name="Google Shape;51;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2" name="Google Shape;52;p3"/>
          <p:cNvGrpSpPr/>
          <p:nvPr/>
        </p:nvGrpSpPr>
        <p:grpSpPr>
          <a:xfrm>
            <a:off x="15941299" y="1208899"/>
            <a:ext cx="956097" cy="836585"/>
            <a:chOff x="0" y="0"/>
            <a:chExt cx="812800" cy="711200"/>
          </a:xfrm>
        </p:grpSpPr>
        <p:sp>
          <p:nvSpPr>
            <p:cNvPr id="53" name="Google Shape;53;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4" name="Google Shape;54;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 name="Google Shape;55;p3"/>
          <p:cNvGrpSpPr/>
          <p:nvPr/>
        </p:nvGrpSpPr>
        <p:grpSpPr>
          <a:xfrm>
            <a:off x="19596" y="4110443"/>
            <a:ext cx="2352975" cy="2058853"/>
            <a:chOff x="0" y="0"/>
            <a:chExt cx="812800" cy="711200"/>
          </a:xfrm>
        </p:grpSpPr>
        <p:sp>
          <p:nvSpPr>
            <p:cNvPr id="56" name="Google Shape;56;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7" name="Google Shape;57;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8" name="Google Shape;58;p3"/>
          <p:cNvGrpSpPr/>
          <p:nvPr/>
        </p:nvGrpSpPr>
        <p:grpSpPr>
          <a:xfrm rot="10800000">
            <a:off x="19595" y="6169294"/>
            <a:ext cx="2352975" cy="2058853"/>
            <a:chOff x="0" y="0"/>
            <a:chExt cx="812800" cy="711200"/>
          </a:xfrm>
        </p:grpSpPr>
        <p:sp>
          <p:nvSpPr>
            <p:cNvPr id="59" name="Google Shape;59;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60" name="Google Shape;60;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1" name="Google Shape;61;p3"/>
          <p:cNvGrpSpPr/>
          <p:nvPr/>
        </p:nvGrpSpPr>
        <p:grpSpPr>
          <a:xfrm>
            <a:off x="-1156891" y="2051590"/>
            <a:ext cx="2352975" cy="2058853"/>
            <a:chOff x="0" y="0"/>
            <a:chExt cx="812800" cy="711200"/>
          </a:xfrm>
        </p:grpSpPr>
        <p:sp>
          <p:nvSpPr>
            <p:cNvPr id="62" name="Google Shape;62;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63" name="Google Shape;63;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4" name="Google Shape;64;p3"/>
          <p:cNvGrpSpPr/>
          <p:nvPr/>
        </p:nvGrpSpPr>
        <p:grpSpPr>
          <a:xfrm rot="10800000">
            <a:off x="-1147367" y="8228147"/>
            <a:ext cx="2352975" cy="2058853"/>
            <a:chOff x="0" y="0"/>
            <a:chExt cx="812800" cy="711200"/>
          </a:xfrm>
        </p:grpSpPr>
        <p:sp>
          <p:nvSpPr>
            <p:cNvPr id="65" name="Google Shape;65;p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66" name="Google Shape;66;p3"/>
            <p:cNvSpPr txBox="1"/>
            <p:nvPr/>
          </p:nvSpPr>
          <p:spPr>
            <a:xfrm>
              <a:off x="127000" y="282575"/>
              <a:ext cx="558900" cy="377700"/>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67"/>
        <p:cNvGrpSpPr/>
        <p:nvPr/>
      </p:nvGrpSpPr>
      <p:grpSpPr>
        <a:xfrm>
          <a:off x="0" y="0"/>
          <a:ext cx="0" cy="0"/>
          <a:chOff x="0" y="0"/>
          <a:chExt cx="0" cy="0"/>
        </a:xfrm>
      </p:grpSpPr>
      <p:sp>
        <p:nvSpPr>
          <p:cNvPr id="68" name="Google Shape;68;p4"/>
          <p:cNvSpPr txBox="1">
            <a:spLocks noGrp="1"/>
          </p:cNvSpPr>
          <p:nvPr>
            <p:ph type="body" idx="1"/>
          </p:nvPr>
        </p:nvSpPr>
        <p:spPr>
          <a:xfrm>
            <a:off x="1988725" y="33088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accent4"/>
              </a:buClr>
              <a:buSzPts val="1800"/>
              <a:buChar char="•"/>
              <a:defRPr>
                <a:solidFill>
                  <a:schemeClr val="accent4"/>
                </a:solidFill>
              </a:defRPr>
            </a:lvl1pPr>
            <a:lvl2pPr marL="914400" lvl="1" indent="-342900" algn="l">
              <a:spcBef>
                <a:spcPts val="360"/>
              </a:spcBef>
              <a:spcAft>
                <a:spcPts val="0"/>
              </a:spcAft>
              <a:buClr>
                <a:schemeClr val="accent4"/>
              </a:buClr>
              <a:buSzPts val="1800"/>
              <a:buChar char="–"/>
              <a:defRPr>
                <a:solidFill>
                  <a:schemeClr val="accent4"/>
                </a:solidFill>
              </a:defRPr>
            </a:lvl2pPr>
            <a:lvl3pPr marL="1371600" lvl="2" indent="-342900" algn="l">
              <a:spcBef>
                <a:spcPts val="360"/>
              </a:spcBef>
              <a:spcAft>
                <a:spcPts val="0"/>
              </a:spcAft>
              <a:buClr>
                <a:schemeClr val="accent4"/>
              </a:buClr>
              <a:buSzPts val="1800"/>
              <a:buChar char="•"/>
              <a:defRPr>
                <a:solidFill>
                  <a:schemeClr val="accent4"/>
                </a:solidFill>
              </a:defRPr>
            </a:lvl3pPr>
            <a:lvl4pPr marL="1828800" lvl="3" indent="-342900" algn="l">
              <a:spcBef>
                <a:spcPts val="360"/>
              </a:spcBef>
              <a:spcAft>
                <a:spcPts val="0"/>
              </a:spcAft>
              <a:buClr>
                <a:schemeClr val="accent4"/>
              </a:buClr>
              <a:buSzPts val="1800"/>
              <a:buChar char="–"/>
              <a:defRPr>
                <a:solidFill>
                  <a:schemeClr val="accent4"/>
                </a:solidFill>
              </a:defRPr>
            </a:lvl4pPr>
            <a:lvl5pPr marL="2286000" lvl="4" indent="-342900" algn="l">
              <a:spcBef>
                <a:spcPts val="360"/>
              </a:spcBef>
              <a:spcAft>
                <a:spcPts val="0"/>
              </a:spcAft>
              <a:buClr>
                <a:schemeClr val="accent4"/>
              </a:buClr>
              <a:buSzPts val="1800"/>
              <a:buChar char="»"/>
              <a:defRPr>
                <a:solidFill>
                  <a:schemeClr val="accent4"/>
                </a:solidFill>
              </a:defRPr>
            </a:lvl5pPr>
            <a:lvl6pPr marL="2743200" lvl="5" indent="-342900" algn="l">
              <a:spcBef>
                <a:spcPts val="360"/>
              </a:spcBef>
              <a:spcAft>
                <a:spcPts val="0"/>
              </a:spcAft>
              <a:buClr>
                <a:schemeClr val="accent4"/>
              </a:buClr>
              <a:buSzPts val="1800"/>
              <a:buChar char="•"/>
              <a:defRPr>
                <a:solidFill>
                  <a:schemeClr val="accent4"/>
                </a:solidFill>
              </a:defRPr>
            </a:lvl6pPr>
            <a:lvl7pPr marL="3200400" lvl="6" indent="-342900" algn="l">
              <a:spcBef>
                <a:spcPts val="360"/>
              </a:spcBef>
              <a:spcAft>
                <a:spcPts val="0"/>
              </a:spcAft>
              <a:buClr>
                <a:schemeClr val="accent4"/>
              </a:buClr>
              <a:buSzPts val="1800"/>
              <a:buChar char="•"/>
              <a:defRPr>
                <a:solidFill>
                  <a:schemeClr val="accent4"/>
                </a:solidFill>
              </a:defRPr>
            </a:lvl7pPr>
            <a:lvl8pPr marL="3657600" lvl="7" indent="-342900" algn="l">
              <a:spcBef>
                <a:spcPts val="360"/>
              </a:spcBef>
              <a:spcAft>
                <a:spcPts val="0"/>
              </a:spcAft>
              <a:buClr>
                <a:schemeClr val="accent4"/>
              </a:buClr>
              <a:buSzPts val="1800"/>
              <a:buChar char="•"/>
              <a:defRPr>
                <a:solidFill>
                  <a:schemeClr val="accent4"/>
                </a:solidFill>
              </a:defRPr>
            </a:lvl8pPr>
            <a:lvl9pPr marL="4114800" lvl="8" indent="-342900" algn="l">
              <a:spcBef>
                <a:spcPts val="360"/>
              </a:spcBef>
              <a:spcAft>
                <a:spcPts val="0"/>
              </a:spcAft>
              <a:buClr>
                <a:schemeClr val="accent4"/>
              </a:buClr>
              <a:buSzPts val="1800"/>
              <a:buChar char="•"/>
              <a:defRPr>
                <a:solidFill>
                  <a:schemeClr val="accent4"/>
                </a:solidFill>
              </a:defRPr>
            </a:lvl9pPr>
          </a:lstStyle>
          <a:p>
            <a:endParaRPr/>
          </a:p>
        </p:txBody>
      </p:sp>
      <p:sp>
        <p:nvSpPr>
          <p:cNvPr id="69" name="Google Shape;69;p4"/>
          <p:cNvSpPr txBox="1">
            <a:spLocks noGrp="1"/>
          </p:cNvSpPr>
          <p:nvPr>
            <p:ph type="ctrTitle"/>
          </p:nvPr>
        </p:nvSpPr>
        <p:spPr>
          <a:xfrm>
            <a:off x="-65125" y="880600"/>
            <a:ext cx="156375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800"/>
              <a:buNone/>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70" name="Google Shape;70;p4"/>
          <p:cNvSpPr txBox="1">
            <a:spLocks noGrp="1"/>
          </p:cNvSpPr>
          <p:nvPr>
            <p:ph type="subTitle" idx="2"/>
          </p:nvPr>
        </p:nvSpPr>
        <p:spPr>
          <a:xfrm>
            <a:off x="-228600" y="2172225"/>
            <a:ext cx="8494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chemeClr val="accent4"/>
              </a:buClr>
              <a:buSzPts val="3200"/>
              <a:buNone/>
              <a:defRPr>
                <a:solidFill>
                  <a:schemeClr val="accent4"/>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5"/>
        </a:solidFill>
        <a:effectLst/>
      </p:bgPr>
    </p:bg>
    <p:spTree>
      <p:nvGrpSpPr>
        <p:cNvPr id="1" name="Shape 74"/>
        <p:cNvGrpSpPr/>
        <p:nvPr/>
      </p:nvGrpSpPr>
      <p:grpSpPr>
        <a:xfrm>
          <a:off x="0" y="0"/>
          <a:ext cx="0" cy="0"/>
          <a:chOff x="0" y="0"/>
          <a:chExt cx="0" cy="0"/>
        </a:xfrm>
      </p:grpSpPr>
      <p:sp>
        <p:nvSpPr>
          <p:cNvPr id="75" name="Google Shape;75;p6"/>
          <p:cNvSpPr txBox="1">
            <a:spLocks noGrp="1"/>
          </p:cNvSpPr>
          <p:nvPr>
            <p:ph type="body" idx="1"/>
          </p:nvPr>
        </p:nvSpPr>
        <p:spPr>
          <a:xfrm>
            <a:off x="2041850" y="3149425"/>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381000" algn="l">
              <a:spcBef>
                <a:spcPts val="480"/>
              </a:spcBef>
              <a:spcAft>
                <a:spcPts val="0"/>
              </a:spcAft>
              <a:buClr>
                <a:schemeClr val="lt1"/>
              </a:buClr>
              <a:buSzPts val="2400"/>
              <a:buChar char="–"/>
              <a:defRPr sz="2400">
                <a:solidFill>
                  <a:schemeClr val="lt1"/>
                </a:solidFill>
              </a:defRPr>
            </a:lvl2pPr>
            <a:lvl3pPr marL="1371600" lvl="2" indent="-355600" algn="l">
              <a:spcBef>
                <a:spcPts val="400"/>
              </a:spcBef>
              <a:spcAft>
                <a:spcPts val="0"/>
              </a:spcAft>
              <a:buClr>
                <a:schemeClr val="lt1"/>
              </a:buClr>
              <a:buSzPts val="2000"/>
              <a:buChar char="•"/>
              <a:defRPr sz="20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lt1"/>
              </a:buClr>
              <a:buSzPts val="1800"/>
              <a:buChar char="•"/>
              <a:defRPr sz="1800">
                <a:solidFill>
                  <a:schemeClr val="lt1"/>
                </a:solidFill>
              </a:defRPr>
            </a:lvl6pPr>
            <a:lvl7pPr marL="3200400" lvl="6" indent="-342900" algn="l">
              <a:spcBef>
                <a:spcPts val="360"/>
              </a:spcBef>
              <a:spcAft>
                <a:spcPts val="0"/>
              </a:spcAft>
              <a:buClr>
                <a:schemeClr val="lt1"/>
              </a:buClr>
              <a:buSzPts val="1800"/>
              <a:buChar char="•"/>
              <a:defRPr sz="1800">
                <a:solidFill>
                  <a:schemeClr val="lt1"/>
                </a:solidFill>
              </a:defRPr>
            </a:lvl7pPr>
            <a:lvl8pPr marL="3657600" lvl="7" indent="-342900" algn="l">
              <a:spcBef>
                <a:spcPts val="360"/>
              </a:spcBef>
              <a:spcAft>
                <a:spcPts val="0"/>
              </a:spcAft>
              <a:buClr>
                <a:schemeClr val="lt1"/>
              </a:buClr>
              <a:buSzPts val="1800"/>
              <a:buChar char="•"/>
              <a:defRPr sz="1800">
                <a:solidFill>
                  <a:schemeClr val="lt1"/>
                </a:solidFill>
              </a:defRPr>
            </a:lvl8pPr>
            <a:lvl9pPr marL="4114800" lvl="8" indent="-342900" algn="l">
              <a:spcBef>
                <a:spcPts val="360"/>
              </a:spcBef>
              <a:spcAft>
                <a:spcPts val="0"/>
              </a:spcAft>
              <a:buClr>
                <a:schemeClr val="lt1"/>
              </a:buClr>
              <a:buSzPts val="1800"/>
              <a:buChar char="•"/>
              <a:defRPr sz="1800">
                <a:solidFill>
                  <a:schemeClr val="lt1"/>
                </a:solidFill>
              </a:defRPr>
            </a:lvl9pPr>
          </a:lstStyle>
          <a:p>
            <a:endParaRPr/>
          </a:p>
        </p:txBody>
      </p:sp>
      <p:sp>
        <p:nvSpPr>
          <p:cNvPr id="76" name="Google Shape;76;p6"/>
          <p:cNvSpPr txBox="1">
            <a:spLocks noGrp="1"/>
          </p:cNvSpPr>
          <p:nvPr>
            <p:ph type="body" idx="2"/>
          </p:nvPr>
        </p:nvSpPr>
        <p:spPr>
          <a:xfrm>
            <a:off x="6710900" y="3149425"/>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381000" algn="l">
              <a:spcBef>
                <a:spcPts val="480"/>
              </a:spcBef>
              <a:spcAft>
                <a:spcPts val="0"/>
              </a:spcAft>
              <a:buClr>
                <a:schemeClr val="lt1"/>
              </a:buClr>
              <a:buSzPts val="2400"/>
              <a:buChar char="–"/>
              <a:defRPr sz="2400">
                <a:solidFill>
                  <a:schemeClr val="lt1"/>
                </a:solidFill>
              </a:defRPr>
            </a:lvl2pPr>
            <a:lvl3pPr marL="1371600" lvl="2" indent="-355600" algn="l">
              <a:spcBef>
                <a:spcPts val="400"/>
              </a:spcBef>
              <a:spcAft>
                <a:spcPts val="0"/>
              </a:spcAft>
              <a:buClr>
                <a:schemeClr val="lt1"/>
              </a:buClr>
              <a:buSzPts val="2000"/>
              <a:buChar char="•"/>
              <a:defRPr sz="20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lt1"/>
              </a:buClr>
              <a:buSzPts val="1800"/>
              <a:buChar char="•"/>
              <a:defRPr sz="1800">
                <a:solidFill>
                  <a:schemeClr val="lt1"/>
                </a:solidFill>
              </a:defRPr>
            </a:lvl6pPr>
            <a:lvl7pPr marL="3200400" lvl="6" indent="-342900" algn="l">
              <a:spcBef>
                <a:spcPts val="360"/>
              </a:spcBef>
              <a:spcAft>
                <a:spcPts val="0"/>
              </a:spcAft>
              <a:buClr>
                <a:schemeClr val="lt1"/>
              </a:buClr>
              <a:buSzPts val="1800"/>
              <a:buChar char="•"/>
              <a:defRPr sz="1800">
                <a:solidFill>
                  <a:schemeClr val="lt1"/>
                </a:solidFill>
              </a:defRPr>
            </a:lvl7pPr>
            <a:lvl8pPr marL="3657600" lvl="7" indent="-342900" algn="l">
              <a:spcBef>
                <a:spcPts val="360"/>
              </a:spcBef>
              <a:spcAft>
                <a:spcPts val="0"/>
              </a:spcAft>
              <a:buClr>
                <a:schemeClr val="lt1"/>
              </a:buClr>
              <a:buSzPts val="1800"/>
              <a:buChar char="•"/>
              <a:defRPr sz="1800">
                <a:solidFill>
                  <a:schemeClr val="lt1"/>
                </a:solidFill>
              </a:defRPr>
            </a:lvl8pPr>
            <a:lvl9pPr marL="4114800" lvl="8" indent="-342900" algn="l">
              <a:spcBef>
                <a:spcPts val="360"/>
              </a:spcBef>
              <a:spcAft>
                <a:spcPts val="0"/>
              </a:spcAft>
              <a:buClr>
                <a:schemeClr val="lt1"/>
              </a:buClr>
              <a:buSzPts val="1800"/>
              <a:buChar char="•"/>
              <a:defRPr sz="1800">
                <a:solidFill>
                  <a:schemeClr val="lt1"/>
                </a:solidFill>
              </a:defRPr>
            </a:lvl9pPr>
          </a:lstStyle>
          <a:p>
            <a:endParaRPr/>
          </a:p>
        </p:txBody>
      </p:sp>
      <p:sp>
        <p:nvSpPr>
          <p:cNvPr id="77" name="Google Shape;77;p6"/>
          <p:cNvSpPr txBox="1">
            <a:spLocks noGrp="1"/>
          </p:cNvSpPr>
          <p:nvPr>
            <p:ph type="ctrTitle"/>
          </p:nvPr>
        </p:nvSpPr>
        <p:spPr>
          <a:xfrm>
            <a:off x="-65125" y="880600"/>
            <a:ext cx="156375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grpSp>
        <p:nvGrpSpPr>
          <p:cNvPr id="78" name="Google Shape;78;p6"/>
          <p:cNvGrpSpPr/>
          <p:nvPr/>
        </p:nvGrpSpPr>
        <p:grpSpPr>
          <a:xfrm>
            <a:off x="-601126" y="8275365"/>
            <a:ext cx="19546687" cy="2011650"/>
            <a:chOff x="0" y="0"/>
            <a:chExt cx="26062249" cy="2682200"/>
          </a:xfrm>
        </p:grpSpPr>
        <p:grpSp>
          <p:nvGrpSpPr>
            <p:cNvPr id="79" name="Google Shape;79;p6"/>
            <p:cNvGrpSpPr/>
            <p:nvPr/>
          </p:nvGrpSpPr>
          <p:grpSpPr>
            <a:xfrm>
              <a:off x="2290846" y="1341090"/>
              <a:ext cx="1532697" cy="1341110"/>
              <a:chOff x="0" y="0"/>
              <a:chExt cx="812800" cy="711200"/>
            </a:xfrm>
          </p:grpSpPr>
          <p:sp>
            <p:nvSpPr>
              <p:cNvPr id="80" name="Google Shape;80;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81" name="Google Shape;81;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82;p6"/>
            <p:cNvGrpSpPr/>
            <p:nvPr/>
          </p:nvGrpSpPr>
          <p:grpSpPr>
            <a:xfrm>
              <a:off x="3824135" y="1341090"/>
              <a:ext cx="1532697" cy="1341110"/>
              <a:chOff x="0" y="0"/>
              <a:chExt cx="812800" cy="711200"/>
            </a:xfrm>
          </p:grpSpPr>
          <p:sp>
            <p:nvSpPr>
              <p:cNvPr id="83" name="Google Shape;8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84" name="Google Shape;84;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85;p6"/>
            <p:cNvGrpSpPr/>
            <p:nvPr/>
          </p:nvGrpSpPr>
          <p:grpSpPr>
            <a:xfrm>
              <a:off x="757556" y="1341090"/>
              <a:ext cx="1532697" cy="1341110"/>
              <a:chOff x="0" y="0"/>
              <a:chExt cx="812800" cy="711200"/>
            </a:xfrm>
          </p:grpSpPr>
          <p:sp>
            <p:nvSpPr>
              <p:cNvPr id="86" name="Google Shape;86;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87" name="Google Shape;87;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88;p6"/>
            <p:cNvGrpSpPr/>
            <p:nvPr/>
          </p:nvGrpSpPr>
          <p:grpSpPr>
            <a:xfrm>
              <a:off x="8423387" y="1341090"/>
              <a:ext cx="1532697" cy="1341110"/>
              <a:chOff x="0" y="0"/>
              <a:chExt cx="812800" cy="711200"/>
            </a:xfrm>
          </p:grpSpPr>
          <p:sp>
            <p:nvSpPr>
              <p:cNvPr id="89" name="Google Shape;89;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90" name="Google Shape;90;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91;p6"/>
            <p:cNvGrpSpPr/>
            <p:nvPr/>
          </p:nvGrpSpPr>
          <p:grpSpPr>
            <a:xfrm>
              <a:off x="9956677" y="1341090"/>
              <a:ext cx="1532697" cy="1341110"/>
              <a:chOff x="0" y="0"/>
              <a:chExt cx="812800" cy="711200"/>
            </a:xfrm>
          </p:grpSpPr>
          <p:sp>
            <p:nvSpPr>
              <p:cNvPr id="92" name="Google Shape;92;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3" name="Google Shape;93;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94;p6"/>
            <p:cNvGrpSpPr/>
            <p:nvPr/>
          </p:nvGrpSpPr>
          <p:grpSpPr>
            <a:xfrm>
              <a:off x="6890098" y="1341090"/>
              <a:ext cx="1532697" cy="1341110"/>
              <a:chOff x="0" y="0"/>
              <a:chExt cx="812800" cy="711200"/>
            </a:xfrm>
          </p:grpSpPr>
          <p:sp>
            <p:nvSpPr>
              <p:cNvPr id="95" name="Google Shape;95;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6" name="Google Shape;96;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6"/>
            <p:cNvGrpSpPr/>
            <p:nvPr/>
          </p:nvGrpSpPr>
          <p:grpSpPr>
            <a:xfrm>
              <a:off x="5356809" y="1341090"/>
              <a:ext cx="1532697" cy="1341110"/>
              <a:chOff x="0" y="0"/>
              <a:chExt cx="812800" cy="711200"/>
            </a:xfrm>
          </p:grpSpPr>
          <p:sp>
            <p:nvSpPr>
              <p:cNvPr id="98" name="Google Shape;98;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99" name="Google Shape;99;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6"/>
            <p:cNvGrpSpPr/>
            <p:nvPr/>
          </p:nvGrpSpPr>
          <p:grpSpPr>
            <a:xfrm>
              <a:off x="11489351" y="1341090"/>
              <a:ext cx="1532697" cy="1341110"/>
              <a:chOff x="0" y="0"/>
              <a:chExt cx="812800" cy="711200"/>
            </a:xfrm>
          </p:grpSpPr>
          <p:sp>
            <p:nvSpPr>
              <p:cNvPr id="101" name="Google Shape;101;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2" name="Google Shape;102;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6"/>
            <p:cNvGrpSpPr/>
            <p:nvPr/>
          </p:nvGrpSpPr>
          <p:grpSpPr>
            <a:xfrm>
              <a:off x="3066579" y="0"/>
              <a:ext cx="1532697" cy="1341110"/>
              <a:chOff x="0" y="0"/>
              <a:chExt cx="812800" cy="711200"/>
            </a:xfrm>
          </p:grpSpPr>
          <p:sp>
            <p:nvSpPr>
              <p:cNvPr id="104" name="Google Shape;104;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5" name="Google Shape;105;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6"/>
            <p:cNvGrpSpPr/>
            <p:nvPr/>
          </p:nvGrpSpPr>
          <p:grpSpPr>
            <a:xfrm>
              <a:off x="4599868" y="0"/>
              <a:ext cx="1532697" cy="1341110"/>
              <a:chOff x="0" y="0"/>
              <a:chExt cx="812800" cy="711200"/>
            </a:xfrm>
          </p:grpSpPr>
          <p:sp>
            <p:nvSpPr>
              <p:cNvPr id="107" name="Google Shape;107;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8" name="Google Shape;108;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6"/>
            <p:cNvGrpSpPr/>
            <p:nvPr/>
          </p:nvGrpSpPr>
          <p:grpSpPr>
            <a:xfrm>
              <a:off x="1533289" y="0"/>
              <a:ext cx="1532697" cy="1341110"/>
              <a:chOff x="0" y="0"/>
              <a:chExt cx="812800" cy="711200"/>
            </a:xfrm>
          </p:grpSpPr>
          <p:sp>
            <p:nvSpPr>
              <p:cNvPr id="110" name="Google Shape;110;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111;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6"/>
            <p:cNvGrpSpPr/>
            <p:nvPr/>
          </p:nvGrpSpPr>
          <p:grpSpPr>
            <a:xfrm>
              <a:off x="0" y="0"/>
              <a:ext cx="1532697" cy="1341110"/>
              <a:chOff x="0" y="0"/>
              <a:chExt cx="812800" cy="711200"/>
            </a:xfrm>
          </p:grpSpPr>
          <p:sp>
            <p:nvSpPr>
              <p:cNvPr id="113" name="Google Shape;11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4" name="Google Shape;114;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5" name="Google Shape;115;p6"/>
            <p:cNvGrpSpPr/>
            <p:nvPr/>
          </p:nvGrpSpPr>
          <p:grpSpPr>
            <a:xfrm>
              <a:off x="9199120" y="0"/>
              <a:ext cx="1532697" cy="1341110"/>
              <a:chOff x="0" y="0"/>
              <a:chExt cx="812800" cy="711200"/>
            </a:xfrm>
          </p:grpSpPr>
          <p:sp>
            <p:nvSpPr>
              <p:cNvPr id="116" name="Google Shape;116;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7" name="Google Shape;117;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8" name="Google Shape;118;p6"/>
            <p:cNvGrpSpPr/>
            <p:nvPr/>
          </p:nvGrpSpPr>
          <p:grpSpPr>
            <a:xfrm>
              <a:off x="10732410" y="0"/>
              <a:ext cx="1532697" cy="1341110"/>
              <a:chOff x="0" y="0"/>
              <a:chExt cx="812800" cy="711200"/>
            </a:xfrm>
          </p:grpSpPr>
          <p:sp>
            <p:nvSpPr>
              <p:cNvPr id="119" name="Google Shape;119;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0" name="Google Shape;120;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6"/>
            <p:cNvGrpSpPr/>
            <p:nvPr/>
          </p:nvGrpSpPr>
          <p:grpSpPr>
            <a:xfrm>
              <a:off x="7665831" y="0"/>
              <a:ext cx="1532697" cy="1341110"/>
              <a:chOff x="0" y="0"/>
              <a:chExt cx="812800" cy="711200"/>
            </a:xfrm>
          </p:grpSpPr>
          <p:sp>
            <p:nvSpPr>
              <p:cNvPr id="122" name="Google Shape;122;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3" name="Google Shape;123;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4" name="Google Shape;124;p6"/>
            <p:cNvGrpSpPr/>
            <p:nvPr/>
          </p:nvGrpSpPr>
          <p:grpSpPr>
            <a:xfrm>
              <a:off x="6132542" y="0"/>
              <a:ext cx="1532697" cy="1341110"/>
              <a:chOff x="0" y="0"/>
              <a:chExt cx="812800" cy="711200"/>
            </a:xfrm>
          </p:grpSpPr>
          <p:sp>
            <p:nvSpPr>
              <p:cNvPr id="125" name="Google Shape;125;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6" name="Google Shape;126;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7" name="Google Shape;127;p6"/>
            <p:cNvGrpSpPr/>
            <p:nvPr/>
          </p:nvGrpSpPr>
          <p:grpSpPr>
            <a:xfrm>
              <a:off x="12265084" y="0"/>
              <a:ext cx="1532697" cy="1341110"/>
              <a:chOff x="0" y="0"/>
              <a:chExt cx="812800" cy="711200"/>
            </a:xfrm>
          </p:grpSpPr>
          <p:sp>
            <p:nvSpPr>
              <p:cNvPr id="128" name="Google Shape;128;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9" name="Google Shape;129;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0" name="Google Shape;130;p6"/>
            <p:cNvGrpSpPr/>
            <p:nvPr/>
          </p:nvGrpSpPr>
          <p:grpSpPr>
            <a:xfrm>
              <a:off x="14555314" y="1341090"/>
              <a:ext cx="1532697" cy="1341110"/>
              <a:chOff x="0" y="0"/>
              <a:chExt cx="812800" cy="711200"/>
            </a:xfrm>
          </p:grpSpPr>
          <p:sp>
            <p:nvSpPr>
              <p:cNvPr id="131" name="Google Shape;131;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2" name="Google Shape;132;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3" name="Google Shape;133;p6"/>
            <p:cNvGrpSpPr/>
            <p:nvPr/>
          </p:nvGrpSpPr>
          <p:grpSpPr>
            <a:xfrm>
              <a:off x="16088603" y="1341090"/>
              <a:ext cx="1532697" cy="1341110"/>
              <a:chOff x="0" y="0"/>
              <a:chExt cx="812800" cy="711200"/>
            </a:xfrm>
          </p:grpSpPr>
          <p:sp>
            <p:nvSpPr>
              <p:cNvPr id="134" name="Google Shape;134;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5" name="Google Shape;135;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6" name="Google Shape;136;p6"/>
            <p:cNvGrpSpPr/>
            <p:nvPr/>
          </p:nvGrpSpPr>
          <p:grpSpPr>
            <a:xfrm>
              <a:off x="20687856" y="1341090"/>
              <a:ext cx="1532697" cy="1341110"/>
              <a:chOff x="0" y="0"/>
              <a:chExt cx="812800" cy="711200"/>
            </a:xfrm>
          </p:grpSpPr>
          <p:sp>
            <p:nvSpPr>
              <p:cNvPr id="137" name="Google Shape;137;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8" name="Google Shape;138;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9" name="Google Shape;139;p6"/>
            <p:cNvGrpSpPr/>
            <p:nvPr/>
          </p:nvGrpSpPr>
          <p:grpSpPr>
            <a:xfrm>
              <a:off x="22221145" y="1341090"/>
              <a:ext cx="1532697" cy="1341110"/>
              <a:chOff x="0" y="0"/>
              <a:chExt cx="812800" cy="711200"/>
            </a:xfrm>
          </p:grpSpPr>
          <p:sp>
            <p:nvSpPr>
              <p:cNvPr id="140" name="Google Shape;140;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141;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2" name="Google Shape;142;p6"/>
            <p:cNvGrpSpPr/>
            <p:nvPr/>
          </p:nvGrpSpPr>
          <p:grpSpPr>
            <a:xfrm>
              <a:off x="19154567" y="1341090"/>
              <a:ext cx="1532697" cy="1341110"/>
              <a:chOff x="0" y="0"/>
              <a:chExt cx="812800" cy="711200"/>
            </a:xfrm>
          </p:grpSpPr>
          <p:sp>
            <p:nvSpPr>
              <p:cNvPr id="143" name="Google Shape;14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4" name="Google Shape;144;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5" name="Google Shape;145;p6"/>
            <p:cNvGrpSpPr/>
            <p:nvPr/>
          </p:nvGrpSpPr>
          <p:grpSpPr>
            <a:xfrm>
              <a:off x="17621277" y="1341090"/>
              <a:ext cx="1532697" cy="1341110"/>
              <a:chOff x="0" y="0"/>
              <a:chExt cx="812800" cy="711200"/>
            </a:xfrm>
          </p:grpSpPr>
          <p:sp>
            <p:nvSpPr>
              <p:cNvPr id="146" name="Google Shape;146;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7" name="Google Shape;147;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8" name="Google Shape;148;p6"/>
            <p:cNvGrpSpPr/>
            <p:nvPr/>
          </p:nvGrpSpPr>
          <p:grpSpPr>
            <a:xfrm>
              <a:off x="23753819" y="1341090"/>
              <a:ext cx="1532697" cy="1341110"/>
              <a:chOff x="0" y="0"/>
              <a:chExt cx="812800" cy="711200"/>
            </a:xfrm>
          </p:grpSpPr>
          <p:sp>
            <p:nvSpPr>
              <p:cNvPr id="149" name="Google Shape;149;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0" name="Google Shape;150;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1" name="Google Shape;151;p6"/>
            <p:cNvGrpSpPr/>
            <p:nvPr/>
          </p:nvGrpSpPr>
          <p:grpSpPr>
            <a:xfrm>
              <a:off x="15331047" y="0"/>
              <a:ext cx="1532697" cy="1341110"/>
              <a:chOff x="0" y="0"/>
              <a:chExt cx="812800" cy="711200"/>
            </a:xfrm>
          </p:grpSpPr>
          <p:sp>
            <p:nvSpPr>
              <p:cNvPr id="152" name="Google Shape;152;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153;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4" name="Google Shape;154;p6"/>
            <p:cNvGrpSpPr/>
            <p:nvPr/>
          </p:nvGrpSpPr>
          <p:grpSpPr>
            <a:xfrm>
              <a:off x="16864336" y="0"/>
              <a:ext cx="1532697" cy="1341110"/>
              <a:chOff x="0" y="0"/>
              <a:chExt cx="812800" cy="711200"/>
            </a:xfrm>
          </p:grpSpPr>
          <p:sp>
            <p:nvSpPr>
              <p:cNvPr id="155" name="Google Shape;155;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6" name="Google Shape;156;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7" name="Google Shape;157;p6"/>
            <p:cNvGrpSpPr/>
            <p:nvPr/>
          </p:nvGrpSpPr>
          <p:grpSpPr>
            <a:xfrm>
              <a:off x="13797758" y="0"/>
              <a:ext cx="1532697" cy="1341110"/>
              <a:chOff x="0" y="0"/>
              <a:chExt cx="812800" cy="711200"/>
            </a:xfrm>
          </p:grpSpPr>
          <p:sp>
            <p:nvSpPr>
              <p:cNvPr id="158" name="Google Shape;158;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9" name="Google Shape;159;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0" name="Google Shape;160;p6"/>
            <p:cNvGrpSpPr/>
            <p:nvPr/>
          </p:nvGrpSpPr>
          <p:grpSpPr>
            <a:xfrm>
              <a:off x="21463589" y="0"/>
              <a:ext cx="1532697" cy="1341110"/>
              <a:chOff x="0" y="0"/>
              <a:chExt cx="812800" cy="711200"/>
            </a:xfrm>
          </p:grpSpPr>
          <p:sp>
            <p:nvSpPr>
              <p:cNvPr id="161" name="Google Shape;161;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2" name="Google Shape;162;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3" name="Google Shape;163;p6"/>
            <p:cNvGrpSpPr/>
            <p:nvPr/>
          </p:nvGrpSpPr>
          <p:grpSpPr>
            <a:xfrm>
              <a:off x="22996878" y="0"/>
              <a:ext cx="1532697" cy="1341110"/>
              <a:chOff x="0" y="0"/>
              <a:chExt cx="812800" cy="711200"/>
            </a:xfrm>
          </p:grpSpPr>
          <p:sp>
            <p:nvSpPr>
              <p:cNvPr id="164" name="Google Shape;164;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5" name="Google Shape;165;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6" name="Google Shape;166;p6"/>
            <p:cNvGrpSpPr/>
            <p:nvPr/>
          </p:nvGrpSpPr>
          <p:grpSpPr>
            <a:xfrm>
              <a:off x="19930300" y="0"/>
              <a:ext cx="1532697" cy="1341110"/>
              <a:chOff x="0" y="0"/>
              <a:chExt cx="812800" cy="711200"/>
            </a:xfrm>
          </p:grpSpPr>
          <p:sp>
            <p:nvSpPr>
              <p:cNvPr id="167" name="Google Shape;167;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8" name="Google Shape;168;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9" name="Google Shape;169;p6"/>
            <p:cNvGrpSpPr/>
            <p:nvPr/>
          </p:nvGrpSpPr>
          <p:grpSpPr>
            <a:xfrm>
              <a:off x="18397010" y="0"/>
              <a:ext cx="1532697" cy="1341110"/>
              <a:chOff x="0" y="0"/>
              <a:chExt cx="812800" cy="711200"/>
            </a:xfrm>
          </p:grpSpPr>
          <p:sp>
            <p:nvSpPr>
              <p:cNvPr id="170" name="Google Shape;170;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71" name="Google Shape;171;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2" name="Google Shape;172;p6"/>
            <p:cNvGrpSpPr/>
            <p:nvPr/>
          </p:nvGrpSpPr>
          <p:grpSpPr>
            <a:xfrm>
              <a:off x="24529552" y="0"/>
              <a:ext cx="1532697" cy="1341110"/>
              <a:chOff x="0" y="0"/>
              <a:chExt cx="812800" cy="711200"/>
            </a:xfrm>
          </p:grpSpPr>
          <p:sp>
            <p:nvSpPr>
              <p:cNvPr id="173" name="Google Shape;17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74" name="Google Shape;174;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5" name="Google Shape;175;p6"/>
            <p:cNvGrpSpPr/>
            <p:nvPr/>
          </p:nvGrpSpPr>
          <p:grpSpPr>
            <a:xfrm>
              <a:off x="13031421" y="1341090"/>
              <a:ext cx="1532697" cy="1341110"/>
              <a:chOff x="0" y="0"/>
              <a:chExt cx="812800" cy="711200"/>
            </a:xfrm>
          </p:grpSpPr>
          <p:sp>
            <p:nvSpPr>
              <p:cNvPr id="176" name="Google Shape;176;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77" name="Google Shape;177;p6"/>
              <p:cNvSpPr txBox="1"/>
              <p:nvPr/>
            </p:nvSpPr>
            <p:spPr>
              <a:xfrm>
                <a:off x="127000" y="263525"/>
                <a:ext cx="558900" cy="396900"/>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78"/>
        <p:cNvGrpSpPr/>
        <p:nvPr/>
      </p:nvGrpSpPr>
      <p:grpSpPr>
        <a:xfrm>
          <a:off x="0" y="0"/>
          <a:ext cx="0" cy="0"/>
          <a:chOff x="0" y="0"/>
          <a:chExt cx="0" cy="0"/>
        </a:xfrm>
      </p:grpSpPr>
      <p:sp>
        <p:nvSpPr>
          <p:cNvPr id="179" name="Google Shape;179;p7"/>
          <p:cNvSpPr txBox="1">
            <a:spLocks noGrp="1"/>
          </p:cNvSpPr>
          <p:nvPr>
            <p:ph type="ctrTitle"/>
          </p:nvPr>
        </p:nvSpPr>
        <p:spPr>
          <a:xfrm>
            <a:off x="886450" y="3617025"/>
            <a:ext cx="163869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0"/>
        <p:cNvGrpSpPr/>
        <p:nvPr/>
      </p:nvGrpSpPr>
      <p:grpSpPr>
        <a:xfrm>
          <a:off x="0" y="0"/>
          <a:ext cx="0" cy="0"/>
          <a:chOff x="0" y="0"/>
          <a:chExt cx="0" cy="0"/>
        </a:xfrm>
      </p:grpSpPr>
      <p:sp>
        <p:nvSpPr>
          <p:cNvPr id="181" name="Google Shape;181;p8"/>
          <p:cNvSpPr txBox="1">
            <a:spLocks noGrp="1"/>
          </p:cNvSpPr>
          <p:nvPr>
            <p:ph type="body" idx="1"/>
          </p:nvPr>
        </p:nvSpPr>
        <p:spPr>
          <a:xfrm>
            <a:off x="1963625" y="37944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82" name="Google Shape;182;p8"/>
          <p:cNvSpPr txBox="1">
            <a:spLocks noGrp="1"/>
          </p:cNvSpPr>
          <p:nvPr>
            <p:ph type="ctrTitle"/>
          </p:nvPr>
        </p:nvSpPr>
        <p:spPr>
          <a:xfrm>
            <a:off x="-419250" y="854025"/>
            <a:ext cx="163869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8"/>
          <p:cNvSpPr txBox="1">
            <a:spLocks noGrp="1"/>
          </p:cNvSpPr>
          <p:nvPr>
            <p:ph type="body" idx="2"/>
          </p:nvPr>
        </p:nvSpPr>
        <p:spPr>
          <a:xfrm>
            <a:off x="8581300" y="374390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4"/>
        <p:cNvGrpSpPr/>
        <p:nvPr/>
      </p:nvGrpSpPr>
      <p:grpSpPr>
        <a:xfrm>
          <a:off x="0" y="0"/>
          <a:ext cx="0" cy="0"/>
          <a:chOff x="0" y="0"/>
          <a:chExt cx="0" cy="0"/>
        </a:xfrm>
      </p:grpSpPr>
      <p:sp>
        <p:nvSpPr>
          <p:cNvPr id="185" name="Google Shape;185;p9"/>
          <p:cNvSpPr>
            <a:spLocks noGrp="1"/>
          </p:cNvSpPr>
          <p:nvPr>
            <p:ph type="pic" idx="2"/>
          </p:nvPr>
        </p:nvSpPr>
        <p:spPr>
          <a:xfrm>
            <a:off x="11149738" y="2905675"/>
            <a:ext cx="5486400" cy="4114800"/>
          </a:xfrm>
          <a:prstGeom prst="rect">
            <a:avLst/>
          </a:prstGeom>
          <a:noFill/>
          <a:ln>
            <a:noFill/>
          </a:ln>
        </p:spPr>
      </p:sp>
      <p:sp>
        <p:nvSpPr>
          <p:cNvPr id="186" name="Google Shape;186;p9"/>
          <p:cNvSpPr txBox="1">
            <a:spLocks noGrp="1"/>
          </p:cNvSpPr>
          <p:nvPr>
            <p:ph type="body" idx="1"/>
          </p:nvPr>
        </p:nvSpPr>
        <p:spPr>
          <a:xfrm>
            <a:off x="1403713" y="65643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chemeClr val="accent4"/>
              </a:buClr>
              <a:buSzPts val="3500"/>
              <a:buNone/>
              <a:defRPr>
                <a:solidFill>
                  <a:schemeClr val="accent4"/>
                </a:solidFill>
              </a:defRPr>
            </a:lvl1pPr>
            <a:lvl2pPr marL="914400" lvl="1" indent="-228600" algn="l" rtl="0">
              <a:spcBef>
                <a:spcPts val="360"/>
              </a:spcBef>
              <a:spcAft>
                <a:spcPts val="0"/>
              </a:spcAft>
              <a:buClr>
                <a:schemeClr val="accent4"/>
              </a:buClr>
              <a:buSzPts val="3500"/>
              <a:buNone/>
              <a:defRPr>
                <a:solidFill>
                  <a:schemeClr val="accent4"/>
                </a:solidFill>
              </a:defRPr>
            </a:lvl2pPr>
            <a:lvl3pPr marL="1371600" lvl="2" indent="-228600" algn="l" rtl="0">
              <a:spcBef>
                <a:spcPts val="320"/>
              </a:spcBef>
              <a:spcAft>
                <a:spcPts val="0"/>
              </a:spcAft>
              <a:buClr>
                <a:schemeClr val="accent4"/>
              </a:buClr>
              <a:buSzPts val="3500"/>
              <a:buNone/>
              <a:defRPr>
                <a:solidFill>
                  <a:schemeClr val="accent4"/>
                </a:solidFill>
              </a:defRPr>
            </a:lvl3pPr>
            <a:lvl4pPr marL="1828800" lvl="3" indent="-228600" algn="l" rtl="0">
              <a:spcBef>
                <a:spcPts val="280"/>
              </a:spcBef>
              <a:spcAft>
                <a:spcPts val="0"/>
              </a:spcAft>
              <a:buClr>
                <a:schemeClr val="accent4"/>
              </a:buClr>
              <a:buSzPts val="3500"/>
              <a:buNone/>
              <a:defRPr>
                <a:solidFill>
                  <a:schemeClr val="accent4"/>
                </a:solidFill>
              </a:defRPr>
            </a:lvl4pPr>
            <a:lvl5pPr marL="2286000" lvl="4" indent="-228600" algn="l" rtl="0">
              <a:spcBef>
                <a:spcPts val="280"/>
              </a:spcBef>
              <a:spcAft>
                <a:spcPts val="0"/>
              </a:spcAft>
              <a:buClr>
                <a:schemeClr val="accent4"/>
              </a:buClr>
              <a:buSzPts val="3500"/>
              <a:buNone/>
              <a:defRPr>
                <a:solidFill>
                  <a:schemeClr val="accent4"/>
                </a:solidFill>
              </a:defRPr>
            </a:lvl5pPr>
            <a:lvl6pPr marL="2743200" lvl="5" indent="-228600" algn="l" rtl="0">
              <a:spcBef>
                <a:spcPts val="280"/>
              </a:spcBef>
              <a:spcAft>
                <a:spcPts val="0"/>
              </a:spcAft>
              <a:buClr>
                <a:schemeClr val="accent4"/>
              </a:buClr>
              <a:buSzPts val="3500"/>
              <a:buNone/>
              <a:defRPr>
                <a:solidFill>
                  <a:schemeClr val="accent4"/>
                </a:solidFill>
              </a:defRPr>
            </a:lvl6pPr>
            <a:lvl7pPr marL="3200400" lvl="6" indent="-228600" algn="l" rtl="0">
              <a:spcBef>
                <a:spcPts val="280"/>
              </a:spcBef>
              <a:spcAft>
                <a:spcPts val="0"/>
              </a:spcAft>
              <a:buClr>
                <a:schemeClr val="accent4"/>
              </a:buClr>
              <a:buSzPts val="3500"/>
              <a:buNone/>
              <a:defRPr>
                <a:solidFill>
                  <a:schemeClr val="accent4"/>
                </a:solidFill>
              </a:defRPr>
            </a:lvl7pPr>
            <a:lvl8pPr marL="3657600" lvl="7" indent="-228600" algn="l" rtl="0">
              <a:spcBef>
                <a:spcPts val="280"/>
              </a:spcBef>
              <a:spcAft>
                <a:spcPts val="0"/>
              </a:spcAft>
              <a:buClr>
                <a:schemeClr val="accent4"/>
              </a:buClr>
              <a:buSzPts val="3500"/>
              <a:buNone/>
              <a:defRPr>
                <a:solidFill>
                  <a:schemeClr val="accent4"/>
                </a:solidFill>
              </a:defRPr>
            </a:lvl8pPr>
            <a:lvl9pPr marL="4114800" lvl="8" indent="-228600" algn="l" rtl="0">
              <a:spcBef>
                <a:spcPts val="280"/>
              </a:spcBef>
              <a:spcAft>
                <a:spcPts val="0"/>
              </a:spcAft>
              <a:buClr>
                <a:schemeClr val="accent4"/>
              </a:buClr>
              <a:buSzPts val="3500"/>
              <a:buNone/>
              <a:defRPr>
                <a:solidFill>
                  <a:schemeClr val="accent4"/>
                </a:solidFill>
              </a:defRPr>
            </a:lvl9pPr>
          </a:lstStyle>
          <a:p>
            <a:endParaRPr/>
          </a:p>
        </p:txBody>
      </p:sp>
      <p:sp>
        <p:nvSpPr>
          <p:cNvPr id="187" name="Google Shape;187;p9"/>
          <p:cNvSpPr txBox="1">
            <a:spLocks noGrp="1"/>
          </p:cNvSpPr>
          <p:nvPr>
            <p:ph type="ctrTitle"/>
          </p:nvPr>
        </p:nvSpPr>
        <p:spPr>
          <a:xfrm>
            <a:off x="-419250" y="854025"/>
            <a:ext cx="163869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85750" y="1266175"/>
            <a:ext cx="16093200" cy="1143000"/>
          </a:xfrm>
          <a:prstGeom prst="rect">
            <a:avLst/>
          </a:prstGeom>
          <a:noFill/>
          <a:ln>
            <a:noFill/>
          </a:ln>
        </p:spPr>
        <p:txBody>
          <a:bodyPr spcFirstLastPara="1" wrap="square" lIns="91425" tIns="45700" rIns="91425" bIns="45700" anchor="ctr" anchorCtr="0">
            <a:normAutofit/>
          </a:bodyPr>
          <a:lstStyle>
            <a:lvl1pPr marR="0" lvl="0" rtl="0">
              <a:spcBef>
                <a:spcPts val="0"/>
              </a:spcBef>
              <a:spcAft>
                <a:spcPts val="0"/>
              </a:spcAft>
              <a:buClr>
                <a:schemeClr val="accent5"/>
              </a:buClr>
              <a:buSzPts val="7500"/>
              <a:buFont typeface="Raleway Black"/>
              <a:buNone/>
              <a:defRPr sz="7500" i="0" u="none" strike="noStrike" cap="none">
                <a:solidFill>
                  <a:schemeClr val="accent5"/>
                </a:solidFill>
                <a:latin typeface="Raleway Black"/>
                <a:ea typeface="Raleway Black"/>
                <a:cs typeface="Raleway Black"/>
                <a:sym typeface="Raleway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988725" y="3308800"/>
            <a:ext cx="8229600" cy="4526100"/>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rgbClr val="25003C"/>
              </a:buClr>
              <a:buSzPts val="3500"/>
              <a:buFont typeface="Cabin"/>
              <a:buChar char="•"/>
              <a:defRPr sz="3500" i="0" u="none" strike="noStrike" cap="none">
                <a:solidFill>
                  <a:srgbClr val="25003C"/>
                </a:solidFill>
                <a:latin typeface="Cabin"/>
                <a:ea typeface="Cabin"/>
                <a:cs typeface="Cabin"/>
                <a:sym typeface="Cabin"/>
              </a:defRPr>
            </a:lvl1pPr>
            <a:lvl2pPr marL="914400" marR="0" lvl="1" indent="-450850" algn="l" rtl="0">
              <a:spcBef>
                <a:spcPts val="560"/>
              </a:spcBef>
              <a:spcAft>
                <a:spcPts val="0"/>
              </a:spcAft>
              <a:buClr>
                <a:srgbClr val="25003C"/>
              </a:buClr>
              <a:buSzPts val="3500"/>
              <a:buFont typeface="Cabin"/>
              <a:buChar char="–"/>
              <a:defRPr sz="3500" i="0" u="none" strike="noStrike" cap="none">
                <a:solidFill>
                  <a:srgbClr val="25003C"/>
                </a:solidFill>
                <a:latin typeface="Cabin"/>
                <a:ea typeface="Cabin"/>
                <a:cs typeface="Cabin"/>
                <a:sym typeface="Cabin"/>
              </a:defRPr>
            </a:lvl2pPr>
            <a:lvl3pPr marL="1371600" marR="0" lvl="2" indent="-450850" algn="l" rtl="0">
              <a:spcBef>
                <a:spcPts val="480"/>
              </a:spcBef>
              <a:spcAft>
                <a:spcPts val="0"/>
              </a:spcAft>
              <a:buClr>
                <a:srgbClr val="25003C"/>
              </a:buClr>
              <a:buSzPts val="3500"/>
              <a:buFont typeface="Cabin"/>
              <a:buChar char="•"/>
              <a:defRPr sz="3500" i="0" u="none" strike="noStrike" cap="none">
                <a:solidFill>
                  <a:srgbClr val="25003C"/>
                </a:solidFill>
                <a:latin typeface="Cabin"/>
                <a:ea typeface="Cabin"/>
                <a:cs typeface="Cabin"/>
                <a:sym typeface="Cabin"/>
              </a:defRPr>
            </a:lvl3pPr>
            <a:lvl4pPr marL="1828800" marR="0" lvl="3" indent="-450850" algn="l" rtl="0">
              <a:spcBef>
                <a:spcPts val="400"/>
              </a:spcBef>
              <a:spcAft>
                <a:spcPts val="0"/>
              </a:spcAft>
              <a:buClr>
                <a:srgbClr val="25003C"/>
              </a:buClr>
              <a:buSzPts val="3500"/>
              <a:buFont typeface="Cabin"/>
              <a:buChar char="–"/>
              <a:defRPr sz="3500" i="0" u="none" strike="noStrike" cap="none">
                <a:solidFill>
                  <a:srgbClr val="25003C"/>
                </a:solidFill>
                <a:latin typeface="Cabin"/>
                <a:ea typeface="Cabin"/>
                <a:cs typeface="Cabin"/>
                <a:sym typeface="Cabin"/>
              </a:defRPr>
            </a:lvl4pPr>
            <a:lvl5pPr marL="2286000" marR="0" lvl="4" indent="-450850" algn="l" rtl="0">
              <a:spcBef>
                <a:spcPts val="400"/>
              </a:spcBef>
              <a:spcAft>
                <a:spcPts val="0"/>
              </a:spcAft>
              <a:buClr>
                <a:srgbClr val="25003C"/>
              </a:buClr>
              <a:buSzPts val="3500"/>
              <a:buFont typeface="Cabin"/>
              <a:buChar char="»"/>
              <a:defRPr sz="3500" i="0" u="none" strike="noStrike" cap="none">
                <a:solidFill>
                  <a:srgbClr val="25003C"/>
                </a:solidFill>
                <a:latin typeface="Cabin"/>
                <a:ea typeface="Cabin"/>
                <a:cs typeface="Cabin"/>
                <a:sym typeface="Cabin"/>
              </a:defRPr>
            </a:lvl5pPr>
            <a:lvl6pPr marL="2743200" marR="0" lvl="5" indent="-450850" algn="l" rtl="0">
              <a:spcBef>
                <a:spcPts val="400"/>
              </a:spcBef>
              <a:spcAft>
                <a:spcPts val="0"/>
              </a:spcAft>
              <a:buClr>
                <a:srgbClr val="25003C"/>
              </a:buClr>
              <a:buSzPts val="3500"/>
              <a:buFont typeface="Cabin"/>
              <a:buChar char="•"/>
              <a:defRPr sz="3500" i="0" u="none" strike="noStrike" cap="none">
                <a:solidFill>
                  <a:srgbClr val="25003C"/>
                </a:solidFill>
                <a:latin typeface="Cabin"/>
                <a:ea typeface="Cabin"/>
                <a:cs typeface="Cabin"/>
                <a:sym typeface="Cabin"/>
              </a:defRPr>
            </a:lvl6pPr>
            <a:lvl7pPr marL="3200400" marR="0" lvl="6" indent="-450850" algn="l" rtl="0">
              <a:spcBef>
                <a:spcPts val="400"/>
              </a:spcBef>
              <a:spcAft>
                <a:spcPts val="0"/>
              </a:spcAft>
              <a:buClr>
                <a:srgbClr val="25003C"/>
              </a:buClr>
              <a:buSzPts val="3500"/>
              <a:buFont typeface="Cabin"/>
              <a:buChar char="•"/>
              <a:defRPr sz="3500" i="0" u="none" strike="noStrike" cap="none">
                <a:solidFill>
                  <a:srgbClr val="25003C"/>
                </a:solidFill>
                <a:latin typeface="Cabin"/>
                <a:ea typeface="Cabin"/>
                <a:cs typeface="Cabin"/>
                <a:sym typeface="Cabin"/>
              </a:defRPr>
            </a:lvl7pPr>
            <a:lvl8pPr marL="3657600" marR="0" lvl="7" indent="-450850" algn="l" rtl="0">
              <a:spcBef>
                <a:spcPts val="400"/>
              </a:spcBef>
              <a:spcAft>
                <a:spcPts val="0"/>
              </a:spcAft>
              <a:buClr>
                <a:srgbClr val="25003C"/>
              </a:buClr>
              <a:buSzPts val="3500"/>
              <a:buFont typeface="Cabin"/>
              <a:buChar char="•"/>
              <a:defRPr sz="3500" i="0" u="none" strike="noStrike" cap="none">
                <a:solidFill>
                  <a:srgbClr val="25003C"/>
                </a:solidFill>
                <a:latin typeface="Cabin"/>
                <a:ea typeface="Cabin"/>
                <a:cs typeface="Cabin"/>
                <a:sym typeface="Cabin"/>
              </a:defRPr>
            </a:lvl8pPr>
            <a:lvl9pPr marL="4114800" marR="0" lvl="8" indent="-450850" algn="l" rtl="0">
              <a:spcBef>
                <a:spcPts val="400"/>
              </a:spcBef>
              <a:spcAft>
                <a:spcPts val="0"/>
              </a:spcAft>
              <a:buClr>
                <a:srgbClr val="25003C"/>
              </a:buClr>
              <a:buSzPts val="3500"/>
              <a:buFont typeface="Cabin"/>
              <a:buChar char="•"/>
              <a:defRPr sz="3500" i="0" u="none" strike="noStrike" cap="none">
                <a:solidFill>
                  <a:srgbClr val="25003C"/>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fif"/><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191"/>
        <p:cNvGrpSpPr/>
        <p:nvPr/>
      </p:nvGrpSpPr>
      <p:grpSpPr>
        <a:xfrm>
          <a:off x="0" y="0"/>
          <a:ext cx="0" cy="0"/>
          <a:chOff x="0" y="0"/>
          <a:chExt cx="0" cy="0"/>
        </a:xfrm>
      </p:grpSpPr>
      <p:sp>
        <p:nvSpPr>
          <p:cNvPr id="192" name="Google Shape;192;p10"/>
          <p:cNvSpPr txBox="1"/>
          <p:nvPr/>
        </p:nvSpPr>
        <p:spPr>
          <a:xfrm>
            <a:off x="6563473" y="3294666"/>
            <a:ext cx="9906005" cy="1446550"/>
          </a:xfrm>
          <a:prstGeom prst="rect">
            <a:avLst/>
          </a:prstGeom>
          <a:noFill/>
          <a:ln>
            <a:noFill/>
          </a:ln>
        </p:spPr>
        <p:txBody>
          <a:bodyPr spcFirstLastPara="1" wrap="square" lIns="0" tIns="0" rIns="0" bIns="0" anchor="t" anchorCtr="0">
            <a:spAutoFit/>
          </a:bodyPr>
          <a:lstStyle/>
          <a:p>
            <a:pPr lvl="0" algn="ctr"/>
            <a:r>
              <a:rPr lang="zh-TW" altLang="en-US" sz="8000" b="1" dirty="0">
                <a:solidFill>
                  <a:srgbClr val="351B65"/>
                </a:solidFill>
                <a:latin typeface="微軟正黑體" panose="020B0604030504040204" pitchFamily="34" charset="-120"/>
                <a:ea typeface="微軟正黑體" panose="020B0604030504040204" pitchFamily="34" charset="-120"/>
                <a:cs typeface="Raleway"/>
                <a:sym typeface="Raleway"/>
              </a:rPr>
              <a:t>十二年國民</a:t>
            </a:r>
            <a:r>
              <a:rPr lang="zh-TW" altLang="en-US" sz="8000" b="1" dirty="0" smtClean="0">
                <a:solidFill>
                  <a:srgbClr val="351B65"/>
                </a:solidFill>
                <a:latin typeface="微軟正黑體" panose="020B0604030504040204" pitchFamily="34" charset="-120"/>
                <a:ea typeface="微軟正黑體" panose="020B0604030504040204" pitchFamily="34" charset="-120"/>
                <a:cs typeface="Raleway"/>
                <a:sym typeface="Raleway"/>
              </a:rPr>
              <a:t>基本教育</a:t>
            </a:r>
            <a:r>
              <a:rPr lang="en-US" altLang="zh-TW" sz="12500" b="1" dirty="0">
                <a:solidFill>
                  <a:srgbClr val="351B65"/>
                </a:solidFill>
                <a:latin typeface="微軟正黑體" panose="020B0604030504040204" pitchFamily="34" charset="-120"/>
                <a:ea typeface="微軟正黑體" panose="020B0604030504040204" pitchFamily="34" charset="-120"/>
                <a:cs typeface="Raleway"/>
                <a:sym typeface="Raleway"/>
              </a:rPr>
              <a:t/>
            </a:r>
            <a:br>
              <a:rPr lang="en-US" altLang="zh-TW" sz="12500" b="1" dirty="0">
                <a:solidFill>
                  <a:srgbClr val="351B65"/>
                </a:solidFill>
                <a:latin typeface="微軟正黑體" panose="020B0604030504040204" pitchFamily="34" charset="-120"/>
                <a:ea typeface="微軟正黑體" panose="020B0604030504040204" pitchFamily="34" charset="-120"/>
                <a:cs typeface="Raleway"/>
                <a:sym typeface="Raleway"/>
              </a:rPr>
            </a:br>
            <a:endParaRPr dirty="0">
              <a:latin typeface="微軟正黑體" panose="020B0604030504040204" pitchFamily="34" charset="-120"/>
              <a:ea typeface="微軟正黑體" panose="020B0604030504040204" pitchFamily="34" charset="-120"/>
            </a:endParaRPr>
          </a:p>
        </p:txBody>
      </p:sp>
      <p:sp>
        <p:nvSpPr>
          <p:cNvPr id="193" name="Google Shape;193;p10"/>
          <p:cNvSpPr txBox="1"/>
          <p:nvPr/>
        </p:nvSpPr>
        <p:spPr>
          <a:xfrm>
            <a:off x="6102699" y="4741216"/>
            <a:ext cx="10827555" cy="1440394"/>
          </a:xfrm>
          <a:prstGeom prst="rect">
            <a:avLst/>
          </a:prstGeom>
          <a:noFill/>
          <a:ln>
            <a:noFill/>
          </a:ln>
        </p:spPr>
        <p:txBody>
          <a:bodyPr spcFirstLastPara="1" wrap="square" lIns="0" tIns="0" rIns="0" bIns="0" anchor="t" anchorCtr="0">
            <a:spAutoFit/>
          </a:bodyPr>
          <a:lstStyle/>
          <a:p>
            <a:pPr lvl="0" algn="ctr">
              <a:lnSpc>
                <a:spcPct val="130004"/>
              </a:lnSpc>
            </a:pPr>
            <a:r>
              <a:rPr lang="en-US" altLang="zh-TW" sz="7200" dirty="0" smtClean="0">
                <a:solidFill>
                  <a:srgbClr val="FE2E60"/>
                </a:solidFill>
                <a:latin typeface="微軟正黑體" panose="020B0604030504040204" pitchFamily="34" charset="-120"/>
                <a:ea typeface="微軟正黑體" panose="020B0604030504040204" pitchFamily="34" charset="-120"/>
                <a:cs typeface="Cabin"/>
                <a:sym typeface="Cabin"/>
              </a:rPr>
              <a:t>112</a:t>
            </a:r>
            <a:r>
              <a:rPr lang="zh-TW" altLang="en-US" sz="7200" dirty="0" smtClean="0">
                <a:solidFill>
                  <a:srgbClr val="FE2E60"/>
                </a:solidFill>
                <a:latin typeface="微軟正黑體" panose="020B0604030504040204" pitchFamily="34" charset="-120"/>
                <a:ea typeface="微軟正黑體" panose="020B0604030504040204" pitchFamily="34" charset="-120"/>
                <a:cs typeface="Cabin"/>
                <a:sym typeface="Cabin"/>
              </a:rPr>
              <a:t>年</a:t>
            </a:r>
            <a:r>
              <a:rPr lang="zh-TW" altLang="en-US" sz="7200" dirty="0">
                <a:solidFill>
                  <a:srgbClr val="FE2E60"/>
                </a:solidFill>
                <a:latin typeface="微軟正黑體" panose="020B0604030504040204" pitchFamily="34" charset="-120"/>
                <a:ea typeface="微軟正黑體" panose="020B0604030504040204" pitchFamily="34" charset="-120"/>
                <a:cs typeface="Cabin"/>
                <a:sym typeface="Cabin"/>
              </a:rPr>
              <a:t>竹苗區適性入學宣導</a:t>
            </a:r>
          </a:p>
        </p:txBody>
      </p:sp>
      <p:sp>
        <p:nvSpPr>
          <p:cNvPr id="2" name="文字方塊 1"/>
          <p:cNvSpPr txBox="1"/>
          <p:nvPr/>
        </p:nvSpPr>
        <p:spPr>
          <a:xfrm>
            <a:off x="14755091" y="6345383"/>
            <a:ext cx="3141405" cy="584775"/>
          </a:xfrm>
          <a:prstGeom prst="rect">
            <a:avLst/>
          </a:prstGeom>
          <a:noFill/>
        </p:spPr>
        <p:txBody>
          <a:bodyPr wrap="square" rtlCol="0">
            <a:spAutoFit/>
          </a:bodyPr>
          <a:lstStyle/>
          <a:p>
            <a:r>
              <a:rPr lang="zh-TW" altLang="en-US" sz="3200" b="1" dirty="0" smtClean="0">
                <a:latin typeface="微軟正黑體" panose="020B0604030504040204" pitchFamily="34" charset="-120"/>
                <a:ea typeface="微軟正黑體" panose="020B0604030504040204" pitchFamily="34" charset="-120"/>
              </a:rPr>
              <a:t>十二國教宣導團</a:t>
            </a:r>
            <a:endParaRPr lang="zh-TW" altLang="en-US" sz="3200" b="1" dirty="0">
              <a:latin typeface="微軟正黑體" panose="020B0604030504040204" pitchFamily="34" charset="-120"/>
              <a:ea typeface="微軟正黑體" panose="020B0604030504040204" pitchFamily="34" charset="-120"/>
            </a:endParaRPr>
          </a:p>
        </p:txBody>
      </p:sp>
      <p:sp>
        <p:nvSpPr>
          <p:cNvPr id="5" name="副標題 2"/>
          <p:cNvSpPr>
            <a:spLocks noGrp="1"/>
          </p:cNvSpPr>
          <p:nvPr>
            <p:ph type="subTitle" idx="1"/>
          </p:nvPr>
        </p:nvSpPr>
        <p:spPr>
          <a:xfrm>
            <a:off x="8253799" y="7628160"/>
            <a:ext cx="5836273" cy="1973702"/>
          </a:xfrm>
        </p:spPr>
        <p:txBody>
          <a:bodyPr>
            <a:noAutofit/>
          </a:bodyPr>
          <a:lstStyle/>
          <a:p>
            <a:pPr algn="l">
              <a:defRPr/>
            </a:pPr>
            <a:r>
              <a:rPr lang="zh-TW" altLang="en-US" b="1" dirty="0" smtClean="0">
                <a:solidFill>
                  <a:srgbClr val="000000"/>
                </a:solidFill>
                <a:latin typeface="微軟正黑體" panose="020B0604030504040204" pitchFamily="34" charset="-120"/>
                <a:ea typeface="微軟正黑體" panose="020B0604030504040204" pitchFamily="34" charset="-120"/>
              </a:rPr>
              <a:t>宣導</a:t>
            </a:r>
            <a:r>
              <a:rPr lang="zh-TW" altLang="en-US" b="1" dirty="0">
                <a:solidFill>
                  <a:srgbClr val="000000"/>
                </a:solidFill>
                <a:latin typeface="微軟正黑體" panose="020B0604030504040204" pitchFamily="34" charset="-120"/>
                <a:ea typeface="微軟正黑體" panose="020B0604030504040204" pitchFamily="34" charset="-120"/>
              </a:rPr>
              <a:t>學校：      </a:t>
            </a:r>
            <a:r>
              <a:rPr lang="zh-TW" altLang="en-US" b="1" dirty="0" smtClean="0">
                <a:solidFill>
                  <a:srgbClr val="000000"/>
                </a:solidFill>
                <a:latin typeface="微軟正黑體" panose="020B0604030504040204" pitchFamily="34" charset="-120"/>
                <a:ea typeface="微軟正黑體" panose="020B0604030504040204" pitchFamily="34" charset="-120"/>
              </a:rPr>
              <a:t>               國中</a:t>
            </a:r>
            <a:endParaRPr lang="en-US" altLang="zh-TW" b="1" dirty="0">
              <a:solidFill>
                <a:srgbClr val="000000"/>
              </a:solidFill>
              <a:latin typeface="微軟正黑體" panose="020B0604030504040204" pitchFamily="34" charset="-120"/>
              <a:ea typeface="微軟正黑體" panose="020B0604030504040204" pitchFamily="34" charset="-120"/>
            </a:endParaRPr>
          </a:p>
          <a:p>
            <a:pPr algn="l">
              <a:defRPr/>
            </a:pPr>
            <a:r>
              <a:rPr lang="zh-TW" altLang="en-US" b="1" dirty="0" smtClean="0">
                <a:solidFill>
                  <a:srgbClr val="000000"/>
                </a:solidFill>
                <a:latin typeface="微軟正黑體" panose="020B0604030504040204" pitchFamily="34" charset="-120"/>
                <a:ea typeface="微軟正黑體" panose="020B0604030504040204" pitchFamily="34" charset="-120"/>
              </a:rPr>
              <a:t>講師</a:t>
            </a:r>
            <a:r>
              <a:rPr lang="zh-TW" altLang="en-US" b="1" dirty="0">
                <a:solidFill>
                  <a:srgbClr val="000000"/>
                </a:solidFill>
                <a:latin typeface="微軟正黑體" panose="020B0604030504040204" pitchFamily="34" charset="-120"/>
                <a:ea typeface="微軟正黑體" panose="020B0604030504040204" pitchFamily="34" charset="-120"/>
              </a:rPr>
              <a:t>：</a:t>
            </a:r>
            <a:endParaRPr lang="en-US" altLang="zh-TW" b="1" dirty="0">
              <a:solidFill>
                <a:srgbClr val="000000"/>
              </a:solidFill>
              <a:latin typeface="微軟正黑體" panose="020B0604030504040204" pitchFamily="34" charset="-120"/>
              <a:ea typeface="微軟正黑體" panose="020B0604030504040204" pitchFamily="34" charset="-120"/>
            </a:endParaRPr>
          </a:p>
          <a:p>
            <a:pPr algn="l">
              <a:defRPr/>
            </a:pPr>
            <a:r>
              <a:rPr lang="zh-TW" altLang="en-US" b="1" dirty="0" smtClean="0">
                <a:solidFill>
                  <a:srgbClr val="000000"/>
                </a:solidFill>
                <a:latin typeface="微軟正黑體" panose="020B0604030504040204" pitchFamily="34" charset="-120"/>
                <a:ea typeface="微軟正黑體" panose="020B0604030504040204" pitchFamily="34" charset="-120"/>
              </a:rPr>
              <a:t>時間</a:t>
            </a:r>
            <a:r>
              <a:rPr lang="zh-TW" altLang="en-US" b="1" dirty="0">
                <a:solidFill>
                  <a:srgbClr val="000000"/>
                </a:solidFill>
                <a:latin typeface="微軟正黑體" panose="020B0604030504040204" pitchFamily="34" charset="-120"/>
                <a:ea typeface="微軟正黑體" panose="020B0604030504040204" pitchFamily="34" charset="-120"/>
              </a:rPr>
              <a:t>： </a:t>
            </a:r>
            <a:r>
              <a:rPr lang="en-US" altLang="zh-TW" b="1" dirty="0" smtClean="0">
                <a:solidFill>
                  <a:srgbClr val="000000"/>
                </a:solidFill>
                <a:latin typeface="微軟正黑體" panose="020B0604030504040204" pitchFamily="34" charset="-120"/>
                <a:ea typeface="微軟正黑體" panose="020B0604030504040204" pitchFamily="34" charset="-120"/>
              </a:rPr>
              <a:t>112</a:t>
            </a:r>
            <a:r>
              <a:rPr lang="zh-TW" altLang="en-US" b="1" dirty="0" smtClean="0">
                <a:solidFill>
                  <a:srgbClr val="000000"/>
                </a:solidFill>
                <a:latin typeface="微軟正黑體" panose="020B0604030504040204" pitchFamily="34" charset="-120"/>
                <a:ea typeface="微軟正黑體" panose="020B0604030504040204" pitchFamily="34" charset="-120"/>
              </a:rPr>
              <a:t>年    </a:t>
            </a:r>
            <a:r>
              <a:rPr lang="zh-TW" altLang="en-US" b="1" dirty="0">
                <a:solidFill>
                  <a:srgbClr val="000000"/>
                </a:solidFill>
                <a:latin typeface="微軟正黑體" panose="020B0604030504040204" pitchFamily="34" charset="-120"/>
                <a:ea typeface="微軟正黑體" panose="020B0604030504040204" pitchFamily="34" charset="-120"/>
              </a:rPr>
              <a:t>月</a:t>
            </a:r>
            <a:r>
              <a:rPr lang="en-US" altLang="zh-TW" b="1" dirty="0">
                <a:solidFill>
                  <a:srgbClr val="000000"/>
                </a:solidFill>
                <a:latin typeface="微軟正黑體" panose="020B0604030504040204" pitchFamily="34" charset="-120"/>
                <a:ea typeface="微軟正黑體" panose="020B0604030504040204" pitchFamily="34" charset="-120"/>
              </a:rPr>
              <a:t>    </a:t>
            </a:r>
            <a:r>
              <a:rPr lang="zh-TW" altLang="en-US" b="1" dirty="0">
                <a:solidFill>
                  <a:srgbClr val="000000"/>
                </a:solidFill>
                <a:latin typeface="微軟正黑體" panose="020B0604030504040204" pitchFamily="34" charset="-120"/>
                <a:ea typeface="微軟正黑體" panose="020B0604030504040204" pitchFamily="34" charset="-120"/>
              </a:rPr>
              <a:t>日</a:t>
            </a:r>
            <a:endParaRPr lang="en-US" altLang="zh-TW" b="1" dirty="0">
              <a:solidFill>
                <a:srgbClr val="0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6143976" cy="1384995"/>
            <a:chOff x="-1" y="-19050"/>
            <a:chExt cx="18219240" cy="3930920"/>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3930920"/>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什麼是技藝</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技能優良學生甄審</a:t>
              </a: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入學</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5" name="群組 164"/>
          <p:cNvGrpSpPr/>
          <p:nvPr/>
        </p:nvGrpSpPr>
        <p:grpSpPr>
          <a:xfrm>
            <a:off x="12600585" y="8239186"/>
            <a:ext cx="5485218" cy="864000"/>
            <a:chOff x="12573269" y="8412319"/>
            <a:chExt cx="5485218" cy="864000"/>
          </a:xfrm>
        </p:grpSpPr>
        <p:sp>
          <p:nvSpPr>
            <p:cNvPr id="166" name="文字方塊 165"/>
            <p:cNvSpPr txBox="1"/>
            <p:nvPr/>
          </p:nvSpPr>
          <p:spPr>
            <a:xfrm>
              <a:off x="12573269" y="8412319"/>
              <a:ext cx="5485218" cy="864000"/>
            </a:xfrm>
            <a:prstGeom prst="roundRect">
              <a:avLst/>
            </a:prstGeom>
            <a:solidFill>
              <a:schemeClr val="accent3">
                <a:lumMod val="60000"/>
                <a:lumOff val="40000"/>
              </a:schemeClr>
            </a:solidFill>
          </p:spPr>
          <p:txBody>
            <a:bodyPr wrap="square" rtlCol="0" anchor="ctr" anchorCtr="0">
              <a:spAutoFit/>
            </a:bodyPr>
            <a:lstStyle/>
            <a:p>
              <a:pPr algn="r"/>
              <a:r>
                <a:rPr lang="zh-TW" altLang="en-US" sz="4000" b="1" dirty="0" smtClean="0">
                  <a:solidFill>
                    <a:srgbClr val="282D6C"/>
                  </a:solidFill>
                  <a:latin typeface="微軟正黑體" panose="020B0604030504040204" pitchFamily="34" charset="-120"/>
                  <a:ea typeface="微軟正黑體" panose="020B0604030504040204" pitchFamily="34" charset="-120"/>
                </a:rPr>
                <a:t>不採計在校學科成績</a:t>
              </a:r>
              <a:endParaRPr lang="zh-TW" altLang="en-US" sz="4000" b="1" dirty="0">
                <a:solidFill>
                  <a:srgbClr val="282D6C"/>
                </a:solidFill>
                <a:latin typeface="微軟正黑體" panose="020B0604030504040204" pitchFamily="34" charset="-120"/>
                <a:ea typeface="微軟正黑體" panose="020B0604030504040204" pitchFamily="34" charset="-120"/>
              </a:endParaRPr>
            </a:p>
          </p:txBody>
        </p:sp>
        <p:sp>
          <p:nvSpPr>
            <p:cNvPr id="167" name="Google Shape;1213;p27"/>
            <p:cNvSpPr/>
            <p:nvPr/>
          </p:nvSpPr>
          <p:spPr>
            <a:xfrm>
              <a:off x="12752878" y="8481817"/>
              <a:ext cx="466262" cy="713461"/>
            </a:xfrm>
            <a:custGeom>
              <a:avLst/>
              <a:gdLst/>
              <a:ahLst/>
              <a:cxnLst/>
              <a:rect l="l" t="t" r="r" b="b"/>
              <a:pathLst>
                <a:path w="621683" h="951282" extrusionOk="0">
                  <a:moveTo>
                    <a:pt x="206572" y="867283"/>
                  </a:moveTo>
                  <a:lnTo>
                    <a:pt x="410205" y="867283"/>
                  </a:lnTo>
                  <a:lnTo>
                    <a:pt x="410205" y="944807"/>
                  </a:lnTo>
                  <a:cubicBezTo>
                    <a:pt x="410205" y="948383"/>
                    <a:pt x="407286" y="951283"/>
                    <a:pt x="403711" y="951283"/>
                  </a:cubicBezTo>
                  <a:lnTo>
                    <a:pt x="213067" y="951283"/>
                  </a:lnTo>
                  <a:cubicBezTo>
                    <a:pt x="209492" y="951283"/>
                    <a:pt x="206572" y="948383"/>
                    <a:pt x="206572" y="944807"/>
                  </a:cubicBezTo>
                  <a:lnTo>
                    <a:pt x="206572" y="867283"/>
                  </a:lnTo>
                  <a:close/>
                  <a:moveTo>
                    <a:pt x="464246" y="801518"/>
                  </a:moveTo>
                  <a:lnTo>
                    <a:pt x="157437" y="801518"/>
                  </a:lnTo>
                  <a:cubicBezTo>
                    <a:pt x="157576" y="806067"/>
                    <a:pt x="157655" y="810615"/>
                    <a:pt x="157655" y="815144"/>
                  </a:cubicBezTo>
                  <a:cubicBezTo>
                    <a:pt x="157655" y="829107"/>
                    <a:pt x="156881" y="839952"/>
                    <a:pt x="156106" y="847421"/>
                  </a:cubicBezTo>
                  <a:lnTo>
                    <a:pt x="196562" y="847421"/>
                  </a:lnTo>
                  <a:cubicBezTo>
                    <a:pt x="196582" y="847421"/>
                    <a:pt x="196622" y="847421"/>
                    <a:pt x="196642" y="847421"/>
                  </a:cubicBezTo>
                  <a:lnTo>
                    <a:pt x="420136" y="847421"/>
                  </a:lnTo>
                  <a:cubicBezTo>
                    <a:pt x="420155" y="847421"/>
                    <a:pt x="420195" y="847421"/>
                    <a:pt x="420215" y="847421"/>
                  </a:cubicBezTo>
                  <a:lnTo>
                    <a:pt x="465577" y="847421"/>
                  </a:lnTo>
                  <a:cubicBezTo>
                    <a:pt x="464803" y="839952"/>
                    <a:pt x="464028" y="829107"/>
                    <a:pt x="464028" y="815144"/>
                  </a:cubicBezTo>
                  <a:cubicBezTo>
                    <a:pt x="464028" y="810615"/>
                    <a:pt x="464107" y="806067"/>
                    <a:pt x="464246" y="801518"/>
                  </a:cubicBezTo>
                  <a:close/>
                  <a:moveTo>
                    <a:pt x="156404" y="781655"/>
                  </a:moveTo>
                  <a:lnTo>
                    <a:pt x="465279" y="781655"/>
                  </a:lnTo>
                  <a:cubicBezTo>
                    <a:pt x="466252" y="768030"/>
                    <a:pt x="467841" y="754285"/>
                    <a:pt x="470006" y="740440"/>
                  </a:cubicBezTo>
                  <a:lnTo>
                    <a:pt x="151677" y="740440"/>
                  </a:lnTo>
                  <a:cubicBezTo>
                    <a:pt x="153842" y="754285"/>
                    <a:pt x="155431" y="768030"/>
                    <a:pt x="156404" y="781655"/>
                  </a:cubicBezTo>
                  <a:close/>
                  <a:moveTo>
                    <a:pt x="313304" y="0"/>
                  </a:moveTo>
                  <a:lnTo>
                    <a:pt x="308379" y="0"/>
                  </a:lnTo>
                  <a:cubicBezTo>
                    <a:pt x="138350" y="0"/>
                    <a:pt x="0" y="138363"/>
                    <a:pt x="0" y="308427"/>
                  </a:cubicBezTo>
                  <a:cubicBezTo>
                    <a:pt x="0" y="384879"/>
                    <a:pt x="36306" y="453743"/>
                    <a:pt x="71400" y="520362"/>
                  </a:cubicBezTo>
                  <a:cubicBezTo>
                    <a:pt x="78828" y="534425"/>
                    <a:pt x="86494" y="548964"/>
                    <a:pt x="93664" y="563325"/>
                  </a:cubicBezTo>
                  <a:cubicBezTo>
                    <a:pt x="119602" y="615187"/>
                    <a:pt x="137973" y="668339"/>
                    <a:pt x="148182" y="720578"/>
                  </a:cubicBezTo>
                  <a:lnTo>
                    <a:pt x="300911" y="720578"/>
                  </a:lnTo>
                  <a:lnTo>
                    <a:pt x="300911" y="392605"/>
                  </a:lnTo>
                  <a:lnTo>
                    <a:pt x="205619" y="308408"/>
                  </a:lnTo>
                  <a:cubicBezTo>
                    <a:pt x="201508" y="304773"/>
                    <a:pt x="201111" y="298496"/>
                    <a:pt x="204745" y="294385"/>
                  </a:cubicBezTo>
                  <a:cubicBezTo>
                    <a:pt x="208380" y="290273"/>
                    <a:pt x="214656" y="289896"/>
                    <a:pt x="218767" y="293511"/>
                  </a:cubicBezTo>
                  <a:lnTo>
                    <a:pt x="308379" y="372703"/>
                  </a:lnTo>
                  <a:lnTo>
                    <a:pt x="398011" y="293511"/>
                  </a:lnTo>
                  <a:cubicBezTo>
                    <a:pt x="402122" y="289896"/>
                    <a:pt x="408398" y="290273"/>
                    <a:pt x="412032" y="294385"/>
                  </a:cubicBezTo>
                  <a:cubicBezTo>
                    <a:pt x="415667" y="298496"/>
                    <a:pt x="415270" y="304773"/>
                    <a:pt x="411159" y="308408"/>
                  </a:cubicBezTo>
                  <a:lnTo>
                    <a:pt x="320772" y="388256"/>
                  </a:lnTo>
                  <a:lnTo>
                    <a:pt x="320772" y="720578"/>
                  </a:lnTo>
                  <a:lnTo>
                    <a:pt x="472052" y="720578"/>
                  </a:lnTo>
                  <a:cubicBezTo>
                    <a:pt x="472548" y="720578"/>
                    <a:pt x="473005" y="720657"/>
                    <a:pt x="473482" y="720717"/>
                  </a:cubicBezTo>
                  <a:cubicBezTo>
                    <a:pt x="483690" y="668438"/>
                    <a:pt x="502042" y="615226"/>
                    <a:pt x="528020" y="563325"/>
                  </a:cubicBezTo>
                  <a:cubicBezTo>
                    <a:pt x="535189" y="548964"/>
                    <a:pt x="542856" y="534425"/>
                    <a:pt x="550284" y="520362"/>
                  </a:cubicBezTo>
                  <a:cubicBezTo>
                    <a:pt x="585378" y="453743"/>
                    <a:pt x="621683" y="384879"/>
                    <a:pt x="621683" y="308427"/>
                  </a:cubicBezTo>
                  <a:cubicBezTo>
                    <a:pt x="621683" y="138363"/>
                    <a:pt x="483333" y="0"/>
                    <a:pt x="313304" y="0"/>
                  </a:cubicBezTo>
                  <a:close/>
                </a:path>
              </a:pathLst>
            </a:custGeom>
            <a:solidFill>
              <a:srgbClr val="FEF6E0"/>
            </a:solidFill>
            <a:ln>
              <a:solidFill>
                <a:schemeClr val="tx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8" name="文字版面配置區 1"/>
          <p:cNvSpPr>
            <a:spLocks noGrp="1"/>
          </p:cNvSpPr>
          <p:nvPr>
            <p:ph type="body" idx="1"/>
          </p:nvPr>
        </p:nvSpPr>
        <p:spPr>
          <a:xfrm>
            <a:off x="1028700" y="2185493"/>
            <a:ext cx="16247918" cy="7207889"/>
          </a:xfrm>
        </p:spPr>
        <p:txBody>
          <a:bodyPr>
            <a:normAutofit/>
          </a:bodyPr>
          <a:lstStyle/>
          <a:p>
            <a:pPr>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參加技藝技能競賽、科學展覽、技術士證照、參加技藝教育課程</a:t>
            </a:r>
          </a:p>
          <a:p>
            <a:pPr>
              <a:buFont typeface="Wingdings" panose="05000000000000000000" pitchFamily="2" charset="2"/>
              <a:buChar char="l"/>
            </a:pPr>
            <a:r>
              <a:rPr lang="zh-TW" altLang="en-US" sz="4000" dirty="0" smtClean="0">
                <a:latin typeface="微軟正黑體" panose="020B0604030504040204" pitchFamily="34" charset="-120"/>
                <a:ea typeface="微軟正黑體" panose="020B0604030504040204" pitchFamily="34" charset="-120"/>
              </a:rPr>
              <a:t>依</a:t>
            </a:r>
            <a:r>
              <a:rPr lang="zh-TW" altLang="en-US" sz="4000" dirty="0">
                <a:latin typeface="微軟正黑體" panose="020B0604030504040204" pitchFamily="34" charset="-120"/>
                <a:ea typeface="微軟正黑體" panose="020B0604030504040204" pitchFamily="34" charset="-120"/>
              </a:rPr>
              <a:t>各項競賽等級採計積分</a:t>
            </a:r>
          </a:p>
          <a:p>
            <a:pPr>
              <a:buFont typeface="Wingdings" panose="05000000000000000000" pitchFamily="2" charset="2"/>
              <a:buChar char="l"/>
            </a:pPr>
            <a:r>
              <a:rPr lang="zh-TW" altLang="en-US" sz="4000" dirty="0" smtClean="0">
                <a:latin typeface="微軟正黑體" panose="020B0604030504040204" pitchFamily="34" charset="-120"/>
                <a:ea typeface="微軟正黑體" panose="020B0604030504040204" pitchFamily="34" charset="-120"/>
              </a:rPr>
              <a:t>競賽</a:t>
            </a:r>
            <a:r>
              <a:rPr lang="zh-TW" altLang="en-US" sz="4000" dirty="0">
                <a:latin typeface="微軟正黑體" panose="020B0604030504040204" pitchFamily="34" charset="-120"/>
                <a:ea typeface="微軟正黑體" panose="020B0604030504040204" pitchFamily="34" charset="-120"/>
              </a:rPr>
              <a:t>及技藝課程具有群科</a:t>
            </a:r>
            <a:r>
              <a:rPr lang="zh-TW" altLang="en-US" sz="4000" dirty="0" smtClean="0">
                <a:latin typeface="微軟正黑體" panose="020B0604030504040204" pitchFamily="34" charset="-120"/>
                <a:ea typeface="微軟正黑體" panose="020B0604030504040204" pitchFamily="34" charset="-120"/>
              </a:rPr>
              <a:t>對應</a:t>
            </a: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竹苗區各公私立專業群科每班開設</a:t>
            </a:r>
            <a:r>
              <a:rPr lang="en-US" altLang="zh-TW" sz="4000" dirty="0">
                <a:latin typeface="微軟正黑體" panose="020B0604030504040204" pitchFamily="34" charset="-120"/>
                <a:ea typeface="微軟正黑體" panose="020B0604030504040204" pitchFamily="34" charset="-120"/>
              </a:rPr>
              <a:t>2</a:t>
            </a:r>
            <a:r>
              <a:rPr lang="zh-TW" altLang="en-US" sz="4000" dirty="0" smtClean="0">
                <a:latin typeface="微軟正黑體" panose="020B0604030504040204" pitchFamily="34" charset="-120"/>
                <a:ea typeface="微軟正黑體" panose="020B0604030504040204" pitchFamily="34" charset="-120"/>
              </a:rPr>
              <a:t>名</a:t>
            </a: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4000" dirty="0" smtClean="0">
                <a:latin typeface="微軟正黑體" panose="020B0604030504040204" pitchFamily="34" charset="-120"/>
                <a:ea typeface="微軟正黑體" panose="020B0604030504040204" pitchFamily="34" charset="-120"/>
              </a:rPr>
              <a:t>超額</a:t>
            </a:r>
            <a:r>
              <a:rPr lang="zh-TW" altLang="en-US" sz="4000" dirty="0">
                <a:latin typeface="微軟正黑體" panose="020B0604030504040204" pitchFamily="34" charset="-120"/>
                <a:ea typeface="微軟正黑體" panose="020B0604030504040204" pitchFamily="34" charset="-120"/>
              </a:rPr>
              <a:t>時</a:t>
            </a:r>
            <a:r>
              <a:rPr lang="zh-TW" altLang="en-US" sz="4000" dirty="0" smtClean="0">
                <a:latin typeface="微軟正黑體" panose="020B0604030504040204" pitchFamily="34" charset="-120"/>
                <a:ea typeface="微軟正黑體" panose="020B0604030504040204" pitchFamily="34" charset="-120"/>
              </a:rPr>
              <a:t>：依</a:t>
            </a:r>
            <a:r>
              <a:rPr lang="zh-TW" altLang="en-US" sz="4000" dirty="0">
                <a:latin typeface="微軟正黑體" panose="020B0604030504040204" pitchFamily="34" charset="-120"/>
                <a:ea typeface="微軟正黑體" panose="020B0604030504040204" pitchFamily="34" charset="-120"/>
              </a:rPr>
              <a:t>技藝技能得分核算基準項目順序、競賽得獎名次、技術士證照、技藝教育成績</a:t>
            </a:r>
            <a:r>
              <a:rPr lang="en-US" altLang="zh-TW" sz="4000" dirty="0">
                <a:latin typeface="微軟正黑體" panose="020B0604030504040204" pitchFamily="34" charset="-120"/>
                <a:ea typeface="微軟正黑體" panose="020B0604030504040204" pitchFamily="34" charset="-120"/>
              </a:rPr>
              <a:t>PR</a:t>
            </a:r>
            <a:r>
              <a:rPr lang="zh-TW" altLang="en-US" sz="4000" dirty="0">
                <a:latin typeface="微軟正黑體" panose="020B0604030504040204" pitchFamily="34" charset="-120"/>
                <a:ea typeface="微軟正黑體" panose="020B0604030504040204" pitchFamily="34" charset="-120"/>
              </a:rPr>
              <a:t>值、志願序進行同分參酌</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
        <p:nvSpPr>
          <p:cNvPr id="170" name="Text Box 9"/>
          <p:cNvSpPr>
            <a:spLocks noChangeArrowheads="1"/>
          </p:cNvSpPr>
          <p:nvPr/>
        </p:nvSpPr>
        <p:spPr bwMode="auto">
          <a:xfrm>
            <a:off x="1569298" y="6477739"/>
            <a:ext cx="4105092" cy="788532"/>
          </a:xfrm>
          <a:prstGeom prst="roundRect">
            <a:avLst/>
          </a:prstGeom>
          <a:solidFill>
            <a:srgbClr val="282D6C"/>
          </a:solidFill>
          <a:ln>
            <a:noFill/>
          </a:ln>
          <a:extLst/>
        </p:spPr>
        <p:txBody>
          <a:bodyPr anchor="ctr" anchorCtr="0"/>
          <a:lstStyle/>
          <a:p>
            <a:pPr algn="ctr" eaLnBrk="1" hangingPunct="1"/>
            <a:r>
              <a:rPr kumimoji="0"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不採</a:t>
            </a:r>
            <a:r>
              <a:rPr kumimoji="0"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計教育</a:t>
            </a:r>
            <a:r>
              <a:rPr kumimoji="0"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會考</a:t>
            </a:r>
            <a:endParaRPr kumimoji="0"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6" name="MH_Other_2">
            <a:extLst>
              <a:ext uri="{FF2B5EF4-FFF2-40B4-BE49-F238E27FC236}">
                <a16:creationId xmlns:a16="http://schemas.microsoft.com/office/drawing/2014/main" id="{36521CA5-6D38-456C-AD50-BAD4A0028F80}"/>
              </a:ext>
            </a:extLst>
          </p:cNvPr>
          <p:cNvSpPr/>
          <p:nvPr>
            <p:custDataLst>
              <p:tags r:id="rId1"/>
            </p:custDataLst>
          </p:nvPr>
        </p:nvSpPr>
        <p:spPr>
          <a:xfrm>
            <a:off x="6011285" y="6563478"/>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7" name="Text Box 9"/>
          <p:cNvSpPr>
            <a:spLocks noChangeArrowheads="1"/>
          </p:cNvSpPr>
          <p:nvPr/>
        </p:nvSpPr>
        <p:spPr bwMode="auto">
          <a:xfrm>
            <a:off x="7004428" y="6213433"/>
            <a:ext cx="4105092" cy="1317142"/>
          </a:xfrm>
          <a:prstGeom prst="roundRect">
            <a:avLst/>
          </a:prstGeom>
          <a:solidFill>
            <a:srgbClr val="282D6C"/>
          </a:solidFill>
          <a:ln>
            <a:noFill/>
          </a:ln>
          <a:extLst/>
        </p:spPr>
        <p:txBody>
          <a:bodyPr anchor="ctr" anchorCtr="0"/>
          <a:lstStyle/>
          <a:p>
            <a:pPr algn="ctr" eaLnBrk="1" hangingPunct="1"/>
            <a:r>
              <a:rPr kumimoji="0"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相關競賽</a:t>
            </a:r>
            <a:endParaRPr kumimoji="0"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或課程成績</a:t>
            </a:r>
            <a:endParaRPr kumimoji="0"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8" name="Text Box 9"/>
          <p:cNvSpPr>
            <a:spLocks noChangeArrowheads="1"/>
          </p:cNvSpPr>
          <p:nvPr/>
        </p:nvSpPr>
        <p:spPr bwMode="auto">
          <a:xfrm>
            <a:off x="12439558" y="6452598"/>
            <a:ext cx="3763221" cy="788532"/>
          </a:xfrm>
          <a:prstGeom prst="roundRect">
            <a:avLst/>
          </a:prstGeom>
          <a:solidFill>
            <a:srgbClr val="282D6C"/>
          </a:solidFill>
          <a:ln>
            <a:noFill/>
          </a:ln>
          <a:extLst/>
        </p:spPr>
        <p:txBody>
          <a:bodyPr anchor="ctr" anchorCtr="0"/>
          <a:lstStyle/>
          <a:p>
            <a:pPr algn="ctr" eaLnBrk="1" hangingPunct="1"/>
            <a:r>
              <a:rPr kumimoji="0"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技優甄審入學</a:t>
            </a:r>
            <a:endParaRPr kumimoji="0"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9" name="MH_Other_2">
            <a:extLst>
              <a:ext uri="{FF2B5EF4-FFF2-40B4-BE49-F238E27FC236}">
                <a16:creationId xmlns:a16="http://schemas.microsoft.com/office/drawing/2014/main" id="{36521CA5-6D38-456C-AD50-BAD4A0028F80}"/>
              </a:ext>
            </a:extLst>
          </p:cNvPr>
          <p:cNvSpPr/>
          <p:nvPr>
            <p:custDataLst>
              <p:tags r:id="rId2"/>
            </p:custDataLst>
          </p:nvPr>
        </p:nvSpPr>
        <p:spPr>
          <a:xfrm>
            <a:off x="11450970" y="6543994"/>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81" name="Rectangle 28"/>
          <p:cNvSpPr>
            <a:spLocks noChangeArrowheads="1"/>
          </p:cNvSpPr>
          <p:nvPr/>
        </p:nvSpPr>
        <p:spPr bwMode="auto">
          <a:xfrm>
            <a:off x="1445141" y="8210642"/>
            <a:ext cx="10322559" cy="923330"/>
          </a:xfrm>
          <a:prstGeom prst="rect">
            <a:avLst/>
          </a:prstGeom>
          <a:noFill/>
          <a:ln>
            <a:noFill/>
          </a:ln>
        </p:spPr>
        <p:txBody>
          <a:bodyPr wrap="square">
            <a:spAutoFit/>
          </a:bodyPr>
          <a:lstStyle>
            <a:lvl1pPr eaLnBrk="0" hangingPunct="0">
              <a:defRPr kumimoji="1">
                <a:solidFill>
                  <a:schemeClr val="tx1"/>
                </a:solidFill>
                <a:latin typeface="Arial" panose="020B0604020202020204" pitchFamily="34" charset="0"/>
                <a:ea typeface="SimSun" panose="02010600030101010101" pitchFamily="2" charset="-122"/>
              </a:defRPr>
            </a:lvl1pPr>
            <a:lvl2pPr marL="742950" indent="-285750" eaLnBrk="0" hangingPunct="0">
              <a:defRPr kumimoji="1">
                <a:solidFill>
                  <a:schemeClr val="tx1"/>
                </a:solidFill>
                <a:latin typeface="Arial" panose="020B0604020202020204" pitchFamily="34" charset="0"/>
                <a:ea typeface="SimSun" panose="02010600030101010101" pitchFamily="2" charset="-122"/>
              </a:defRPr>
            </a:lvl2pPr>
            <a:lvl3pPr marL="1143000" indent="-228600" eaLnBrk="0" hangingPunct="0">
              <a:defRPr kumimoji="1">
                <a:solidFill>
                  <a:schemeClr val="tx1"/>
                </a:solidFill>
                <a:latin typeface="Arial" panose="020B0604020202020204" pitchFamily="34" charset="0"/>
                <a:ea typeface="SimSun" panose="02010600030101010101" pitchFamily="2" charset="-122"/>
              </a:defRPr>
            </a:lvl3pPr>
            <a:lvl4pPr marL="1600200" indent="-228600" eaLnBrk="0" hangingPunct="0">
              <a:defRPr kumimoji="1">
                <a:solidFill>
                  <a:schemeClr val="tx1"/>
                </a:solidFill>
                <a:latin typeface="Arial" panose="020B0604020202020204" pitchFamily="34" charset="0"/>
                <a:ea typeface="SimSun" panose="02010600030101010101" pitchFamily="2" charset="-122"/>
              </a:defRPr>
            </a:lvl4pPr>
            <a:lvl5pPr marL="2057400" indent="-228600" eaLnBrk="0" hangingPunct="0">
              <a:defRPr kumimoji="1">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9pPr>
          </a:lstStyle>
          <a:p>
            <a:r>
              <a:rPr lang="zh-TW" altLang="zh-TW" sz="1800" b="1" dirty="0" smtClean="0">
                <a:solidFill>
                  <a:srgbClr val="000099"/>
                </a:solidFill>
                <a:latin typeface="微軟正黑體" panose="020B0604030504040204" pitchFamily="34" charset="-120"/>
                <a:ea typeface="微軟正黑體" panose="020B0604030504040204" pitchFamily="34" charset="-120"/>
              </a:rPr>
              <a:t>竹</a:t>
            </a:r>
            <a:r>
              <a:rPr lang="zh-TW" altLang="zh-TW" sz="1800" b="1" dirty="0">
                <a:solidFill>
                  <a:srgbClr val="000099"/>
                </a:solidFill>
                <a:latin typeface="微軟正黑體" panose="020B0604030504040204" pitchFamily="34" charset="-120"/>
                <a:ea typeface="微軟正黑體" panose="020B0604030504040204" pitchFamily="34" charset="-120"/>
              </a:rPr>
              <a:t>苗區</a:t>
            </a:r>
            <a:r>
              <a:rPr lang="en-US" altLang="zh-TW" sz="1800" b="1" dirty="0">
                <a:solidFill>
                  <a:srgbClr val="000099"/>
                </a:solidFill>
                <a:latin typeface="微軟正黑體" panose="020B0604030504040204" pitchFamily="34" charset="-120"/>
                <a:ea typeface="微軟正黑體" panose="020B0604030504040204" pitchFamily="34" charset="-120"/>
              </a:rPr>
              <a:t>109</a:t>
            </a:r>
            <a:r>
              <a:rPr lang="zh-TW" altLang="zh-TW" sz="1800" b="1" dirty="0">
                <a:solidFill>
                  <a:srgbClr val="000099"/>
                </a:solidFill>
                <a:latin typeface="微軟正黑體" panose="020B0604030504040204" pitchFamily="34" charset="-120"/>
                <a:ea typeface="微軟正黑體" panose="020B0604030504040204" pitchFamily="34" charset="-120"/>
              </a:rPr>
              <a:t>學年度入學</a:t>
            </a:r>
            <a:r>
              <a:rPr lang="en-US" altLang="zh-TW" sz="1800" b="1" dirty="0">
                <a:solidFill>
                  <a:srgbClr val="000099"/>
                </a:solidFill>
                <a:latin typeface="微軟正黑體" panose="020B0604030504040204" pitchFamily="34" charset="-120"/>
                <a:ea typeface="微軟正黑體" panose="020B0604030504040204" pitchFamily="34" charset="-120"/>
              </a:rPr>
              <a:t>7</a:t>
            </a:r>
            <a:r>
              <a:rPr lang="zh-TW" altLang="zh-TW" sz="1800" b="1" dirty="0">
                <a:solidFill>
                  <a:srgbClr val="000099"/>
                </a:solidFill>
                <a:latin typeface="微軟正黑體" panose="020B0604030504040204" pitchFamily="34" charset="-120"/>
                <a:ea typeface="微軟正黑體" panose="020B0604030504040204" pitchFamily="34" charset="-120"/>
              </a:rPr>
              <a:t>年級新生參加三縣市政府舉辦之藝技能</a:t>
            </a:r>
            <a:r>
              <a:rPr lang="en-US" altLang="zh-TW" sz="1800" b="1" dirty="0">
                <a:solidFill>
                  <a:srgbClr val="000099"/>
                </a:solidFill>
                <a:latin typeface="微軟正黑體" panose="020B0604030504040204" pitchFamily="34" charset="-120"/>
                <a:ea typeface="微軟正黑體" panose="020B0604030504040204" pitchFamily="34" charset="-120"/>
              </a:rPr>
              <a:t>-</a:t>
            </a:r>
            <a:r>
              <a:rPr lang="zh-TW" altLang="zh-TW" sz="1800" b="1" dirty="0">
                <a:solidFill>
                  <a:srgbClr val="000099"/>
                </a:solidFill>
                <a:latin typeface="微軟正黑體" panose="020B0604030504040204" pitchFamily="34" charset="-120"/>
                <a:ea typeface="微軟正黑體" panose="020B0604030504040204" pitchFamily="34" charset="-120"/>
              </a:rPr>
              <a:t>生活科技競賽採計生活科技創作競賽</a:t>
            </a:r>
            <a:r>
              <a:rPr lang="en-US" altLang="zh-TW" sz="1800" b="1" dirty="0">
                <a:solidFill>
                  <a:srgbClr val="000099"/>
                </a:solidFill>
                <a:latin typeface="微軟正黑體" panose="020B0604030504040204" pitchFamily="34" charset="-120"/>
                <a:ea typeface="微軟正黑體" panose="020B0604030504040204" pitchFamily="34" charset="-120"/>
              </a:rPr>
              <a:t>-</a:t>
            </a:r>
            <a:r>
              <a:rPr lang="zh-TW" altLang="zh-TW" sz="1800" b="1" dirty="0">
                <a:solidFill>
                  <a:srgbClr val="000099"/>
                </a:solidFill>
                <a:latin typeface="微軟正黑體" panose="020B0604030504040204" pitchFamily="34" charset="-120"/>
                <a:ea typeface="微軟正黑體" panose="020B0604030504040204" pitchFamily="34" charset="-120"/>
              </a:rPr>
              <a:t>任務挑戰競賽組、科技教育創意實作競賽</a:t>
            </a:r>
            <a:r>
              <a:rPr lang="en-US" altLang="zh-TW" sz="1800" b="1" dirty="0">
                <a:solidFill>
                  <a:srgbClr val="000099"/>
                </a:solidFill>
                <a:latin typeface="微軟正黑體" panose="020B0604030504040204" pitchFamily="34" charset="-120"/>
                <a:ea typeface="微軟正黑體" panose="020B0604030504040204" pitchFamily="34" charset="-120"/>
              </a:rPr>
              <a:t>-</a:t>
            </a:r>
            <a:r>
              <a:rPr lang="zh-TW" altLang="zh-TW" sz="1800" b="1" dirty="0">
                <a:solidFill>
                  <a:srgbClr val="000099"/>
                </a:solidFill>
                <a:latin typeface="微軟正黑體" panose="020B0604030504040204" pitchFamily="34" charset="-120"/>
                <a:ea typeface="微軟正黑體" panose="020B0604030504040204" pitchFamily="34" charset="-120"/>
              </a:rPr>
              <a:t>生活科技組成績列為</a:t>
            </a:r>
            <a:r>
              <a:rPr lang="en-US" altLang="zh-TW" sz="1800" b="1" dirty="0">
                <a:solidFill>
                  <a:srgbClr val="000099"/>
                </a:solidFill>
                <a:latin typeface="微軟正黑體" panose="020B0604030504040204" pitchFamily="34" charset="-120"/>
                <a:ea typeface="微軟正黑體" panose="020B0604030504040204" pitchFamily="34" charset="-120"/>
              </a:rPr>
              <a:t>112</a:t>
            </a:r>
            <a:r>
              <a:rPr lang="zh-TW" altLang="zh-TW" sz="1800" b="1" dirty="0">
                <a:solidFill>
                  <a:srgbClr val="000099"/>
                </a:solidFill>
                <a:latin typeface="微軟正黑體" panose="020B0604030504040204" pitchFamily="34" charset="-120"/>
                <a:ea typeface="微軟正黑體" panose="020B0604030504040204" pitchFamily="34" charset="-120"/>
              </a:rPr>
              <a:t>學年度竹苗區國民中學技藝技能優良學生甄審入學高級中等學校入學專業群科入學積分採計</a:t>
            </a:r>
            <a:endParaRPr lang="en-US" altLang="zh-TW" sz="1800" b="1" dirty="0">
              <a:solidFill>
                <a:srgbClr val="00009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759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250"/>
                                        <p:tgtEl>
                                          <p:spTgt spid="17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79"/>
                                        </p:tgtEl>
                                        <p:attrNameLst>
                                          <p:attrName>style.visibility</p:attrName>
                                        </p:attrNameLst>
                                      </p:cBhvr>
                                      <p:to>
                                        <p:strVal val="visible"/>
                                      </p:to>
                                    </p:set>
                                    <p:animEffect transition="in" filter="fade">
                                      <p:cBhvr>
                                        <p:cTn id="11" dur="2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什麼是直升入學？</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4" name="群組 163"/>
          <p:cNvGrpSpPr/>
          <p:nvPr/>
        </p:nvGrpSpPr>
        <p:grpSpPr>
          <a:xfrm>
            <a:off x="12600585" y="8239186"/>
            <a:ext cx="5485218" cy="864000"/>
            <a:chOff x="12573269" y="8412319"/>
            <a:chExt cx="5485218" cy="864000"/>
          </a:xfrm>
        </p:grpSpPr>
        <p:sp>
          <p:nvSpPr>
            <p:cNvPr id="165" name="文字方塊 164"/>
            <p:cNvSpPr txBox="1"/>
            <p:nvPr/>
          </p:nvSpPr>
          <p:spPr>
            <a:xfrm>
              <a:off x="12573269" y="8412319"/>
              <a:ext cx="5485218" cy="864000"/>
            </a:xfrm>
            <a:prstGeom prst="roundRect">
              <a:avLst/>
            </a:prstGeom>
            <a:solidFill>
              <a:schemeClr val="accent3">
                <a:lumMod val="60000"/>
                <a:lumOff val="40000"/>
              </a:schemeClr>
            </a:solidFill>
          </p:spPr>
          <p:txBody>
            <a:bodyPr wrap="square" rtlCol="0" anchor="ctr" anchorCtr="0">
              <a:spAutoFit/>
            </a:bodyPr>
            <a:lstStyle/>
            <a:p>
              <a:pPr algn="r"/>
              <a:r>
                <a:rPr lang="zh-TW" altLang="en-US" sz="4000" b="1" dirty="0" smtClean="0">
                  <a:solidFill>
                    <a:srgbClr val="282D6C"/>
                  </a:solidFill>
                  <a:latin typeface="微軟正黑體" panose="020B0604030504040204" pitchFamily="34" charset="-120"/>
                  <a:ea typeface="微軟正黑體" panose="020B0604030504040204" pitchFamily="34" charset="-120"/>
                </a:rPr>
                <a:t>不採計在校學科成績</a:t>
              </a:r>
              <a:endParaRPr lang="zh-TW" altLang="en-US" sz="4000" b="1" dirty="0">
                <a:solidFill>
                  <a:srgbClr val="282D6C"/>
                </a:solidFill>
                <a:latin typeface="微軟正黑體" panose="020B0604030504040204" pitchFamily="34" charset="-120"/>
                <a:ea typeface="微軟正黑體" panose="020B0604030504040204" pitchFamily="34" charset="-120"/>
              </a:endParaRPr>
            </a:p>
          </p:txBody>
        </p:sp>
        <p:sp>
          <p:nvSpPr>
            <p:cNvPr id="166" name="Google Shape;1213;p27"/>
            <p:cNvSpPr/>
            <p:nvPr/>
          </p:nvSpPr>
          <p:spPr>
            <a:xfrm>
              <a:off x="12752878" y="8481817"/>
              <a:ext cx="466262" cy="713461"/>
            </a:xfrm>
            <a:custGeom>
              <a:avLst/>
              <a:gdLst/>
              <a:ahLst/>
              <a:cxnLst/>
              <a:rect l="l" t="t" r="r" b="b"/>
              <a:pathLst>
                <a:path w="621683" h="951282" extrusionOk="0">
                  <a:moveTo>
                    <a:pt x="206572" y="867283"/>
                  </a:moveTo>
                  <a:lnTo>
                    <a:pt x="410205" y="867283"/>
                  </a:lnTo>
                  <a:lnTo>
                    <a:pt x="410205" y="944807"/>
                  </a:lnTo>
                  <a:cubicBezTo>
                    <a:pt x="410205" y="948383"/>
                    <a:pt x="407286" y="951283"/>
                    <a:pt x="403711" y="951283"/>
                  </a:cubicBezTo>
                  <a:lnTo>
                    <a:pt x="213067" y="951283"/>
                  </a:lnTo>
                  <a:cubicBezTo>
                    <a:pt x="209492" y="951283"/>
                    <a:pt x="206572" y="948383"/>
                    <a:pt x="206572" y="944807"/>
                  </a:cubicBezTo>
                  <a:lnTo>
                    <a:pt x="206572" y="867283"/>
                  </a:lnTo>
                  <a:close/>
                  <a:moveTo>
                    <a:pt x="464246" y="801518"/>
                  </a:moveTo>
                  <a:lnTo>
                    <a:pt x="157437" y="801518"/>
                  </a:lnTo>
                  <a:cubicBezTo>
                    <a:pt x="157576" y="806067"/>
                    <a:pt x="157655" y="810615"/>
                    <a:pt x="157655" y="815144"/>
                  </a:cubicBezTo>
                  <a:cubicBezTo>
                    <a:pt x="157655" y="829107"/>
                    <a:pt x="156881" y="839952"/>
                    <a:pt x="156106" y="847421"/>
                  </a:cubicBezTo>
                  <a:lnTo>
                    <a:pt x="196562" y="847421"/>
                  </a:lnTo>
                  <a:cubicBezTo>
                    <a:pt x="196582" y="847421"/>
                    <a:pt x="196622" y="847421"/>
                    <a:pt x="196642" y="847421"/>
                  </a:cubicBezTo>
                  <a:lnTo>
                    <a:pt x="420136" y="847421"/>
                  </a:lnTo>
                  <a:cubicBezTo>
                    <a:pt x="420155" y="847421"/>
                    <a:pt x="420195" y="847421"/>
                    <a:pt x="420215" y="847421"/>
                  </a:cubicBezTo>
                  <a:lnTo>
                    <a:pt x="465577" y="847421"/>
                  </a:lnTo>
                  <a:cubicBezTo>
                    <a:pt x="464803" y="839952"/>
                    <a:pt x="464028" y="829107"/>
                    <a:pt x="464028" y="815144"/>
                  </a:cubicBezTo>
                  <a:cubicBezTo>
                    <a:pt x="464028" y="810615"/>
                    <a:pt x="464107" y="806067"/>
                    <a:pt x="464246" y="801518"/>
                  </a:cubicBezTo>
                  <a:close/>
                  <a:moveTo>
                    <a:pt x="156404" y="781655"/>
                  </a:moveTo>
                  <a:lnTo>
                    <a:pt x="465279" y="781655"/>
                  </a:lnTo>
                  <a:cubicBezTo>
                    <a:pt x="466252" y="768030"/>
                    <a:pt x="467841" y="754285"/>
                    <a:pt x="470006" y="740440"/>
                  </a:cubicBezTo>
                  <a:lnTo>
                    <a:pt x="151677" y="740440"/>
                  </a:lnTo>
                  <a:cubicBezTo>
                    <a:pt x="153842" y="754285"/>
                    <a:pt x="155431" y="768030"/>
                    <a:pt x="156404" y="781655"/>
                  </a:cubicBezTo>
                  <a:close/>
                  <a:moveTo>
                    <a:pt x="313304" y="0"/>
                  </a:moveTo>
                  <a:lnTo>
                    <a:pt x="308379" y="0"/>
                  </a:lnTo>
                  <a:cubicBezTo>
                    <a:pt x="138350" y="0"/>
                    <a:pt x="0" y="138363"/>
                    <a:pt x="0" y="308427"/>
                  </a:cubicBezTo>
                  <a:cubicBezTo>
                    <a:pt x="0" y="384879"/>
                    <a:pt x="36306" y="453743"/>
                    <a:pt x="71400" y="520362"/>
                  </a:cubicBezTo>
                  <a:cubicBezTo>
                    <a:pt x="78828" y="534425"/>
                    <a:pt x="86494" y="548964"/>
                    <a:pt x="93664" y="563325"/>
                  </a:cubicBezTo>
                  <a:cubicBezTo>
                    <a:pt x="119602" y="615187"/>
                    <a:pt x="137973" y="668339"/>
                    <a:pt x="148182" y="720578"/>
                  </a:cubicBezTo>
                  <a:lnTo>
                    <a:pt x="300911" y="720578"/>
                  </a:lnTo>
                  <a:lnTo>
                    <a:pt x="300911" y="392605"/>
                  </a:lnTo>
                  <a:lnTo>
                    <a:pt x="205619" y="308408"/>
                  </a:lnTo>
                  <a:cubicBezTo>
                    <a:pt x="201508" y="304773"/>
                    <a:pt x="201111" y="298496"/>
                    <a:pt x="204745" y="294385"/>
                  </a:cubicBezTo>
                  <a:cubicBezTo>
                    <a:pt x="208380" y="290273"/>
                    <a:pt x="214656" y="289896"/>
                    <a:pt x="218767" y="293511"/>
                  </a:cubicBezTo>
                  <a:lnTo>
                    <a:pt x="308379" y="372703"/>
                  </a:lnTo>
                  <a:lnTo>
                    <a:pt x="398011" y="293511"/>
                  </a:lnTo>
                  <a:cubicBezTo>
                    <a:pt x="402122" y="289896"/>
                    <a:pt x="408398" y="290273"/>
                    <a:pt x="412032" y="294385"/>
                  </a:cubicBezTo>
                  <a:cubicBezTo>
                    <a:pt x="415667" y="298496"/>
                    <a:pt x="415270" y="304773"/>
                    <a:pt x="411159" y="308408"/>
                  </a:cubicBezTo>
                  <a:lnTo>
                    <a:pt x="320772" y="388256"/>
                  </a:lnTo>
                  <a:lnTo>
                    <a:pt x="320772" y="720578"/>
                  </a:lnTo>
                  <a:lnTo>
                    <a:pt x="472052" y="720578"/>
                  </a:lnTo>
                  <a:cubicBezTo>
                    <a:pt x="472548" y="720578"/>
                    <a:pt x="473005" y="720657"/>
                    <a:pt x="473482" y="720717"/>
                  </a:cubicBezTo>
                  <a:cubicBezTo>
                    <a:pt x="483690" y="668438"/>
                    <a:pt x="502042" y="615226"/>
                    <a:pt x="528020" y="563325"/>
                  </a:cubicBezTo>
                  <a:cubicBezTo>
                    <a:pt x="535189" y="548964"/>
                    <a:pt x="542856" y="534425"/>
                    <a:pt x="550284" y="520362"/>
                  </a:cubicBezTo>
                  <a:cubicBezTo>
                    <a:pt x="585378" y="453743"/>
                    <a:pt x="621683" y="384879"/>
                    <a:pt x="621683" y="308427"/>
                  </a:cubicBezTo>
                  <a:cubicBezTo>
                    <a:pt x="621683" y="138363"/>
                    <a:pt x="483333" y="0"/>
                    <a:pt x="313304" y="0"/>
                  </a:cubicBezTo>
                  <a:close/>
                </a:path>
              </a:pathLst>
            </a:custGeom>
            <a:solidFill>
              <a:srgbClr val="FEF6E0"/>
            </a:solidFill>
            <a:ln>
              <a:solidFill>
                <a:schemeClr val="tx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7" name="文字版面配置區 1"/>
          <p:cNvSpPr>
            <a:spLocks noGrp="1"/>
          </p:cNvSpPr>
          <p:nvPr>
            <p:ph type="body" idx="1"/>
          </p:nvPr>
        </p:nvSpPr>
        <p:spPr>
          <a:xfrm>
            <a:off x="1028700" y="2826327"/>
            <a:ext cx="16247918" cy="6567055"/>
          </a:xfrm>
        </p:spPr>
        <p:txBody>
          <a:bodyPr>
            <a:normAutofit/>
          </a:bodyPr>
          <a:lstStyle/>
          <a:p>
            <a:pPr>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超額時</a:t>
            </a:r>
            <a:r>
              <a:rPr lang="zh-TW" altLang="en-US" sz="4000" dirty="0" smtClean="0">
                <a:latin typeface="微軟正黑體" panose="020B0604030504040204" pitchFamily="34" charset="-120"/>
                <a:ea typeface="微軟正黑體" panose="020B0604030504040204" pitchFamily="34" charset="-120"/>
              </a:rPr>
              <a:t>：依</a:t>
            </a:r>
            <a:r>
              <a:rPr lang="zh-TW" altLang="en-US" sz="4000" dirty="0">
                <a:latin typeface="微軟正黑體" panose="020B0604030504040204" pitchFamily="34" charset="-120"/>
                <a:ea typeface="微軟正黑體" panose="020B0604030504040204" pitchFamily="34" charset="-120"/>
              </a:rPr>
              <a:t>「竹苗區免試入學超額比序積分表」依序</a:t>
            </a:r>
            <a:r>
              <a:rPr lang="zh-TW" altLang="en-US" sz="4000" dirty="0" smtClean="0">
                <a:latin typeface="微軟正黑體" panose="020B0604030504040204" pitchFamily="34" charset="-120"/>
                <a:ea typeface="微軟正黑體" panose="020B0604030504040204" pitchFamily="34" charset="-120"/>
              </a:rPr>
              <a:t>錄取</a:t>
            </a: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新竹市</a:t>
            </a:r>
            <a:r>
              <a:rPr lang="zh-TW" altLang="en-US" sz="4000" dirty="0" smtClean="0">
                <a:latin typeface="微軟正黑體" panose="020B0604030504040204" pitchFamily="34" charset="-120"/>
                <a:ea typeface="微軟正黑體" panose="020B0604030504040204" pitchFamily="34" charset="-120"/>
              </a:rPr>
              <a:t>辦理</a:t>
            </a:r>
            <a:r>
              <a:rPr lang="zh-TW" altLang="en-US" sz="4000" dirty="0">
                <a:latin typeface="微軟正黑體" panose="020B0604030504040204" pitchFamily="34" charset="-120"/>
                <a:ea typeface="微軟正黑體" panose="020B0604030504040204" pitchFamily="34" charset="-120"/>
              </a:rPr>
              <a:t>學校</a:t>
            </a:r>
            <a:r>
              <a:rPr lang="zh-TW" altLang="en-US" sz="4000" dirty="0" smtClean="0">
                <a:latin typeface="微軟正黑體" panose="020B0604030504040204" pitchFamily="34" charset="-120"/>
                <a:ea typeface="微軟正黑體" panose="020B0604030504040204" pitchFamily="34" charset="-120"/>
              </a:rPr>
              <a:t>：市立建功高中、市立成德高中、市立香山高中</a:t>
            </a:r>
            <a:endParaRPr lang="zh-TW" altLang="en-US" sz="4000" dirty="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
        <p:nvSpPr>
          <p:cNvPr id="170" name="Text Box 9"/>
          <p:cNvSpPr>
            <a:spLocks noChangeArrowheads="1"/>
          </p:cNvSpPr>
          <p:nvPr/>
        </p:nvSpPr>
        <p:spPr bwMode="auto">
          <a:xfrm>
            <a:off x="1810372" y="4514378"/>
            <a:ext cx="4105092" cy="788532"/>
          </a:xfrm>
          <a:prstGeom prst="roundRect">
            <a:avLst/>
          </a:prstGeom>
          <a:solidFill>
            <a:srgbClr val="282D6C"/>
          </a:solidFill>
          <a:ln>
            <a:noFill/>
          </a:ln>
          <a:extLst/>
        </p:spPr>
        <p:txBody>
          <a:bodyPr anchor="ctr" anchorCtr="0"/>
          <a:lstStyle/>
          <a:p>
            <a:pPr algn="ctr" eaLnBrk="1" hangingPunct="1"/>
            <a:r>
              <a:rPr kumimoji="0"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參加教育</a:t>
            </a:r>
            <a:r>
              <a:rPr kumimoji="0"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會考</a:t>
            </a:r>
            <a:endParaRPr kumimoji="0"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1" name="Text Box 9"/>
          <p:cNvSpPr>
            <a:spLocks noChangeArrowheads="1"/>
          </p:cNvSpPr>
          <p:nvPr/>
        </p:nvSpPr>
        <p:spPr bwMode="auto">
          <a:xfrm>
            <a:off x="7411068" y="4514378"/>
            <a:ext cx="4673259" cy="788532"/>
          </a:xfrm>
          <a:prstGeom prst="roundRect">
            <a:avLst/>
          </a:prstGeom>
          <a:solidFill>
            <a:srgbClr val="282D6C"/>
          </a:solidFill>
          <a:ln>
            <a:noFill/>
          </a:ln>
          <a:extLst/>
        </p:spPr>
        <p:txBody>
          <a:bodyPr anchor="ctr" anchorCtr="0"/>
          <a:lstStyle/>
          <a:p>
            <a:pPr algn="ctr" eaLnBrk="1" hangingPunct="1"/>
            <a:r>
              <a:rPr kumimoji="0"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進行直升入學作業</a:t>
            </a:r>
            <a:endParaRPr kumimoji="0"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2" name="Text Box 9"/>
          <p:cNvSpPr>
            <a:spLocks noChangeArrowheads="1"/>
          </p:cNvSpPr>
          <p:nvPr/>
        </p:nvSpPr>
        <p:spPr bwMode="auto">
          <a:xfrm>
            <a:off x="13579931" y="4491352"/>
            <a:ext cx="2623116" cy="788532"/>
          </a:xfrm>
          <a:prstGeom prst="roundRect">
            <a:avLst/>
          </a:prstGeom>
          <a:solidFill>
            <a:srgbClr val="282D6C"/>
          </a:solidFill>
          <a:ln>
            <a:noFill/>
          </a:ln>
          <a:extLst/>
        </p:spPr>
        <p:txBody>
          <a:bodyPr anchor="ctr" anchorCtr="0"/>
          <a:lstStyle/>
          <a:p>
            <a:pPr algn="ctr" eaLnBrk="1" hangingPunct="1"/>
            <a:r>
              <a:rPr kumimoji="0"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直升入學</a:t>
            </a:r>
            <a:endParaRPr kumimoji="0"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3" name="MH_Other_2">
            <a:extLst>
              <a:ext uri="{FF2B5EF4-FFF2-40B4-BE49-F238E27FC236}">
                <a16:creationId xmlns:a16="http://schemas.microsoft.com/office/drawing/2014/main" id="{36521CA5-6D38-456C-AD50-BAD4A0028F80}"/>
              </a:ext>
            </a:extLst>
          </p:cNvPr>
          <p:cNvSpPr/>
          <p:nvPr>
            <p:custDataLst>
              <p:tags r:id="rId1"/>
            </p:custDataLst>
          </p:nvPr>
        </p:nvSpPr>
        <p:spPr>
          <a:xfrm>
            <a:off x="12520575" y="4577091"/>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4" name="MH_Other_2">
            <a:extLst>
              <a:ext uri="{FF2B5EF4-FFF2-40B4-BE49-F238E27FC236}">
                <a16:creationId xmlns:a16="http://schemas.microsoft.com/office/drawing/2014/main" id="{36521CA5-6D38-456C-AD50-BAD4A0028F80}"/>
              </a:ext>
            </a:extLst>
          </p:cNvPr>
          <p:cNvSpPr/>
          <p:nvPr>
            <p:custDataLst>
              <p:tags r:id="rId2"/>
            </p:custDataLst>
          </p:nvPr>
        </p:nvSpPr>
        <p:spPr>
          <a:xfrm>
            <a:off x="6346536" y="4577092"/>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Tree>
    <p:extLst>
      <p:ext uri="{BB962C8B-B14F-4D97-AF65-F5344CB8AC3E}">
        <p14:creationId xmlns:p14="http://schemas.microsoft.com/office/powerpoint/2010/main" val="273635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50"/>
                                        <p:tgtEl>
                                          <p:spTgt spid="17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25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什麼是優先免試？</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優免</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4" name="群組 163"/>
          <p:cNvGrpSpPr/>
          <p:nvPr/>
        </p:nvGrpSpPr>
        <p:grpSpPr>
          <a:xfrm>
            <a:off x="12600585" y="8239186"/>
            <a:ext cx="5485218" cy="864000"/>
            <a:chOff x="12573269" y="8412319"/>
            <a:chExt cx="5485218" cy="864000"/>
          </a:xfrm>
        </p:grpSpPr>
        <p:sp>
          <p:nvSpPr>
            <p:cNvPr id="165" name="文字方塊 164"/>
            <p:cNvSpPr txBox="1"/>
            <p:nvPr/>
          </p:nvSpPr>
          <p:spPr>
            <a:xfrm>
              <a:off x="12573269" y="8412319"/>
              <a:ext cx="5485218" cy="864000"/>
            </a:xfrm>
            <a:prstGeom prst="roundRect">
              <a:avLst/>
            </a:prstGeom>
            <a:solidFill>
              <a:schemeClr val="accent3">
                <a:lumMod val="60000"/>
                <a:lumOff val="40000"/>
              </a:schemeClr>
            </a:solidFill>
          </p:spPr>
          <p:txBody>
            <a:bodyPr wrap="square" rtlCol="0" anchor="ctr" anchorCtr="0">
              <a:spAutoFit/>
            </a:bodyPr>
            <a:lstStyle/>
            <a:p>
              <a:pPr algn="r"/>
              <a:r>
                <a:rPr lang="zh-TW" altLang="en-US" sz="4000" b="1" dirty="0" smtClean="0">
                  <a:solidFill>
                    <a:srgbClr val="282D6C"/>
                  </a:solidFill>
                  <a:latin typeface="微軟正黑體" panose="020B0604030504040204" pitchFamily="34" charset="-120"/>
                  <a:ea typeface="微軟正黑體" panose="020B0604030504040204" pitchFamily="34" charset="-120"/>
                </a:rPr>
                <a:t>不採計在校學科成績</a:t>
              </a:r>
              <a:endParaRPr lang="zh-TW" altLang="en-US" sz="4000" b="1" dirty="0">
                <a:solidFill>
                  <a:srgbClr val="282D6C"/>
                </a:solidFill>
                <a:latin typeface="微軟正黑體" panose="020B0604030504040204" pitchFamily="34" charset="-120"/>
                <a:ea typeface="微軟正黑體" panose="020B0604030504040204" pitchFamily="34" charset="-120"/>
              </a:endParaRPr>
            </a:p>
          </p:txBody>
        </p:sp>
        <p:sp>
          <p:nvSpPr>
            <p:cNvPr id="166" name="Google Shape;1213;p27"/>
            <p:cNvSpPr/>
            <p:nvPr/>
          </p:nvSpPr>
          <p:spPr>
            <a:xfrm>
              <a:off x="12752878" y="8481817"/>
              <a:ext cx="466262" cy="713461"/>
            </a:xfrm>
            <a:custGeom>
              <a:avLst/>
              <a:gdLst/>
              <a:ahLst/>
              <a:cxnLst/>
              <a:rect l="l" t="t" r="r" b="b"/>
              <a:pathLst>
                <a:path w="621683" h="951282" extrusionOk="0">
                  <a:moveTo>
                    <a:pt x="206572" y="867283"/>
                  </a:moveTo>
                  <a:lnTo>
                    <a:pt x="410205" y="867283"/>
                  </a:lnTo>
                  <a:lnTo>
                    <a:pt x="410205" y="944807"/>
                  </a:lnTo>
                  <a:cubicBezTo>
                    <a:pt x="410205" y="948383"/>
                    <a:pt x="407286" y="951283"/>
                    <a:pt x="403711" y="951283"/>
                  </a:cubicBezTo>
                  <a:lnTo>
                    <a:pt x="213067" y="951283"/>
                  </a:lnTo>
                  <a:cubicBezTo>
                    <a:pt x="209492" y="951283"/>
                    <a:pt x="206572" y="948383"/>
                    <a:pt x="206572" y="944807"/>
                  </a:cubicBezTo>
                  <a:lnTo>
                    <a:pt x="206572" y="867283"/>
                  </a:lnTo>
                  <a:close/>
                  <a:moveTo>
                    <a:pt x="464246" y="801518"/>
                  </a:moveTo>
                  <a:lnTo>
                    <a:pt x="157437" y="801518"/>
                  </a:lnTo>
                  <a:cubicBezTo>
                    <a:pt x="157576" y="806067"/>
                    <a:pt x="157655" y="810615"/>
                    <a:pt x="157655" y="815144"/>
                  </a:cubicBezTo>
                  <a:cubicBezTo>
                    <a:pt x="157655" y="829107"/>
                    <a:pt x="156881" y="839952"/>
                    <a:pt x="156106" y="847421"/>
                  </a:cubicBezTo>
                  <a:lnTo>
                    <a:pt x="196562" y="847421"/>
                  </a:lnTo>
                  <a:cubicBezTo>
                    <a:pt x="196582" y="847421"/>
                    <a:pt x="196622" y="847421"/>
                    <a:pt x="196642" y="847421"/>
                  </a:cubicBezTo>
                  <a:lnTo>
                    <a:pt x="420136" y="847421"/>
                  </a:lnTo>
                  <a:cubicBezTo>
                    <a:pt x="420155" y="847421"/>
                    <a:pt x="420195" y="847421"/>
                    <a:pt x="420215" y="847421"/>
                  </a:cubicBezTo>
                  <a:lnTo>
                    <a:pt x="465577" y="847421"/>
                  </a:lnTo>
                  <a:cubicBezTo>
                    <a:pt x="464803" y="839952"/>
                    <a:pt x="464028" y="829107"/>
                    <a:pt x="464028" y="815144"/>
                  </a:cubicBezTo>
                  <a:cubicBezTo>
                    <a:pt x="464028" y="810615"/>
                    <a:pt x="464107" y="806067"/>
                    <a:pt x="464246" y="801518"/>
                  </a:cubicBezTo>
                  <a:close/>
                  <a:moveTo>
                    <a:pt x="156404" y="781655"/>
                  </a:moveTo>
                  <a:lnTo>
                    <a:pt x="465279" y="781655"/>
                  </a:lnTo>
                  <a:cubicBezTo>
                    <a:pt x="466252" y="768030"/>
                    <a:pt x="467841" y="754285"/>
                    <a:pt x="470006" y="740440"/>
                  </a:cubicBezTo>
                  <a:lnTo>
                    <a:pt x="151677" y="740440"/>
                  </a:lnTo>
                  <a:cubicBezTo>
                    <a:pt x="153842" y="754285"/>
                    <a:pt x="155431" y="768030"/>
                    <a:pt x="156404" y="781655"/>
                  </a:cubicBezTo>
                  <a:close/>
                  <a:moveTo>
                    <a:pt x="313304" y="0"/>
                  </a:moveTo>
                  <a:lnTo>
                    <a:pt x="308379" y="0"/>
                  </a:lnTo>
                  <a:cubicBezTo>
                    <a:pt x="138350" y="0"/>
                    <a:pt x="0" y="138363"/>
                    <a:pt x="0" y="308427"/>
                  </a:cubicBezTo>
                  <a:cubicBezTo>
                    <a:pt x="0" y="384879"/>
                    <a:pt x="36306" y="453743"/>
                    <a:pt x="71400" y="520362"/>
                  </a:cubicBezTo>
                  <a:cubicBezTo>
                    <a:pt x="78828" y="534425"/>
                    <a:pt x="86494" y="548964"/>
                    <a:pt x="93664" y="563325"/>
                  </a:cubicBezTo>
                  <a:cubicBezTo>
                    <a:pt x="119602" y="615187"/>
                    <a:pt x="137973" y="668339"/>
                    <a:pt x="148182" y="720578"/>
                  </a:cubicBezTo>
                  <a:lnTo>
                    <a:pt x="300911" y="720578"/>
                  </a:lnTo>
                  <a:lnTo>
                    <a:pt x="300911" y="392605"/>
                  </a:lnTo>
                  <a:lnTo>
                    <a:pt x="205619" y="308408"/>
                  </a:lnTo>
                  <a:cubicBezTo>
                    <a:pt x="201508" y="304773"/>
                    <a:pt x="201111" y="298496"/>
                    <a:pt x="204745" y="294385"/>
                  </a:cubicBezTo>
                  <a:cubicBezTo>
                    <a:pt x="208380" y="290273"/>
                    <a:pt x="214656" y="289896"/>
                    <a:pt x="218767" y="293511"/>
                  </a:cubicBezTo>
                  <a:lnTo>
                    <a:pt x="308379" y="372703"/>
                  </a:lnTo>
                  <a:lnTo>
                    <a:pt x="398011" y="293511"/>
                  </a:lnTo>
                  <a:cubicBezTo>
                    <a:pt x="402122" y="289896"/>
                    <a:pt x="408398" y="290273"/>
                    <a:pt x="412032" y="294385"/>
                  </a:cubicBezTo>
                  <a:cubicBezTo>
                    <a:pt x="415667" y="298496"/>
                    <a:pt x="415270" y="304773"/>
                    <a:pt x="411159" y="308408"/>
                  </a:cubicBezTo>
                  <a:lnTo>
                    <a:pt x="320772" y="388256"/>
                  </a:lnTo>
                  <a:lnTo>
                    <a:pt x="320772" y="720578"/>
                  </a:lnTo>
                  <a:lnTo>
                    <a:pt x="472052" y="720578"/>
                  </a:lnTo>
                  <a:cubicBezTo>
                    <a:pt x="472548" y="720578"/>
                    <a:pt x="473005" y="720657"/>
                    <a:pt x="473482" y="720717"/>
                  </a:cubicBezTo>
                  <a:cubicBezTo>
                    <a:pt x="483690" y="668438"/>
                    <a:pt x="502042" y="615226"/>
                    <a:pt x="528020" y="563325"/>
                  </a:cubicBezTo>
                  <a:cubicBezTo>
                    <a:pt x="535189" y="548964"/>
                    <a:pt x="542856" y="534425"/>
                    <a:pt x="550284" y="520362"/>
                  </a:cubicBezTo>
                  <a:cubicBezTo>
                    <a:pt x="585378" y="453743"/>
                    <a:pt x="621683" y="384879"/>
                    <a:pt x="621683" y="308427"/>
                  </a:cubicBezTo>
                  <a:cubicBezTo>
                    <a:pt x="621683" y="138363"/>
                    <a:pt x="483333" y="0"/>
                    <a:pt x="313304" y="0"/>
                  </a:cubicBezTo>
                  <a:close/>
                </a:path>
              </a:pathLst>
            </a:custGeom>
            <a:solidFill>
              <a:srgbClr val="FEF6E0"/>
            </a:solidFill>
            <a:ln>
              <a:solidFill>
                <a:schemeClr val="tx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7" name="文字版面配置區 1"/>
          <p:cNvSpPr>
            <a:spLocks noGrp="1"/>
          </p:cNvSpPr>
          <p:nvPr>
            <p:ph type="body" idx="1"/>
          </p:nvPr>
        </p:nvSpPr>
        <p:spPr>
          <a:xfrm>
            <a:off x="1028700" y="2486339"/>
            <a:ext cx="16247918" cy="6907043"/>
          </a:xfrm>
        </p:spPr>
        <p:txBody>
          <a:bodyPr>
            <a:normAutofit/>
          </a:bodyPr>
          <a:lstStyle/>
          <a:p>
            <a:pPr>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促進就學區教育</a:t>
            </a:r>
            <a:r>
              <a:rPr lang="zh-TW" altLang="en-US" sz="4000" dirty="0" smtClean="0">
                <a:latin typeface="微軟正黑體" panose="020B0604030504040204" pitchFamily="34" charset="-120"/>
                <a:ea typeface="微軟正黑體" panose="020B0604030504040204" pitchFamily="34" charset="-120"/>
              </a:rPr>
              <a:t>機會均等，實現</a:t>
            </a:r>
            <a:r>
              <a:rPr lang="zh-TW" altLang="en-US" sz="4000" dirty="0">
                <a:latin typeface="微軟正黑體" panose="020B0604030504040204" pitchFamily="34" charset="-120"/>
                <a:ea typeface="微軟正黑體" panose="020B0604030504040204" pitchFamily="34" charset="-120"/>
              </a:rPr>
              <a:t>就近</a:t>
            </a:r>
            <a:r>
              <a:rPr lang="zh-TW" altLang="en-US" sz="4000" dirty="0" smtClean="0">
                <a:latin typeface="微軟正黑體" panose="020B0604030504040204" pitchFamily="34" charset="-120"/>
                <a:ea typeface="微軟正黑體" panose="020B0604030504040204" pitchFamily="34" charset="-120"/>
              </a:rPr>
              <a:t>學照顧</a:t>
            </a:r>
            <a:r>
              <a:rPr lang="zh-TW" altLang="en-US" sz="4000" dirty="0">
                <a:latin typeface="微軟正黑體" panose="020B0604030504040204" pitchFamily="34" charset="-120"/>
                <a:ea typeface="微軟正黑體" panose="020B0604030504040204" pitchFamily="34" charset="-120"/>
              </a:rPr>
              <a:t>區域、文化不利等</a:t>
            </a:r>
            <a:r>
              <a:rPr lang="zh-TW" altLang="en-US" sz="4000" dirty="0" smtClean="0">
                <a:latin typeface="微軟正黑體" panose="020B0604030504040204" pitchFamily="34" charset="-120"/>
                <a:ea typeface="微軟正黑體" panose="020B0604030504040204" pitchFamily="34" charset="-120"/>
              </a:rPr>
              <a:t>學生</a:t>
            </a: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超額時</a:t>
            </a:r>
            <a:r>
              <a:rPr lang="zh-TW" altLang="en-US" sz="4000" dirty="0" smtClean="0">
                <a:latin typeface="微軟正黑體" panose="020B0604030504040204" pitchFamily="34" charset="-120"/>
                <a:ea typeface="微軟正黑體" panose="020B0604030504040204" pitchFamily="34" charset="-120"/>
              </a:rPr>
              <a:t>：依</a:t>
            </a:r>
            <a:r>
              <a:rPr lang="zh-TW" altLang="en-US" sz="4000" dirty="0">
                <a:latin typeface="微軟正黑體" panose="020B0604030504040204" pitchFamily="34" charset="-120"/>
                <a:ea typeface="微軟正黑體" panose="020B0604030504040204" pitchFamily="34" charset="-120"/>
              </a:rPr>
              <a:t>「竹苗區免試入學超額比序積分表」依序錄取</a:t>
            </a: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marL="114300" indent="0">
              <a:buNone/>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en-US" altLang="zh-TW" sz="4000" dirty="0" smtClean="0">
                <a:latin typeface="微軟正黑體" panose="020B0604030504040204" pitchFamily="34" charset="-120"/>
                <a:ea typeface="微軟正黑體" panose="020B0604030504040204" pitchFamily="34" charset="-120"/>
              </a:rPr>
              <a:t>112</a:t>
            </a:r>
            <a:r>
              <a:rPr lang="zh-TW" altLang="en-US" sz="4000" dirty="0" smtClean="0">
                <a:latin typeface="微軟正黑體" panose="020B0604030504040204" pitchFamily="34" charset="-120"/>
                <a:ea typeface="微軟正黑體" panose="020B0604030504040204" pitchFamily="34" charset="-120"/>
              </a:rPr>
              <a:t>學年</a:t>
            </a:r>
            <a:r>
              <a:rPr lang="zh-TW" altLang="en-US" sz="4000" dirty="0">
                <a:latin typeface="微軟正黑體" panose="020B0604030504040204" pitchFamily="34" charset="-120"/>
                <a:ea typeface="微軟正黑體" panose="020B0604030504040204" pitchFamily="34" charset="-120"/>
              </a:rPr>
              <a:t>公立</a:t>
            </a:r>
            <a:r>
              <a:rPr lang="zh-TW" altLang="en-US" sz="4000" dirty="0" smtClean="0">
                <a:latin typeface="微軟正黑體" panose="020B0604030504040204" pitchFamily="34" charset="-120"/>
                <a:ea typeface="微軟正黑體" panose="020B0604030504040204" pitchFamily="34" charset="-120"/>
              </a:rPr>
              <a:t>高中（含</a:t>
            </a:r>
            <a:r>
              <a:rPr lang="zh-TW" altLang="en-US" sz="4000" dirty="0">
                <a:latin typeface="微軟正黑體" panose="020B0604030504040204" pitchFamily="34" charset="-120"/>
                <a:ea typeface="微軟正黑體" panose="020B0604030504040204" pitchFamily="34" charset="-120"/>
              </a:rPr>
              <a:t>綜合</a:t>
            </a:r>
            <a:r>
              <a:rPr lang="zh-TW" altLang="en-US" sz="4000" dirty="0" smtClean="0">
                <a:latin typeface="微軟正黑體" panose="020B0604030504040204" pitchFamily="34" charset="-120"/>
                <a:ea typeface="微軟正黑體" panose="020B0604030504040204" pitchFamily="34" charset="-120"/>
              </a:rPr>
              <a:t>高中）自行</a:t>
            </a:r>
            <a:r>
              <a:rPr lang="zh-TW" altLang="en-US" sz="4000" dirty="0">
                <a:latin typeface="微軟正黑體" panose="020B0604030504040204" pitchFamily="34" charset="-120"/>
                <a:ea typeface="微軟正黑體" panose="020B0604030504040204" pitchFamily="34" charset="-120"/>
              </a:rPr>
              <a:t>決定是否提供部分免試</a:t>
            </a:r>
            <a:r>
              <a:rPr lang="zh-TW" altLang="en-US" sz="4000" dirty="0" smtClean="0">
                <a:latin typeface="微軟正黑體" panose="020B0604030504040204" pitchFamily="34" charset="-120"/>
                <a:ea typeface="微軟正黑體" panose="020B0604030504040204" pitchFamily="34" charset="-120"/>
              </a:rPr>
              <a:t>名額（不</a:t>
            </a:r>
            <a:r>
              <a:rPr lang="zh-TW" altLang="en-US" sz="4000" dirty="0">
                <a:latin typeface="微軟正黑體" panose="020B0604030504040204" pitchFamily="34" charset="-120"/>
                <a:ea typeface="微軟正黑體" panose="020B0604030504040204" pitchFamily="34" charset="-120"/>
              </a:rPr>
              <a:t>含直</a:t>
            </a:r>
            <a:r>
              <a:rPr lang="zh-TW" altLang="en-US" sz="4000" dirty="0" smtClean="0">
                <a:latin typeface="微軟正黑體" panose="020B0604030504040204" pitchFamily="34" charset="-120"/>
                <a:ea typeface="微軟正黑體" panose="020B0604030504040204" pitchFamily="34" charset="-120"/>
              </a:rPr>
              <a:t>升）給</a:t>
            </a:r>
            <a:r>
              <a:rPr lang="zh-TW" altLang="en-US" sz="4000" dirty="0">
                <a:latin typeface="微軟正黑體" panose="020B0604030504040204" pitchFamily="34" charset="-120"/>
                <a:ea typeface="微軟正黑體" panose="020B0604030504040204" pitchFamily="34" charset="-120"/>
              </a:rPr>
              <a:t>對應國中學生進行優先</a:t>
            </a:r>
            <a:r>
              <a:rPr lang="zh-TW" altLang="en-US" sz="4000" dirty="0" smtClean="0">
                <a:latin typeface="微軟正黑體" panose="020B0604030504040204" pitchFamily="34" charset="-120"/>
                <a:ea typeface="微軟正黑體" panose="020B0604030504040204" pitchFamily="34" charset="-120"/>
              </a:rPr>
              <a:t>免試</a:t>
            </a: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4000" dirty="0" smtClean="0">
                <a:latin typeface="微軟正黑體" panose="020B0604030504040204" pitchFamily="34" charset="-120"/>
                <a:ea typeface="微軟正黑體" panose="020B0604030504040204" pitchFamily="34" charset="-120"/>
              </a:rPr>
              <a:t>新竹市辦理學校：</a:t>
            </a:r>
            <a:r>
              <a:rPr lang="zh-TW" altLang="en-US" sz="4000" dirty="0">
                <a:latin typeface="微軟正黑體" panose="020B0604030504040204" pitchFamily="34" charset="-120"/>
                <a:ea typeface="微軟正黑體" panose="020B0604030504040204" pitchFamily="34" charset="-120"/>
              </a:rPr>
              <a:t>市立建功高中、市立成德高中、市立香山高中</a:t>
            </a: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
        <p:nvSpPr>
          <p:cNvPr id="168" name="Text Box 9"/>
          <p:cNvSpPr>
            <a:spLocks noChangeArrowheads="1"/>
          </p:cNvSpPr>
          <p:nvPr/>
        </p:nvSpPr>
        <p:spPr bwMode="auto">
          <a:xfrm>
            <a:off x="1379082" y="4186371"/>
            <a:ext cx="3047251" cy="1317142"/>
          </a:xfrm>
          <a:prstGeom prst="roundRect">
            <a:avLst/>
          </a:prstGeom>
          <a:solidFill>
            <a:srgbClr val="282D6C"/>
          </a:solidFill>
          <a:ln>
            <a:noFill/>
          </a:ln>
          <a:extLst/>
        </p:spPr>
        <p:txBody>
          <a:bodyPr anchor="ctr" anchorCtr="0"/>
          <a:lstStyle/>
          <a:p>
            <a:pPr algn="ctr" eaLnBrk="1" hangingPunct="1"/>
            <a:r>
              <a:rPr kumimoji="0"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竹苗區</a:t>
            </a:r>
            <a:endParaRPr kumimoji="0"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優免辦法</a:t>
            </a:r>
            <a:endParaRPr kumimoji="0"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3" name="Text Box 9"/>
          <p:cNvSpPr>
            <a:spLocks noChangeArrowheads="1"/>
          </p:cNvSpPr>
          <p:nvPr/>
        </p:nvSpPr>
        <p:spPr bwMode="auto">
          <a:xfrm>
            <a:off x="5576300" y="4186371"/>
            <a:ext cx="3047251" cy="1317142"/>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參加</a:t>
            </a:r>
            <a:endPar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教育</a:t>
            </a:r>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會考</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4" name="Text Box 9"/>
          <p:cNvSpPr>
            <a:spLocks noChangeArrowheads="1"/>
          </p:cNvSpPr>
          <p:nvPr/>
        </p:nvSpPr>
        <p:spPr bwMode="auto">
          <a:xfrm>
            <a:off x="9773518" y="4171667"/>
            <a:ext cx="3047251" cy="1317142"/>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進行</a:t>
            </a:r>
            <a:endPar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優</a:t>
            </a:r>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免作業</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5" name="Text Box 9"/>
          <p:cNvSpPr>
            <a:spLocks noChangeArrowheads="1"/>
          </p:cNvSpPr>
          <p:nvPr/>
        </p:nvSpPr>
        <p:spPr bwMode="auto">
          <a:xfrm>
            <a:off x="13970736" y="4186371"/>
            <a:ext cx="3047251" cy="1317142"/>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優先</a:t>
            </a:r>
            <a:endPar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免試入學</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6" name="MH_Other_2">
            <a:extLst>
              <a:ext uri="{FF2B5EF4-FFF2-40B4-BE49-F238E27FC236}">
                <a16:creationId xmlns:a16="http://schemas.microsoft.com/office/drawing/2014/main" id="{36521CA5-6D38-456C-AD50-BAD4A0028F80}"/>
              </a:ext>
            </a:extLst>
          </p:cNvPr>
          <p:cNvSpPr/>
          <p:nvPr>
            <p:custDataLst>
              <p:tags r:id="rId1"/>
            </p:custDataLst>
          </p:nvPr>
        </p:nvSpPr>
        <p:spPr>
          <a:xfrm>
            <a:off x="4681898" y="4521711"/>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7" name="MH_Other_2">
            <a:extLst>
              <a:ext uri="{FF2B5EF4-FFF2-40B4-BE49-F238E27FC236}">
                <a16:creationId xmlns:a16="http://schemas.microsoft.com/office/drawing/2014/main" id="{36521CA5-6D38-456C-AD50-BAD4A0028F80}"/>
              </a:ext>
            </a:extLst>
          </p:cNvPr>
          <p:cNvSpPr/>
          <p:nvPr>
            <p:custDataLst>
              <p:tags r:id="rId2"/>
            </p:custDataLst>
          </p:nvPr>
        </p:nvSpPr>
        <p:spPr>
          <a:xfrm>
            <a:off x="8879116" y="4521711"/>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8" name="MH_Other_2">
            <a:extLst>
              <a:ext uri="{FF2B5EF4-FFF2-40B4-BE49-F238E27FC236}">
                <a16:creationId xmlns:a16="http://schemas.microsoft.com/office/drawing/2014/main" id="{36521CA5-6D38-456C-AD50-BAD4A0028F80}"/>
              </a:ext>
            </a:extLst>
          </p:cNvPr>
          <p:cNvSpPr/>
          <p:nvPr>
            <p:custDataLst>
              <p:tags r:id="rId3"/>
            </p:custDataLst>
          </p:nvPr>
        </p:nvSpPr>
        <p:spPr>
          <a:xfrm>
            <a:off x="13079022" y="4530120"/>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Tree>
    <p:extLst>
      <p:ext uri="{BB962C8B-B14F-4D97-AF65-F5344CB8AC3E}">
        <p14:creationId xmlns:p14="http://schemas.microsoft.com/office/powerpoint/2010/main" val="40329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250"/>
                                        <p:tgtEl>
                                          <p:spTgt spid="17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fade">
                                      <p:cBhvr>
                                        <p:cTn id="11" dur="250"/>
                                        <p:tgtEl>
                                          <p:spTgt spid="17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fade">
                                      <p:cBhvr>
                                        <p:cTn id="15" dur="25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animBg="1"/>
      <p:bldP spid="1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什麼是分區免試入學？</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185493"/>
            <a:ext cx="16247918" cy="7207889"/>
          </a:xfrm>
        </p:spPr>
        <p:txBody>
          <a:bodyPr>
            <a:normAutofit/>
          </a:bodyPr>
          <a:lstStyle/>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全國分為十五個就學區，本區為竹苗區，包含苗栗縣、新竹市及新竹縣各國中畢業學生，其他各縣市亦可透過變更就學區至本區就讀</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超額時：依「竹苗區免試入學超額比序積分表」依序錄取</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grpSp>
        <p:nvGrpSpPr>
          <p:cNvPr id="165" name="群組 164"/>
          <p:cNvGrpSpPr/>
          <p:nvPr/>
        </p:nvGrpSpPr>
        <p:grpSpPr>
          <a:xfrm>
            <a:off x="12600585" y="8239186"/>
            <a:ext cx="5485218" cy="864000"/>
            <a:chOff x="12573269" y="8412319"/>
            <a:chExt cx="5485218" cy="864000"/>
          </a:xfrm>
        </p:grpSpPr>
        <p:sp>
          <p:nvSpPr>
            <p:cNvPr id="166" name="文字方塊 165"/>
            <p:cNvSpPr txBox="1"/>
            <p:nvPr/>
          </p:nvSpPr>
          <p:spPr>
            <a:xfrm>
              <a:off x="12573269" y="8412319"/>
              <a:ext cx="5485218" cy="864000"/>
            </a:xfrm>
            <a:prstGeom prst="roundRect">
              <a:avLst/>
            </a:prstGeom>
            <a:solidFill>
              <a:schemeClr val="accent3">
                <a:lumMod val="60000"/>
                <a:lumOff val="40000"/>
              </a:schemeClr>
            </a:solidFill>
          </p:spPr>
          <p:txBody>
            <a:bodyPr wrap="square" rtlCol="0" anchor="ctr" anchorCtr="0">
              <a:spAutoFit/>
            </a:bodyPr>
            <a:lstStyle/>
            <a:p>
              <a:pPr algn="r"/>
              <a:r>
                <a:rPr lang="zh-TW" altLang="en-US" sz="4000" b="1" dirty="0" smtClean="0">
                  <a:solidFill>
                    <a:srgbClr val="282D6C"/>
                  </a:solidFill>
                  <a:latin typeface="微軟正黑體" panose="020B0604030504040204" pitchFamily="34" charset="-120"/>
                  <a:ea typeface="微軟正黑體" panose="020B0604030504040204" pitchFamily="34" charset="-120"/>
                </a:rPr>
                <a:t>不採計在校學科成績</a:t>
              </a:r>
              <a:endParaRPr lang="zh-TW" altLang="en-US" sz="4000" b="1" dirty="0">
                <a:solidFill>
                  <a:srgbClr val="282D6C"/>
                </a:solidFill>
                <a:latin typeface="微軟正黑體" panose="020B0604030504040204" pitchFamily="34" charset="-120"/>
                <a:ea typeface="微軟正黑體" panose="020B0604030504040204" pitchFamily="34" charset="-120"/>
              </a:endParaRPr>
            </a:p>
          </p:txBody>
        </p:sp>
        <p:sp>
          <p:nvSpPr>
            <p:cNvPr id="167" name="Google Shape;1213;p27"/>
            <p:cNvSpPr/>
            <p:nvPr/>
          </p:nvSpPr>
          <p:spPr>
            <a:xfrm>
              <a:off x="12752878" y="8481817"/>
              <a:ext cx="466262" cy="713461"/>
            </a:xfrm>
            <a:custGeom>
              <a:avLst/>
              <a:gdLst/>
              <a:ahLst/>
              <a:cxnLst/>
              <a:rect l="l" t="t" r="r" b="b"/>
              <a:pathLst>
                <a:path w="621683" h="951282" extrusionOk="0">
                  <a:moveTo>
                    <a:pt x="206572" y="867283"/>
                  </a:moveTo>
                  <a:lnTo>
                    <a:pt x="410205" y="867283"/>
                  </a:lnTo>
                  <a:lnTo>
                    <a:pt x="410205" y="944807"/>
                  </a:lnTo>
                  <a:cubicBezTo>
                    <a:pt x="410205" y="948383"/>
                    <a:pt x="407286" y="951283"/>
                    <a:pt x="403711" y="951283"/>
                  </a:cubicBezTo>
                  <a:lnTo>
                    <a:pt x="213067" y="951283"/>
                  </a:lnTo>
                  <a:cubicBezTo>
                    <a:pt x="209492" y="951283"/>
                    <a:pt x="206572" y="948383"/>
                    <a:pt x="206572" y="944807"/>
                  </a:cubicBezTo>
                  <a:lnTo>
                    <a:pt x="206572" y="867283"/>
                  </a:lnTo>
                  <a:close/>
                  <a:moveTo>
                    <a:pt x="464246" y="801518"/>
                  </a:moveTo>
                  <a:lnTo>
                    <a:pt x="157437" y="801518"/>
                  </a:lnTo>
                  <a:cubicBezTo>
                    <a:pt x="157576" y="806067"/>
                    <a:pt x="157655" y="810615"/>
                    <a:pt x="157655" y="815144"/>
                  </a:cubicBezTo>
                  <a:cubicBezTo>
                    <a:pt x="157655" y="829107"/>
                    <a:pt x="156881" y="839952"/>
                    <a:pt x="156106" y="847421"/>
                  </a:cubicBezTo>
                  <a:lnTo>
                    <a:pt x="196562" y="847421"/>
                  </a:lnTo>
                  <a:cubicBezTo>
                    <a:pt x="196582" y="847421"/>
                    <a:pt x="196622" y="847421"/>
                    <a:pt x="196642" y="847421"/>
                  </a:cubicBezTo>
                  <a:lnTo>
                    <a:pt x="420136" y="847421"/>
                  </a:lnTo>
                  <a:cubicBezTo>
                    <a:pt x="420155" y="847421"/>
                    <a:pt x="420195" y="847421"/>
                    <a:pt x="420215" y="847421"/>
                  </a:cubicBezTo>
                  <a:lnTo>
                    <a:pt x="465577" y="847421"/>
                  </a:lnTo>
                  <a:cubicBezTo>
                    <a:pt x="464803" y="839952"/>
                    <a:pt x="464028" y="829107"/>
                    <a:pt x="464028" y="815144"/>
                  </a:cubicBezTo>
                  <a:cubicBezTo>
                    <a:pt x="464028" y="810615"/>
                    <a:pt x="464107" y="806067"/>
                    <a:pt x="464246" y="801518"/>
                  </a:cubicBezTo>
                  <a:close/>
                  <a:moveTo>
                    <a:pt x="156404" y="781655"/>
                  </a:moveTo>
                  <a:lnTo>
                    <a:pt x="465279" y="781655"/>
                  </a:lnTo>
                  <a:cubicBezTo>
                    <a:pt x="466252" y="768030"/>
                    <a:pt x="467841" y="754285"/>
                    <a:pt x="470006" y="740440"/>
                  </a:cubicBezTo>
                  <a:lnTo>
                    <a:pt x="151677" y="740440"/>
                  </a:lnTo>
                  <a:cubicBezTo>
                    <a:pt x="153842" y="754285"/>
                    <a:pt x="155431" y="768030"/>
                    <a:pt x="156404" y="781655"/>
                  </a:cubicBezTo>
                  <a:close/>
                  <a:moveTo>
                    <a:pt x="313304" y="0"/>
                  </a:moveTo>
                  <a:lnTo>
                    <a:pt x="308379" y="0"/>
                  </a:lnTo>
                  <a:cubicBezTo>
                    <a:pt x="138350" y="0"/>
                    <a:pt x="0" y="138363"/>
                    <a:pt x="0" y="308427"/>
                  </a:cubicBezTo>
                  <a:cubicBezTo>
                    <a:pt x="0" y="384879"/>
                    <a:pt x="36306" y="453743"/>
                    <a:pt x="71400" y="520362"/>
                  </a:cubicBezTo>
                  <a:cubicBezTo>
                    <a:pt x="78828" y="534425"/>
                    <a:pt x="86494" y="548964"/>
                    <a:pt x="93664" y="563325"/>
                  </a:cubicBezTo>
                  <a:cubicBezTo>
                    <a:pt x="119602" y="615187"/>
                    <a:pt x="137973" y="668339"/>
                    <a:pt x="148182" y="720578"/>
                  </a:cubicBezTo>
                  <a:lnTo>
                    <a:pt x="300911" y="720578"/>
                  </a:lnTo>
                  <a:lnTo>
                    <a:pt x="300911" y="392605"/>
                  </a:lnTo>
                  <a:lnTo>
                    <a:pt x="205619" y="308408"/>
                  </a:lnTo>
                  <a:cubicBezTo>
                    <a:pt x="201508" y="304773"/>
                    <a:pt x="201111" y="298496"/>
                    <a:pt x="204745" y="294385"/>
                  </a:cubicBezTo>
                  <a:cubicBezTo>
                    <a:pt x="208380" y="290273"/>
                    <a:pt x="214656" y="289896"/>
                    <a:pt x="218767" y="293511"/>
                  </a:cubicBezTo>
                  <a:lnTo>
                    <a:pt x="308379" y="372703"/>
                  </a:lnTo>
                  <a:lnTo>
                    <a:pt x="398011" y="293511"/>
                  </a:lnTo>
                  <a:cubicBezTo>
                    <a:pt x="402122" y="289896"/>
                    <a:pt x="408398" y="290273"/>
                    <a:pt x="412032" y="294385"/>
                  </a:cubicBezTo>
                  <a:cubicBezTo>
                    <a:pt x="415667" y="298496"/>
                    <a:pt x="415270" y="304773"/>
                    <a:pt x="411159" y="308408"/>
                  </a:cubicBezTo>
                  <a:lnTo>
                    <a:pt x="320772" y="388256"/>
                  </a:lnTo>
                  <a:lnTo>
                    <a:pt x="320772" y="720578"/>
                  </a:lnTo>
                  <a:lnTo>
                    <a:pt x="472052" y="720578"/>
                  </a:lnTo>
                  <a:cubicBezTo>
                    <a:pt x="472548" y="720578"/>
                    <a:pt x="473005" y="720657"/>
                    <a:pt x="473482" y="720717"/>
                  </a:cubicBezTo>
                  <a:cubicBezTo>
                    <a:pt x="483690" y="668438"/>
                    <a:pt x="502042" y="615226"/>
                    <a:pt x="528020" y="563325"/>
                  </a:cubicBezTo>
                  <a:cubicBezTo>
                    <a:pt x="535189" y="548964"/>
                    <a:pt x="542856" y="534425"/>
                    <a:pt x="550284" y="520362"/>
                  </a:cubicBezTo>
                  <a:cubicBezTo>
                    <a:pt x="585378" y="453743"/>
                    <a:pt x="621683" y="384879"/>
                    <a:pt x="621683" y="308427"/>
                  </a:cubicBezTo>
                  <a:cubicBezTo>
                    <a:pt x="621683" y="138363"/>
                    <a:pt x="483333" y="0"/>
                    <a:pt x="313304" y="0"/>
                  </a:cubicBezTo>
                  <a:close/>
                </a:path>
              </a:pathLst>
            </a:custGeom>
            <a:solidFill>
              <a:srgbClr val="FEF6E0"/>
            </a:solidFill>
            <a:ln>
              <a:solidFill>
                <a:schemeClr val="tx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8" name="Text Box 9"/>
          <p:cNvSpPr>
            <a:spLocks noChangeArrowheads="1"/>
          </p:cNvSpPr>
          <p:nvPr/>
        </p:nvSpPr>
        <p:spPr bwMode="auto">
          <a:xfrm>
            <a:off x="1630758" y="5622841"/>
            <a:ext cx="3047251" cy="1620000"/>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參加</a:t>
            </a:r>
            <a:endPar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教育</a:t>
            </a:r>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會考</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69" name="Text Box 9"/>
          <p:cNvSpPr>
            <a:spLocks noChangeArrowheads="1"/>
          </p:cNvSpPr>
          <p:nvPr/>
        </p:nvSpPr>
        <p:spPr bwMode="auto">
          <a:xfrm>
            <a:off x="5664916" y="5622841"/>
            <a:ext cx="3047251" cy="1620000"/>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進行</a:t>
            </a:r>
            <a:endPar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適性輔導</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0" name="Text Box 9"/>
          <p:cNvSpPr>
            <a:spLocks noChangeArrowheads="1"/>
          </p:cNvSpPr>
          <p:nvPr/>
        </p:nvSpPr>
        <p:spPr bwMode="auto">
          <a:xfrm>
            <a:off x="9699074" y="5622841"/>
            <a:ext cx="3047251" cy="1620000"/>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個別序位</a:t>
            </a:r>
            <a:endPar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區間查詢</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1" name="Text Box 9"/>
          <p:cNvSpPr>
            <a:spLocks noChangeArrowheads="1"/>
          </p:cNvSpPr>
          <p:nvPr/>
        </p:nvSpPr>
        <p:spPr bwMode="auto">
          <a:xfrm>
            <a:off x="13701999" y="5465201"/>
            <a:ext cx="3047251" cy="1935280"/>
          </a:xfrm>
          <a:prstGeom prst="roundRect">
            <a:avLst/>
          </a:prstGeom>
          <a:solidFill>
            <a:srgbClr val="282D6C"/>
          </a:solidFill>
          <a:ln>
            <a:noFill/>
          </a:ln>
          <a:extLst/>
        </p:spPr>
        <p:txBody>
          <a:bodyPr anchor="ctr" anchorCtr="0"/>
          <a:lstStyle/>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序位區間</a:t>
            </a: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志願選填</a:t>
            </a: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免試入學</a:t>
            </a:r>
          </a:p>
        </p:txBody>
      </p:sp>
      <p:sp>
        <p:nvSpPr>
          <p:cNvPr id="172" name="MH_Other_2">
            <a:extLst>
              <a:ext uri="{FF2B5EF4-FFF2-40B4-BE49-F238E27FC236}">
                <a16:creationId xmlns:a16="http://schemas.microsoft.com/office/drawing/2014/main" id="{36521CA5-6D38-456C-AD50-BAD4A0028F80}"/>
              </a:ext>
            </a:extLst>
          </p:cNvPr>
          <p:cNvSpPr/>
          <p:nvPr>
            <p:custDataLst>
              <p:tags r:id="rId1"/>
            </p:custDataLst>
          </p:nvPr>
        </p:nvSpPr>
        <p:spPr>
          <a:xfrm>
            <a:off x="4850792" y="6085382"/>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3" name="MH_Other_2">
            <a:extLst>
              <a:ext uri="{FF2B5EF4-FFF2-40B4-BE49-F238E27FC236}">
                <a16:creationId xmlns:a16="http://schemas.microsoft.com/office/drawing/2014/main" id="{36521CA5-6D38-456C-AD50-BAD4A0028F80}"/>
              </a:ext>
            </a:extLst>
          </p:cNvPr>
          <p:cNvSpPr/>
          <p:nvPr>
            <p:custDataLst>
              <p:tags r:id="rId2"/>
            </p:custDataLst>
          </p:nvPr>
        </p:nvSpPr>
        <p:spPr>
          <a:xfrm>
            <a:off x="12919026" y="6085381"/>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4" name="MH_Other_2">
            <a:extLst>
              <a:ext uri="{FF2B5EF4-FFF2-40B4-BE49-F238E27FC236}">
                <a16:creationId xmlns:a16="http://schemas.microsoft.com/office/drawing/2014/main" id="{36521CA5-6D38-456C-AD50-BAD4A0028F80}"/>
              </a:ext>
            </a:extLst>
          </p:cNvPr>
          <p:cNvSpPr/>
          <p:nvPr>
            <p:custDataLst>
              <p:tags r:id="rId3"/>
            </p:custDataLst>
          </p:nvPr>
        </p:nvSpPr>
        <p:spPr>
          <a:xfrm>
            <a:off x="8879041" y="6085382"/>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Tree>
    <p:extLst>
      <p:ext uri="{BB962C8B-B14F-4D97-AF65-F5344CB8AC3E}">
        <p14:creationId xmlns:p14="http://schemas.microsoft.com/office/powerpoint/2010/main" val="14184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250"/>
                                        <p:tgtEl>
                                          <p:spTgt spid="17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fade">
                                      <p:cBhvr>
                                        <p:cTn id="11" dur="250"/>
                                        <p:tgtEl>
                                          <p:spTgt spid="17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25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變更就學區</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2" name="文字方塊 1"/>
          <p:cNvSpPr txBox="1"/>
          <p:nvPr/>
        </p:nvSpPr>
        <p:spPr>
          <a:xfrm>
            <a:off x="10273796" y="1250800"/>
            <a:ext cx="7736256" cy="707886"/>
          </a:xfrm>
          <a:prstGeom prst="rect">
            <a:avLst/>
          </a:prstGeom>
          <a:noFill/>
        </p:spPr>
        <p:txBody>
          <a:bodyPr wrap="square" rtlCol="0">
            <a:spAutoFit/>
          </a:bodyPr>
          <a:lstStyle/>
          <a:p>
            <a:r>
              <a:rPr lang="zh-TW" altLang="en-US" sz="4000" dirty="0">
                <a:solidFill>
                  <a:srgbClr val="C00000"/>
                </a:solidFill>
                <a:latin typeface="微軟正黑體" panose="020B0604030504040204" pitchFamily="34" charset="-120"/>
                <a:ea typeface="微軟正黑體" panose="020B0604030504040204" pitchFamily="34" charset="-120"/>
              </a:rPr>
              <a:t>申請時間：</a:t>
            </a:r>
            <a:r>
              <a:rPr lang="en-US" altLang="zh-TW" sz="4000" dirty="0">
                <a:solidFill>
                  <a:srgbClr val="C00000"/>
                </a:solidFill>
                <a:latin typeface="微軟正黑體" panose="020B0604030504040204" pitchFamily="34" charset="-120"/>
                <a:ea typeface="微軟正黑體" panose="020B0604030504040204" pitchFamily="34" charset="-120"/>
              </a:rPr>
              <a:t>5/2(</a:t>
            </a:r>
            <a:r>
              <a:rPr lang="zh-TW" altLang="en-US" sz="4000" dirty="0">
                <a:solidFill>
                  <a:srgbClr val="C00000"/>
                </a:solidFill>
                <a:latin typeface="微軟正黑體" panose="020B0604030504040204" pitchFamily="34" charset="-120"/>
                <a:ea typeface="微軟正黑體" panose="020B0604030504040204" pitchFamily="34" charset="-120"/>
              </a:rPr>
              <a:t>一</a:t>
            </a:r>
            <a:r>
              <a:rPr lang="en-US" altLang="zh-TW" sz="4000" dirty="0">
                <a:solidFill>
                  <a:srgbClr val="C00000"/>
                </a:solidFill>
                <a:latin typeface="微軟正黑體" panose="020B0604030504040204" pitchFamily="34" charset="-120"/>
                <a:ea typeface="微軟正黑體" panose="020B0604030504040204" pitchFamily="34" charset="-120"/>
              </a:rPr>
              <a:t>)</a:t>
            </a:r>
            <a:r>
              <a:rPr lang="zh-TW" altLang="en-US" sz="4000" dirty="0">
                <a:solidFill>
                  <a:srgbClr val="C00000"/>
                </a:solidFill>
                <a:latin typeface="微軟正黑體" panose="020B0604030504040204" pitchFamily="34" charset="-120"/>
                <a:ea typeface="微軟正黑體" panose="020B0604030504040204" pitchFamily="34" charset="-120"/>
              </a:rPr>
              <a:t>至</a:t>
            </a:r>
            <a:r>
              <a:rPr lang="en-US" altLang="zh-TW" sz="4000" dirty="0">
                <a:solidFill>
                  <a:srgbClr val="C00000"/>
                </a:solidFill>
                <a:latin typeface="微軟正黑體" panose="020B0604030504040204" pitchFamily="34" charset="-120"/>
                <a:ea typeface="微軟正黑體" panose="020B0604030504040204" pitchFamily="34" charset="-120"/>
              </a:rPr>
              <a:t>5/6(</a:t>
            </a:r>
            <a:r>
              <a:rPr lang="zh-TW" altLang="en-US" sz="4000" dirty="0">
                <a:solidFill>
                  <a:srgbClr val="C00000"/>
                </a:solidFill>
                <a:latin typeface="微軟正黑體" panose="020B0604030504040204" pitchFamily="34" charset="-120"/>
                <a:ea typeface="微軟正黑體" panose="020B0604030504040204" pitchFamily="34" charset="-120"/>
              </a:rPr>
              <a:t>五</a:t>
            </a:r>
            <a:r>
              <a:rPr lang="en-US" altLang="zh-TW" sz="4000" dirty="0">
                <a:solidFill>
                  <a:srgbClr val="C00000"/>
                </a:solidFill>
                <a:latin typeface="微軟正黑體" panose="020B0604030504040204" pitchFamily="34" charset="-120"/>
                <a:ea typeface="微軟正黑體" panose="020B0604030504040204" pitchFamily="34" charset="-120"/>
              </a:rPr>
              <a:t>)</a:t>
            </a:r>
            <a:r>
              <a:rPr lang="zh-TW" altLang="en-US" sz="4000" dirty="0">
                <a:solidFill>
                  <a:srgbClr val="C00000"/>
                </a:solidFill>
                <a:latin typeface="微軟正黑體" panose="020B0604030504040204" pitchFamily="34" charset="-120"/>
                <a:ea typeface="微軟正黑體" panose="020B0604030504040204" pitchFamily="34" charset="-120"/>
              </a:rPr>
              <a:t>辦理</a:t>
            </a:r>
          </a:p>
        </p:txBody>
      </p:sp>
      <p:graphicFrame>
        <p:nvGraphicFramePr>
          <p:cNvPr id="3" name="表格 2"/>
          <p:cNvGraphicFramePr>
            <a:graphicFrameLocks noGrp="1"/>
          </p:cNvGraphicFramePr>
          <p:nvPr>
            <p:extLst>
              <p:ext uri="{D42A27DB-BD31-4B8C-83A1-F6EECF244321}">
                <p14:modId xmlns:p14="http://schemas.microsoft.com/office/powerpoint/2010/main" val="3838102638"/>
              </p:ext>
            </p:extLst>
          </p:nvPr>
        </p:nvGraphicFramePr>
        <p:xfrm>
          <a:off x="2124342" y="2385342"/>
          <a:ext cx="14039317" cy="6469834"/>
        </p:xfrm>
        <a:graphic>
          <a:graphicData uri="http://schemas.openxmlformats.org/drawingml/2006/table">
            <a:tbl>
              <a:tblPr firstRow="1" bandRow="1">
                <a:tableStyleId>{5C22544A-7EE6-4342-B048-85BDC9FD1C3A}</a:tableStyleId>
              </a:tblPr>
              <a:tblGrid>
                <a:gridCol w="2511722">
                  <a:extLst>
                    <a:ext uri="{9D8B030D-6E8A-4147-A177-3AD203B41FA5}">
                      <a16:colId xmlns:a16="http://schemas.microsoft.com/office/drawing/2014/main" val="704675648"/>
                    </a:ext>
                  </a:extLst>
                </a:gridCol>
                <a:gridCol w="11527595">
                  <a:extLst>
                    <a:ext uri="{9D8B030D-6E8A-4147-A177-3AD203B41FA5}">
                      <a16:colId xmlns:a16="http://schemas.microsoft.com/office/drawing/2014/main" val="2275504809"/>
                    </a:ext>
                  </a:extLst>
                </a:gridCol>
              </a:tblGrid>
              <a:tr h="244117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4000" b="1" dirty="0" smtClean="0">
                          <a:solidFill>
                            <a:srgbClr val="FEF6E0"/>
                          </a:solidFill>
                          <a:latin typeface="微軟正黑體" panose="020B0604030504040204" pitchFamily="34" charset="-120"/>
                          <a:ea typeface="微軟正黑體" panose="020B0604030504040204" pitchFamily="34" charset="-120"/>
                          <a:cs typeface="Verdana" panose="020B0604030504040204" pitchFamily="34" charset="0"/>
                        </a:rPr>
                        <a:t>條　件</a:t>
                      </a:r>
                    </a:p>
                  </a:txBody>
                  <a:tcPr anchor="ctr">
                    <a:solidFill>
                      <a:schemeClr val="accent6">
                        <a:lumMod val="75000"/>
                      </a:schemeClr>
                    </a:solidFill>
                  </a:tcPr>
                </a:tc>
                <a:tc>
                  <a:txBody>
                    <a:bodyPr/>
                    <a:lstStyle/>
                    <a:p>
                      <a:pPr marL="571500" indent="-571500">
                        <a:buFont typeface="Arial" panose="020B0604020202020204" pitchFamily="34" charset="0"/>
                        <a:buChar char="•"/>
                      </a:pPr>
                      <a:r>
                        <a:rPr lang="zh-TW" altLang="en-US" sz="4000" b="0" dirty="0" smtClean="0">
                          <a:solidFill>
                            <a:srgbClr val="282D6C"/>
                          </a:solidFill>
                          <a:latin typeface="微軟正黑體" panose="020B0604030504040204" pitchFamily="34" charset="-120"/>
                          <a:ea typeface="微軟正黑體" panose="020B0604030504040204" pitchFamily="34" charset="-120"/>
                        </a:rPr>
                        <a:t>戶籍遷徙。</a:t>
                      </a:r>
                    </a:p>
                    <a:p>
                      <a:pPr marL="571500" indent="-571500">
                        <a:buFont typeface="Arial" panose="020B0604020202020204" pitchFamily="34" charset="0"/>
                        <a:buChar char="•"/>
                      </a:pPr>
                      <a:r>
                        <a:rPr lang="zh-TW" altLang="en-US" sz="4000" b="0" dirty="0" smtClean="0">
                          <a:solidFill>
                            <a:srgbClr val="282D6C"/>
                          </a:solidFill>
                          <a:latin typeface="微軟正黑體" panose="020B0604030504040204" pitchFamily="34" charset="-120"/>
                          <a:ea typeface="微軟正黑體" panose="020B0604030504040204" pitchFamily="34" charset="-120"/>
                        </a:rPr>
                        <a:t>返回原戶籍所在地就讀。</a:t>
                      </a:r>
                    </a:p>
                    <a:p>
                      <a:pPr marL="571500" indent="-571500">
                        <a:buFont typeface="Arial" panose="020B0604020202020204" pitchFamily="34" charset="0"/>
                        <a:buChar char="•"/>
                      </a:pPr>
                      <a:r>
                        <a:rPr lang="zh-TW" altLang="en-US" sz="4000" b="0" dirty="0" smtClean="0">
                          <a:solidFill>
                            <a:srgbClr val="282D6C"/>
                          </a:solidFill>
                          <a:latin typeface="微軟正黑體" panose="020B0604030504040204" pitchFamily="34" charset="-120"/>
                          <a:ea typeface="微軟正黑體" panose="020B0604030504040204" pitchFamily="34" charset="-120"/>
                        </a:rPr>
                        <a:t>就讀區內未設置之課程群別或產業特殊需求類科。</a:t>
                      </a:r>
                    </a:p>
                    <a:p>
                      <a:pPr marL="571500" indent="-571500">
                        <a:buFont typeface="Arial" panose="020B0604020202020204" pitchFamily="34" charset="0"/>
                        <a:buChar char="•"/>
                      </a:pPr>
                      <a:r>
                        <a:rPr lang="zh-TW" altLang="en-US" sz="4000" b="0" dirty="0" smtClean="0">
                          <a:solidFill>
                            <a:srgbClr val="282D6C"/>
                          </a:solidFill>
                          <a:latin typeface="微軟正黑體" panose="020B0604030504040204" pitchFamily="34" charset="-120"/>
                          <a:ea typeface="微軟正黑體" panose="020B0604030504040204" pitchFamily="34" charset="-120"/>
                        </a:rPr>
                        <a:t>特殊理由。</a:t>
                      </a:r>
                    </a:p>
                  </a:txBody>
                  <a:tcPr>
                    <a:solidFill>
                      <a:srgbClr val="CDCDD4"/>
                    </a:solidFill>
                  </a:tcPr>
                </a:tc>
                <a:extLst>
                  <a:ext uri="{0D108BD9-81ED-4DB2-BD59-A6C34878D82A}">
                    <a16:rowId xmlns:a16="http://schemas.microsoft.com/office/drawing/2014/main" val="224784251"/>
                  </a:ext>
                </a:extLst>
              </a:tr>
              <a:tr h="393999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4000" b="1" dirty="0" smtClean="0">
                          <a:solidFill>
                            <a:srgbClr val="FEF6E0"/>
                          </a:solidFill>
                          <a:latin typeface="微軟正黑體" panose="020B0604030504040204" pitchFamily="34" charset="-120"/>
                          <a:ea typeface="微軟正黑體" panose="020B0604030504040204" pitchFamily="34" charset="-120"/>
                        </a:rPr>
                        <a:t>申請方式</a:t>
                      </a:r>
                    </a:p>
                    <a:p>
                      <a:pPr algn="ctr"/>
                      <a:endParaRPr lang="zh-TW" altLang="en-US" sz="4000" dirty="0">
                        <a:solidFill>
                          <a:srgbClr val="FEF6E0"/>
                        </a:solidFill>
                        <a:latin typeface="微軟正黑體" panose="020B0604030504040204" pitchFamily="34" charset="-120"/>
                        <a:ea typeface="微軟正黑體" panose="020B0604030504040204" pitchFamily="34" charset="-120"/>
                      </a:endParaRPr>
                    </a:p>
                  </a:txBody>
                  <a:tcPr anchor="ctr">
                    <a:solidFill>
                      <a:schemeClr val="accent6">
                        <a:lumMod val="75000"/>
                      </a:schemeClr>
                    </a:solidFill>
                  </a:tcPr>
                </a:tc>
                <a:tc>
                  <a:txBody>
                    <a:bodyPr/>
                    <a:lstStyle/>
                    <a:p>
                      <a:pPr marL="571500" indent="-571500">
                        <a:buFont typeface="Arial" panose="020B0604020202020204" pitchFamily="34" charset="0"/>
                        <a:buChar char="•"/>
                      </a:pPr>
                      <a:r>
                        <a:rPr lang="zh-TW" altLang="en-US" sz="4000" dirty="0" smtClean="0">
                          <a:solidFill>
                            <a:srgbClr val="282D6C"/>
                          </a:solidFill>
                          <a:latin typeface="微軟正黑體" panose="020B0604030504040204" pitchFamily="34" charset="-120"/>
                          <a:ea typeface="微軟正黑體" panose="020B0604030504040204" pitchFamily="34" charset="-120"/>
                        </a:rPr>
                        <a:t>應屆畢業生</a:t>
                      </a:r>
                      <a:br>
                        <a:rPr lang="zh-TW" altLang="en-US" sz="4000" dirty="0" smtClean="0">
                          <a:solidFill>
                            <a:srgbClr val="282D6C"/>
                          </a:solidFill>
                          <a:latin typeface="微軟正黑體" panose="020B0604030504040204" pitchFamily="34" charset="-120"/>
                          <a:ea typeface="微軟正黑體" panose="020B0604030504040204" pitchFamily="34" charset="-120"/>
                        </a:rPr>
                      </a:br>
                      <a:r>
                        <a:rPr lang="zh-TW" altLang="en-US" sz="4000" dirty="0" smtClean="0">
                          <a:solidFill>
                            <a:srgbClr val="282D6C"/>
                          </a:solidFill>
                          <a:latin typeface="微軟正黑體" panose="020B0604030504040204" pitchFamily="34" charset="-120"/>
                          <a:ea typeface="微軟正黑體" panose="020B0604030504040204" pitchFamily="34" charset="-120"/>
                        </a:rPr>
                        <a:t>向所就讀之國民中學提出申請，各校彙整資料後發函至免試委員會辦理。</a:t>
                      </a:r>
                    </a:p>
                    <a:p>
                      <a:pPr marL="571500" indent="-571500">
                        <a:buFont typeface="Arial" panose="020B0604020202020204" pitchFamily="34" charset="0"/>
                        <a:buChar char="•"/>
                      </a:pPr>
                      <a:r>
                        <a:rPr lang="zh-TW" altLang="en-US" sz="4000" dirty="0" smtClean="0">
                          <a:solidFill>
                            <a:srgbClr val="282D6C"/>
                          </a:solidFill>
                          <a:latin typeface="微軟正黑體" panose="020B0604030504040204" pitchFamily="34" charset="-120"/>
                          <a:ea typeface="微軟正黑體" panose="020B0604030504040204" pitchFamily="34" charset="-120"/>
                        </a:rPr>
                        <a:t>非應屆畢業生</a:t>
                      </a:r>
                      <a:r>
                        <a:rPr lang="en-US" altLang="zh-TW" sz="4000" dirty="0" smtClean="0">
                          <a:solidFill>
                            <a:srgbClr val="282D6C"/>
                          </a:solidFill>
                          <a:latin typeface="微軟正黑體" panose="020B0604030504040204" pitchFamily="34" charset="-120"/>
                          <a:ea typeface="微軟正黑體" panose="020B0604030504040204" pitchFamily="34" charset="-120"/>
                        </a:rPr>
                        <a:t>(</a:t>
                      </a:r>
                      <a:r>
                        <a:rPr lang="zh-TW" altLang="en-US" sz="4000" dirty="0" smtClean="0">
                          <a:solidFill>
                            <a:srgbClr val="282D6C"/>
                          </a:solidFill>
                          <a:latin typeface="微軟正黑體" panose="020B0604030504040204" pitchFamily="34" charset="-120"/>
                          <a:ea typeface="微軟正黑體" panose="020B0604030504040204" pitchFamily="34" charset="-120"/>
                        </a:rPr>
                        <a:t>含具同等學力資格者、就讀海外設立之臺灣學校及大陸臺商子女學校者及國外返國就學學生</a:t>
                      </a:r>
                      <a:r>
                        <a:rPr lang="en-US" altLang="zh-TW" sz="4000" dirty="0" smtClean="0">
                          <a:solidFill>
                            <a:srgbClr val="282D6C"/>
                          </a:solidFill>
                          <a:latin typeface="微軟正黑體" panose="020B0604030504040204" pitchFamily="34" charset="-120"/>
                          <a:ea typeface="微軟正黑體" panose="020B0604030504040204" pitchFamily="34" charset="-120"/>
                        </a:rPr>
                        <a:t>)</a:t>
                      </a:r>
                      <a:r>
                        <a:rPr lang="zh-TW" altLang="en-US" sz="4000" dirty="0" smtClean="0">
                          <a:solidFill>
                            <a:srgbClr val="282D6C"/>
                          </a:solidFill>
                          <a:latin typeface="微軟正黑體" panose="020B0604030504040204" pitchFamily="34" charset="-120"/>
                          <a:ea typeface="微軟正黑體" panose="020B0604030504040204" pitchFamily="34" charset="-120"/>
                        </a:rPr>
                        <a:t>：直接向免試委員會提出</a:t>
                      </a:r>
                      <a:r>
                        <a:rPr lang="zh-TW" altLang="en-US" sz="4000" smtClean="0">
                          <a:solidFill>
                            <a:srgbClr val="282D6C"/>
                          </a:solidFill>
                          <a:latin typeface="微軟正黑體" panose="020B0604030504040204" pitchFamily="34" charset="-120"/>
                          <a:ea typeface="微軟正黑體" panose="020B0604030504040204" pitchFamily="34" charset="-120"/>
                        </a:rPr>
                        <a:t>申請。</a:t>
                      </a:r>
                      <a:endParaRPr lang="zh-TW" altLang="en-US" sz="4000" dirty="0" smtClean="0">
                        <a:solidFill>
                          <a:srgbClr val="282D6C"/>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1805271"/>
                  </a:ext>
                </a:extLst>
              </a:tr>
            </a:tbl>
          </a:graphicData>
        </a:graphic>
      </p:graphicFrame>
    </p:spTree>
    <p:extLst>
      <p:ext uri="{BB962C8B-B14F-4D97-AF65-F5344CB8AC3E}">
        <p14:creationId xmlns:p14="http://schemas.microsoft.com/office/powerpoint/2010/main" val="4052305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什麼是五專優先免試？</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ts val="5000"/>
              </a:lnSpc>
              <a:buFont typeface="Wingdings" panose="05000000000000000000" pitchFamily="2" charset="2"/>
              <a:buChar char="l"/>
            </a:pPr>
            <a:r>
              <a:rPr lang="en-US" altLang="zh-TW" sz="4000" dirty="0">
                <a:latin typeface="微軟正黑體" panose="020B0604030504040204" pitchFamily="34" charset="-120"/>
                <a:ea typeface="微軟正黑體" panose="020B0604030504040204" pitchFamily="34" charset="-120"/>
              </a:rPr>
              <a:t>107</a:t>
            </a:r>
            <a:r>
              <a:rPr lang="zh-TW" altLang="en-US" sz="4000" dirty="0">
                <a:latin typeface="微軟正黑體" panose="020B0604030504040204" pitchFamily="34" charset="-120"/>
                <a:ea typeface="微軟正黑體" panose="020B0604030504040204" pitchFamily="34" charset="-120"/>
              </a:rPr>
              <a:t>年起</a:t>
            </a:r>
            <a:r>
              <a:rPr lang="zh-TW" altLang="en-US" sz="4000" dirty="0" smtClean="0">
                <a:latin typeface="微軟正黑體" panose="020B0604030504040204" pitchFamily="34" charset="-120"/>
                <a:ea typeface="微軟正黑體" panose="020B0604030504040204" pitchFamily="34" charset="-120"/>
              </a:rPr>
              <a:t>，新增</a:t>
            </a:r>
            <a:r>
              <a:rPr lang="zh-TW" altLang="en-US" sz="4000" dirty="0">
                <a:latin typeface="微軟正黑體" panose="020B0604030504040204" pitchFamily="34" charset="-120"/>
                <a:ea typeface="微軟正黑體" panose="020B0604030504040204" pitchFamily="34" charset="-120"/>
              </a:rPr>
              <a:t>五專優先免試入學</a:t>
            </a:r>
            <a:r>
              <a:rPr lang="zh-TW" altLang="en-US" sz="4000" dirty="0" smtClean="0">
                <a:latin typeface="微軟正黑體" panose="020B0604030504040204" pitchFamily="34" charset="-120"/>
                <a:ea typeface="微軟正黑體" panose="020B0604030504040204" pitchFamily="34" charset="-120"/>
              </a:rPr>
              <a:t>管道，五專</a:t>
            </a:r>
            <a:r>
              <a:rPr lang="zh-TW" altLang="en-US" sz="4000" dirty="0">
                <a:latin typeface="微軟正黑體" panose="020B0604030504040204" pitchFamily="34" charset="-120"/>
                <a:ea typeface="微軟正黑體" panose="020B0604030504040204" pitchFamily="34" charset="-120"/>
              </a:rPr>
              <a:t>部分名額不再併入免試</a:t>
            </a:r>
            <a:r>
              <a:rPr lang="zh-TW" altLang="en-US" sz="4000" dirty="0" smtClean="0">
                <a:latin typeface="微軟正黑體" panose="020B0604030504040204" pitchFamily="34" charset="-120"/>
                <a:ea typeface="微軟正黑體" panose="020B0604030504040204" pitchFamily="34" charset="-120"/>
              </a:rPr>
              <a:t>入學，並於五專</a:t>
            </a:r>
            <a:r>
              <a:rPr lang="zh-TW" altLang="en-US" sz="4000" dirty="0">
                <a:latin typeface="微軟正黑體" panose="020B0604030504040204" pitchFamily="34" charset="-120"/>
                <a:ea typeface="微軟正黑體" panose="020B0604030504040204" pitchFamily="34" charset="-120"/>
              </a:rPr>
              <a:t>免試之前辦理</a:t>
            </a: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全國一區，採志願選填，最多可填</a:t>
            </a:r>
            <a:r>
              <a:rPr lang="en-US" altLang="zh-TW" sz="4000" dirty="0">
                <a:latin typeface="微軟正黑體" panose="020B0604030504040204" pitchFamily="34" charset="-120"/>
                <a:ea typeface="微軟正黑體" panose="020B0604030504040204" pitchFamily="34" charset="-120"/>
              </a:rPr>
              <a:t>30</a:t>
            </a:r>
            <a:r>
              <a:rPr lang="zh-TW" altLang="en-US" sz="4000" dirty="0">
                <a:latin typeface="微軟正黑體" panose="020B0604030504040204" pitchFamily="34" charset="-120"/>
                <a:ea typeface="微軟正黑體" panose="020B0604030504040204" pitchFamily="34" charset="-120"/>
              </a:rPr>
              <a:t>個科組志願，由技專校院招生委員會辦理電腦統一分發</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
        <p:nvSpPr>
          <p:cNvPr id="168" name="Text Box 9"/>
          <p:cNvSpPr>
            <a:spLocks noChangeArrowheads="1"/>
          </p:cNvSpPr>
          <p:nvPr/>
        </p:nvSpPr>
        <p:spPr bwMode="auto">
          <a:xfrm>
            <a:off x="1555909" y="6206825"/>
            <a:ext cx="3047251" cy="1620000"/>
          </a:xfrm>
          <a:prstGeom prst="roundRect">
            <a:avLst/>
          </a:prstGeom>
          <a:solidFill>
            <a:srgbClr val="282D6C"/>
          </a:solidFill>
          <a:ln>
            <a:noFill/>
          </a:ln>
          <a:extLst/>
        </p:spPr>
        <p:txBody>
          <a:bodyPr anchor="ctr" anchorCtr="0"/>
          <a:lstStyle/>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全國統一</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69" name="Text Box 9"/>
          <p:cNvSpPr>
            <a:spLocks noChangeArrowheads="1"/>
          </p:cNvSpPr>
          <p:nvPr/>
        </p:nvSpPr>
        <p:spPr bwMode="auto">
          <a:xfrm>
            <a:off x="5590067" y="6206825"/>
            <a:ext cx="3047251" cy="1620000"/>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志願選填</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0" name="Text Box 9"/>
          <p:cNvSpPr>
            <a:spLocks noChangeArrowheads="1"/>
          </p:cNvSpPr>
          <p:nvPr/>
        </p:nvSpPr>
        <p:spPr bwMode="auto">
          <a:xfrm>
            <a:off x="9624225" y="6206825"/>
            <a:ext cx="3047251" cy="1620000"/>
          </a:xfrm>
          <a:prstGeom prst="roundRect">
            <a:avLst/>
          </a:prstGeom>
          <a:solidFill>
            <a:srgbClr val="282D6C"/>
          </a:solidFill>
          <a:ln>
            <a:noFill/>
          </a:ln>
          <a:extLst/>
        </p:spPr>
        <p:txBody>
          <a:bodyPr anchor="ctr" anchorCtr="0"/>
          <a:lstStyle/>
          <a:p>
            <a:pPr algn="ctr" eaLnBrk="1" hangingPunct="1"/>
            <a:r>
              <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30</a:t>
            </a:r>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個</a:t>
            </a:r>
            <a:endPar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科組志願</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2" name="MH_Other_2">
            <a:extLst>
              <a:ext uri="{FF2B5EF4-FFF2-40B4-BE49-F238E27FC236}">
                <a16:creationId xmlns:a16="http://schemas.microsoft.com/office/drawing/2014/main" id="{36521CA5-6D38-456C-AD50-BAD4A0028F80}"/>
              </a:ext>
            </a:extLst>
          </p:cNvPr>
          <p:cNvSpPr/>
          <p:nvPr>
            <p:custDataLst>
              <p:tags r:id="rId1"/>
            </p:custDataLst>
          </p:nvPr>
        </p:nvSpPr>
        <p:spPr>
          <a:xfrm>
            <a:off x="4779735" y="6685457"/>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3" name="MH_Other_2">
            <a:extLst>
              <a:ext uri="{FF2B5EF4-FFF2-40B4-BE49-F238E27FC236}">
                <a16:creationId xmlns:a16="http://schemas.microsoft.com/office/drawing/2014/main" id="{36521CA5-6D38-456C-AD50-BAD4A0028F80}"/>
              </a:ext>
            </a:extLst>
          </p:cNvPr>
          <p:cNvSpPr/>
          <p:nvPr>
            <p:custDataLst>
              <p:tags r:id="rId2"/>
            </p:custDataLst>
          </p:nvPr>
        </p:nvSpPr>
        <p:spPr>
          <a:xfrm>
            <a:off x="12847969" y="6685456"/>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4" name="MH_Other_2">
            <a:extLst>
              <a:ext uri="{FF2B5EF4-FFF2-40B4-BE49-F238E27FC236}">
                <a16:creationId xmlns:a16="http://schemas.microsoft.com/office/drawing/2014/main" id="{36521CA5-6D38-456C-AD50-BAD4A0028F80}"/>
              </a:ext>
            </a:extLst>
          </p:cNvPr>
          <p:cNvSpPr/>
          <p:nvPr>
            <p:custDataLst>
              <p:tags r:id="rId3"/>
            </p:custDataLst>
          </p:nvPr>
        </p:nvSpPr>
        <p:spPr>
          <a:xfrm>
            <a:off x="8807984" y="6685457"/>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5" name="Text Box 9"/>
          <p:cNvSpPr>
            <a:spLocks noChangeArrowheads="1"/>
          </p:cNvSpPr>
          <p:nvPr/>
        </p:nvSpPr>
        <p:spPr bwMode="auto">
          <a:xfrm>
            <a:off x="13825814" y="6206823"/>
            <a:ext cx="3047251" cy="1620000"/>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電腦</a:t>
            </a:r>
            <a:endPar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rPr>
              <a:t>統一分發</a:t>
            </a:r>
            <a:endParaRPr lang="zh-CN" altLang="en-US" sz="4000" b="1" dirty="0">
              <a:solidFill>
                <a:srgbClr val="FEF6E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481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250"/>
                                        <p:tgtEl>
                                          <p:spTgt spid="17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fade">
                                      <p:cBhvr>
                                        <p:cTn id="11" dur="250"/>
                                        <p:tgtEl>
                                          <p:spTgt spid="17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25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什麼是五專聯合免試？</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可至各區報名，各區限一所學校撕榜</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由各招生學校訂定積分採計項目、</a:t>
            </a:r>
            <a:r>
              <a:rPr lang="zh-TW" altLang="en-US" sz="4000" dirty="0" smtClean="0">
                <a:latin typeface="微軟正黑體" panose="020B0604030504040204" pitchFamily="34" charset="-120"/>
                <a:ea typeface="微軟正黑體" panose="020B0604030504040204" pitchFamily="34" charset="-120"/>
              </a:rPr>
              <a:t>權重</a:t>
            </a:r>
            <a:r>
              <a:rPr lang="zh-TW" altLang="en-US" sz="4000" dirty="0">
                <a:latin typeface="微軟正黑體" panose="020B0604030504040204" pitchFamily="34" charset="-120"/>
                <a:ea typeface="微軟正黑體" panose="020B0604030504040204" pitchFamily="34" charset="-120"/>
              </a:rPr>
              <a:t>與同分比序項目順序</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
        <p:nvSpPr>
          <p:cNvPr id="175" name="Text Box 9"/>
          <p:cNvSpPr>
            <a:spLocks noChangeArrowheads="1"/>
          </p:cNvSpPr>
          <p:nvPr/>
        </p:nvSpPr>
        <p:spPr bwMode="auto">
          <a:xfrm>
            <a:off x="1615224" y="5758720"/>
            <a:ext cx="3047251" cy="1620000"/>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全國分三區</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6" name="Text Box 9"/>
          <p:cNvSpPr>
            <a:spLocks noChangeArrowheads="1"/>
          </p:cNvSpPr>
          <p:nvPr/>
        </p:nvSpPr>
        <p:spPr bwMode="auto">
          <a:xfrm>
            <a:off x="5649382" y="5758720"/>
            <a:ext cx="3047251" cy="1620000"/>
          </a:xfrm>
          <a:prstGeom prst="roundRect">
            <a:avLst/>
          </a:prstGeom>
          <a:solidFill>
            <a:srgbClr val="282D6C"/>
          </a:solidFill>
          <a:ln>
            <a:noFill/>
          </a:ln>
          <a:extLst/>
        </p:spPr>
        <p:txBody>
          <a:bodyPr anchor="ctr" anchorCtr="0"/>
          <a:lstStyle/>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選定</a:t>
            </a:r>
            <a:endParaRPr lang="en-US" altLang="zh-TW"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4000" b="1" dirty="0" smtClean="0">
                <a:solidFill>
                  <a:srgbClr val="FEF6E0"/>
                </a:solidFill>
                <a:latin typeface="微軟正黑體" panose="020B0604030504040204" pitchFamily="34" charset="-120"/>
                <a:ea typeface="微軟正黑體" panose="020B0604030504040204" pitchFamily="34" charset="-120"/>
                <a:sym typeface="Microsoft YaHei" pitchFamily="34" charset="-122"/>
              </a:rPr>
              <a:t>一校一</a:t>
            </a:r>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區</a:t>
            </a:r>
            <a:endParaRPr lang="zh-CN"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77" name="Text Box 9"/>
          <p:cNvSpPr>
            <a:spLocks noChangeArrowheads="1"/>
          </p:cNvSpPr>
          <p:nvPr/>
        </p:nvSpPr>
        <p:spPr bwMode="auto">
          <a:xfrm>
            <a:off x="9683540" y="5758720"/>
            <a:ext cx="3047251" cy="1620000"/>
          </a:xfrm>
          <a:prstGeom prst="roundRect">
            <a:avLst/>
          </a:prstGeom>
          <a:solidFill>
            <a:srgbClr val="282D6C"/>
          </a:solidFill>
          <a:ln>
            <a:noFill/>
          </a:ln>
          <a:extLst/>
        </p:spPr>
        <p:txBody>
          <a:bodyPr anchor="ctr" anchorCtr="0"/>
          <a:lstStyle/>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依各校訂定</a:t>
            </a: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積分採計</a:t>
            </a:r>
          </a:p>
        </p:txBody>
      </p:sp>
      <p:sp>
        <p:nvSpPr>
          <p:cNvPr id="178" name="MH_Other_2">
            <a:extLst>
              <a:ext uri="{FF2B5EF4-FFF2-40B4-BE49-F238E27FC236}">
                <a16:creationId xmlns:a16="http://schemas.microsoft.com/office/drawing/2014/main" id="{36521CA5-6D38-456C-AD50-BAD4A0028F80}"/>
              </a:ext>
            </a:extLst>
          </p:cNvPr>
          <p:cNvSpPr/>
          <p:nvPr>
            <p:custDataLst>
              <p:tags r:id="rId1"/>
            </p:custDataLst>
          </p:nvPr>
        </p:nvSpPr>
        <p:spPr>
          <a:xfrm>
            <a:off x="4839197" y="6265927"/>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9" name="MH_Other_2">
            <a:extLst>
              <a:ext uri="{FF2B5EF4-FFF2-40B4-BE49-F238E27FC236}">
                <a16:creationId xmlns:a16="http://schemas.microsoft.com/office/drawing/2014/main" id="{36521CA5-6D38-456C-AD50-BAD4A0028F80}"/>
              </a:ext>
            </a:extLst>
          </p:cNvPr>
          <p:cNvSpPr/>
          <p:nvPr>
            <p:custDataLst>
              <p:tags r:id="rId2"/>
            </p:custDataLst>
          </p:nvPr>
        </p:nvSpPr>
        <p:spPr>
          <a:xfrm>
            <a:off x="12907431" y="6265926"/>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80" name="MH_Other_2">
            <a:extLst>
              <a:ext uri="{FF2B5EF4-FFF2-40B4-BE49-F238E27FC236}">
                <a16:creationId xmlns:a16="http://schemas.microsoft.com/office/drawing/2014/main" id="{36521CA5-6D38-456C-AD50-BAD4A0028F80}"/>
              </a:ext>
            </a:extLst>
          </p:cNvPr>
          <p:cNvSpPr/>
          <p:nvPr>
            <p:custDataLst>
              <p:tags r:id="rId3"/>
            </p:custDataLst>
          </p:nvPr>
        </p:nvSpPr>
        <p:spPr>
          <a:xfrm>
            <a:off x="8867446" y="6265927"/>
            <a:ext cx="633460" cy="617053"/>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81" name="Text Box 9"/>
          <p:cNvSpPr>
            <a:spLocks noChangeArrowheads="1"/>
          </p:cNvSpPr>
          <p:nvPr/>
        </p:nvSpPr>
        <p:spPr bwMode="auto">
          <a:xfrm>
            <a:off x="13885129" y="5758718"/>
            <a:ext cx="3047251" cy="1620000"/>
          </a:xfrm>
          <a:prstGeom prst="roundRect">
            <a:avLst/>
          </a:prstGeom>
          <a:solidFill>
            <a:srgbClr val="282D6C"/>
          </a:solidFill>
          <a:ln>
            <a:noFill/>
          </a:ln>
          <a:extLst/>
        </p:spPr>
        <p:txBody>
          <a:bodyPr anchor="ctr" anchorCtr="0"/>
          <a:lstStyle/>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現場</a:t>
            </a:r>
          </a:p>
          <a:p>
            <a:pPr algn="ctr" eaLnBrk="1" hangingPunct="1"/>
            <a:r>
              <a:rPr lang="zh-TW" altLang="en-US" sz="4000" b="1" dirty="0">
                <a:solidFill>
                  <a:srgbClr val="FEF6E0"/>
                </a:solidFill>
                <a:latin typeface="微軟正黑體" panose="020B0604030504040204" pitchFamily="34" charset="-120"/>
                <a:ea typeface="微軟正黑體" panose="020B0604030504040204" pitchFamily="34" charset="-120"/>
                <a:sym typeface="Microsoft YaHei" pitchFamily="34" charset="-122"/>
              </a:rPr>
              <a:t>撕榜分發</a:t>
            </a:r>
          </a:p>
        </p:txBody>
      </p:sp>
    </p:spTree>
    <p:extLst>
      <p:ext uri="{BB962C8B-B14F-4D97-AF65-F5344CB8AC3E}">
        <p14:creationId xmlns:p14="http://schemas.microsoft.com/office/powerpoint/2010/main" val="4660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250"/>
                                        <p:tgtEl>
                                          <p:spTgt spid="17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79"/>
                                        </p:tgtEl>
                                        <p:attrNameLst>
                                          <p:attrName>style.visibility</p:attrName>
                                        </p:attrNameLst>
                                      </p:cBhvr>
                                      <p:to>
                                        <p:strVal val="visible"/>
                                      </p:to>
                                    </p:set>
                                    <p:animEffect transition="in" filter="fade">
                                      <p:cBhvr>
                                        <p:cTn id="11" dur="250"/>
                                        <p:tgtEl>
                                          <p:spTgt spid="17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2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特色招生甄選入學</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科學班</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科學班甄選辦理學校共</a:t>
            </a:r>
            <a:r>
              <a:rPr lang="en-US" altLang="zh-TW" sz="4000" dirty="0">
                <a:latin typeface="微軟正黑體" panose="020B0604030504040204" pitchFamily="34" charset="-120"/>
                <a:ea typeface="微軟正黑體" panose="020B0604030504040204" pitchFamily="34" charset="-120"/>
              </a:rPr>
              <a:t>10</a:t>
            </a:r>
            <a:r>
              <a:rPr lang="zh-TW" altLang="en-US" sz="4000" dirty="0">
                <a:latin typeface="微軟正黑體" panose="020B0604030504040204" pitchFamily="34" charset="-120"/>
                <a:ea typeface="微軟正黑體" panose="020B0604030504040204" pitchFamily="34" charset="-120"/>
              </a:rPr>
              <a:t>校</a:t>
            </a: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均為各校單獨招生。</a:t>
            </a: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辦理</a:t>
            </a:r>
            <a:r>
              <a:rPr lang="zh-TW" altLang="en-US" sz="4000" dirty="0" smtClean="0">
                <a:latin typeface="微軟正黑體" panose="020B0604030504040204" pitchFamily="34" charset="-120"/>
                <a:ea typeface="微軟正黑體" panose="020B0604030504040204" pitchFamily="34" charset="-120"/>
              </a:rPr>
              <a:t>方式</a:t>
            </a:r>
            <a:endParaRPr lang="en-US" altLang="zh-TW" sz="4000" dirty="0" smtClean="0">
              <a:latin typeface="微軟正黑體" panose="020B0604030504040204" pitchFamily="34" charset="-120"/>
              <a:ea typeface="微軟正黑體" panose="020B0604030504040204" pitchFamily="34" charset="-120"/>
            </a:endParaRPr>
          </a:p>
          <a:p>
            <a:pPr lvl="1">
              <a:lnSpc>
                <a:spcPts val="5000"/>
              </a:lnSpc>
              <a:buFont typeface="Wingdings" panose="05000000000000000000" pitchFamily="2" charset="2"/>
              <a:buChar char="u"/>
            </a:pPr>
            <a:r>
              <a:rPr lang="zh-TW" altLang="en-US" sz="4000" dirty="0" smtClean="0">
                <a:latin typeface="微軟正黑體" panose="020B0604030504040204" pitchFamily="34" charset="-120"/>
                <a:ea typeface="微軟正黑體" panose="020B0604030504040204" pitchFamily="34" charset="-120"/>
              </a:rPr>
              <a:t>各</a:t>
            </a:r>
            <a:r>
              <a:rPr lang="zh-TW" altLang="en-US" sz="4000" dirty="0">
                <a:latin typeface="微軟正黑體" panose="020B0604030504040204" pitchFamily="34" charset="-120"/>
                <a:ea typeface="微軟正黑體" panose="020B0604030504040204" pitchFamily="34" charset="-120"/>
              </a:rPr>
              <a:t>校採報名暨入班資格審查</a:t>
            </a:r>
            <a:r>
              <a:rPr lang="zh-TW" altLang="en-US" sz="4000" dirty="0" smtClean="0">
                <a:latin typeface="微軟正黑體" panose="020B0604030504040204" pitchFamily="34" charset="-120"/>
                <a:ea typeface="微軟正黑體" panose="020B0604030504040204" pitchFamily="34" charset="-120"/>
              </a:rPr>
              <a:t>。</a:t>
            </a:r>
            <a:endParaRPr lang="en-US" altLang="zh-TW" sz="4000" dirty="0" smtClean="0">
              <a:latin typeface="微軟正黑體" panose="020B0604030504040204" pitchFamily="34" charset="-120"/>
              <a:ea typeface="微軟正黑體" panose="020B0604030504040204" pitchFamily="34" charset="-120"/>
            </a:endParaRPr>
          </a:p>
          <a:p>
            <a:pPr lvl="1">
              <a:lnSpc>
                <a:spcPts val="5000"/>
              </a:lnSpc>
              <a:buFont typeface="Wingdings" panose="05000000000000000000" pitchFamily="2" charset="2"/>
              <a:buChar char="u"/>
            </a:pPr>
            <a:r>
              <a:rPr lang="zh-TW" altLang="en-US" sz="4000" dirty="0" smtClean="0">
                <a:latin typeface="微軟正黑體" panose="020B0604030504040204" pitchFamily="34" charset="-120"/>
                <a:ea typeface="微軟正黑體" panose="020B0604030504040204" pitchFamily="34" charset="-120"/>
              </a:rPr>
              <a:t>辦理</a:t>
            </a:r>
            <a:r>
              <a:rPr lang="zh-TW" altLang="en-US" sz="4000" dirty="0">
                <a:latin typeface="微軟正黑體" panose="020B0604030504040204" pitchFamily="34" charset="-120"/>
                <a:ea typeface="微軟正黑體" panose="020B0604030504040204" pitchFamily="34" charset="-120"/>
              </a:rPr>
              <a:t>科學</a:t>
            </a:r>
            <a:r>
              <a:rPr lang="zh-TW" altLang="en-US" sz="4000" dirty="0" smtClean="0">
                <a:latin typeface="微軟正黑體" panose="020B0604030504040204" pitchFamily="34" charset="-120"/>
                <a:ea typeface="微軟正黑體" panose="020B0604030504040204" pitchFamily="34" charset="-120"/>
              </a:rPr>
              <a:t>營</a:t>
            </a:r>
            <a:endParaRPr lang="en-US" altLang="zh-TW" sz="4000" dirty="0" smtClean="0">
              <a:latin typeface="微軟正黑體" panose="020B0604030504040204" pitchFamily="34" charset="-120"/>
              <a:ea typeface="微軟正黑體" panose="020B0604030504040204" pitchFamily="34" charset="-120"/>
            </a:endParaRPr>
          </a:p>
          <a:p>
            <a:pPr lvl="2">
              <a:lnSpc>
                <a:spcPts val="5000"/>
              </a:lnSpc>
              <a:buFont typeface="Wingdings" panose="05000000000000000000" pitchFamily="2" charset="2"/>
              <a:buChar char="ü"/>
            </a:pPr>
            <a:r>
              <a:rPr lang="zh-TW" altLang="en-US" sz="4000" dirty="0" smtClean="0">
                <a:latin typeface="微軟正黑體" panose="020B0604030504040204" pitchFamily="34" charset="-120"/>
                <a:ea typeface="微軟正黑體" panose="020B0604030504040204" pitchFamily="34" charset="-120"/>
              </a:rPr>
              <a:t>科學</a:t>
            </a:r>
            <a:r>
              <a:rPr lang="zh-TW" altLang="en-US" sz="4000" dirty="0">
                <a:latin typeface="微軟正黑體" panose="020B0604030504040204" pitchFamily="34" charset="-120"/>
                <a:ea typeface="微軟正黑體" panose="020B0604030504040204" pitchFamily="34" charset="-120"/>
              </a:rPr>
              <a:t>能力檢定：以招生名額為基準，進行倍率篩選學生</a:t>
            </a:r>
            <a:r>
              <a:rPr lang="zh-TW" altLang="en-US" sz="4000" dirty="0" smtClean="0">
                <a:latin typeface="微軟正黑體" panose="020B0604030504040204" pitchFamily="34" charset="-120"/>
                <a:ea typeface="微軟正黑體" panose="020B0604030504040204" pitchFamily="34" charset="-120"/>
              </a:rPr>
              <a:t>。</a:t>
            </a:r>
            <a:endParaRPr lang="en-US" altLang="zh-TW" sz="4000" dirty="0" smtClean="0">
              <a:latin typeface="微軟正黑體" panose="020B0604030504040204" pitchFamily="34" charset="-120"/>
              <a:ea typeface="微軟正黑體" panose="020B0604030504040204" pitchFamily="34" charset="-120"/>
            </a:endParaRPr>
          </a:p>
          <a:p>
            <a:pPr lvl="2">
              <a:lnSpc>
                <a:spcPts val="5000"/>
              </a:lnSpc>
              <a:buFont typeface="Wingdings" panose="05000000000000000000" pitchFamily="2" charset="2"/>
              <a:buChar char="ü"/>
            </a:pPr>
            <a:r>
              <a:rPr lang="zh-TW" altLang="en-US" sz="4000" dirty="0" smtClean="0">
                <a:latin typeface="微軟正黑體" panose="020B0604030504040204" pitchFamily="34" charset="-120"/>
                <a:ea typeface="微軟正黑體" panose="020B0604030504040204" pitchFamily="34" charset="-120"/>
              </a:rPr>
              <a:t>實驗</a:t>
            </a:r>
            <a:r>
              <a:rPr lang="zh-TW" altLang="en-US" sz="4000" dirty="0">
                <a:latin typeface="微軟正黑體" panose="020B0604030504040204" pitchFamily="34" charset="-120"/>
                <a:ea typeface="微軟正黑體" panose="020B0604030504040204" pitchFamily="34" charset="-120"/>
              </a:rPr>
              <a:t>實作或口試。</a:t>
            </a: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本區學校：竹科實中</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294826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994009" cy="1511291"/>
            <a:chOff x="-1" y="-19050"/>
            <a:chExt cx="18219240" cy="3693321"/>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369332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特色招生甄選入學</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藝術才能班</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(1)</a:t>
              </a:r>
              <a:endPar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分為四</a:t>
            </a:r>
            <a:r>
              <a:rPr lang="zh-TW" altLang="en-US" sz="4000" dirty="0" smtClean="0">
                <a:latin typeface="微軟正黑體" panose="020B0604030504040204" pitchFamily="34" charset="-120"/>
                <a:ea typeface="微軟正黑體" panose="020B0604030504040204" pitchFamily="34" charset="-120"/>
              </a:rPr>
              <a:t>類</a:t>
            </a:r>
            <a:r>
              <a:rPr lang="zh-TW" altLang="en-US" sz="4000" dirty="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竹</a:t>
            </a:r>
            <a:r>
              <a:rPr lang="zh-TW" altLang="en-US" sz="4000" dirty="0">
                <a:latin typeface="微軟正黑體" panose="020B0604030504040204" pitchFamily="34" charset="-120"/>
                <a:ea typeface="微軟正黑體" panose="020B0604030504040204" pitchFamily="34" charset="-120"/>
              </a:rPr>
              <a:t>苗</a:t>
            </a:r>
            <a:r>
              <a:rPr lang="zh-TW" altLang="en-US" sz="4000" dirty="0" smtClean="0">
                <a:latin typeface="微軟正黑體" panose="020B0604030504040204" pitchFamily="34" charset="-120"/>
                <a:ea typeface="微軟正黑體" panose="020B0604030504040204" pitchFamily="34" charset="-120"/>
              </a:rPr>
              <a:t>區）</a:t>
            </a:r>
            <a:endParaRPr lang="en-US" altLang="zh-TW" sz="4000" dirty="0" smtClean="0">
              <a:latin typeface="微軟正黑體" panose="020B0604030504040204" pitchFamily="34" charset="-120"/>
              <a:ea typeface="微軟正黑體" panose="020B0604030504040204" pitchFamily="34" charset="-120"/>
            </a:endParaRPr>
          </a:p>
          <a:p>
            <a:pPr lvl="1">
              <a:lnSpc>
                <a:spcPts val="5000"/>
              </a:lnSpc>
              <a:buFont typeface="Wingdings" panose="05000000000000000000" pitchFamily="2" charset="2"/>
              <a:buChar char="u"/>
            </a:pPr>
            <a:r>
              <a:rPr lang="zh-TW" altLang="en-US" sz="4000" dirty="0" smtClean="0">
                <a:latin typeface="微軟正黑體" panose="020B0604030504040204" pitchFamily="34" charset="-120"/>
                <a:ea typeface="微軟正黑體" panose="020B0604030504040204" pitchFamily="34" charset="-120"/>
              </a:rPr>
              <a:t>音樂班：新竹</a:t>
            </a:r>
            <a:r>
              <a:rPr lang="zh-TW" altLang="en-US" sz="4000" dirty="0">
                <a:latin typeface="微軟正黑體" panose="020B0604030504040204" pitchFamily="34" charset="-120"/>
                <a:ea typeface="微軟正黑體" panose="020B0604030504040204" pitchFamily="34" charset="-120"/>
              </a:rPr>
              <a:t>高中</a:t>
            </a:r>
          </a:p>
          <a:p>
            <a:pPr lvl="1">
              <a:lnSpc>
                <a:spcPts val="50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美術</a:t>
            </a:r>
            <a:r>
              <a:rPr lang="zh-TW" altLang="en-US" sz="4000" dirty="0" smtClean="0">
                <a:latin typeface="微軟正黑體" panose="020B0604030504040204" pitchFamily="34" charset="-120"/>
                <a:ea typeface="微軟正黑體" panose="020B0604030504040204" pitchFamily="34" charset="-120"/>
              </a:rPr>
              <a:t>班</a:t>
            </a:r>
            <a:r>
              <a:rPr lang="zh-TW" altLang="en-US" sz="4000" dirty="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新竹</a:t>
            </a:r>
            <a:r>
              <a:rPr lang="zh-TW" altLang="en-US" sz="4000" dirty="0">
                <a:latin typeface="微軟正黑體" panose="020B0604030504040204" pitchFamily="34" charset="-120"/>
                <a:ea typeface="微軟正黑體" panose="020B0604030504040204" pitchFamily="34" charset="-120"/>
              </a:rPr>
              <a:t>女中、苗栗高中、國立苑中</a:t>
            </a:r>
          </a:p>
          <a:p>
            <a:pPr lvl="1">
              <a:lnSpc>
                <a:spcPts val="50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舞蹈</a:t>
            </a:r>
            <a:r>
              <a:rPr lang="zh-TW" altLang="en-US" sz="4000" dirty="0" smtClean="0">
                <a:latin typeface="微軟正黑體" panose="020B0604030504040204" pitchFamily="34" charset="-120"/>
                <a:ea typeface="微軟正黑體" panose="020B0604030504040204" pitchFamily="34" charset="-120"/>
              </a:rPr>
              <a:t>班</a:t>
            </a:r>
            <a:r>
              <a:rPr lang="zh-TW" altLang="en-US" sz="4000" dirty="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竹北</a:t>
            </a:r>
            <a:r>
              <a:rPr lang="zh-TW" altLang="en-US" sz="4000" dirty="0">
                <a:latin typeface="微軟正黑體" panose="020B0604030504040204" pitchFamily="34" charset="-120"/>
                <a:ea typeface="微軟正黑體" panose="020B0604030504040204" pitchFamily="34" charset="-120"/>
              </a:rPr>
              <a:t>高中</a:t>
            </a:r>
          </a:p>
          <a:p>
            <a:pPr lvl="1">
              <a:lnSpc>
                <a:spcPts val="50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戲劇班</a:t>
            </a: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藝術才能班甄選入學以聯合辦理為原則。參加之學生，</a:t>
            </a:r>
            <a:r>
              <a:rPr lang="zh-TW" altLang="en-US" sz="4000" dirty="0">
                <a:solidFill>
                  <a:srgbClr val="C00000"/>
                </a:solidFill>
                <a:latin typeface="微軟正黑體" panose="020B0604030504040204" pitchFamily="34" charset="-120"/>
                <a:ea typeface="微軟正黑體" panose="020B0604030504040204" pitchFamily="34" charset="-120"/>
              </a:rPr>
              <a:t>不受就學區之限制</a:t>
            </a:r>
            <a:r>
              <a:rPr lang="zh-TW" altLang="en-US" sz="4000" dirty="0">
                <a:latin typeface="微軟正黑體" panose="020B0604030504040204" pitchFamily="34" charset="-120"/>
                <a:ea typeface="微軟正黑體" panose="020B0604030504040204" pitchFamily="34" charset="-120"/>
              </a:rPr>
              <a:t>，惟僅能向一區（校）報名術科測驗及申請分發。</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764621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5174080" cy="1343035"/>
            <a:chOff x="-1" y="-19050"/>
            <a:chExt cx="18219240" cy="3693321"/>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369332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特色招生甄選入學</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藝術才能班</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(2)</a:t>
              </a:r>
              <a:endPar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5" name="流程圖: 程序 164">
            <a:extLst>
              <a:ext uri="{FF2B5EF4-FFF2-40B4-BE49-F238E27FC236}">
                <a16:creationId xmlns:a16="http://schemas.microsoft.com/office/drawing/2014/main" id="{8AC7359D-1575-4AA6-B46E-CAEB5A2C8F29}"/>
              </a:ext>
            </a:extLst>
          </p:cNvPr>
          <p:cNvSpPr/>
          <p:nvPr/>
        </p:nvSpPr>
        <p:spPr>
          <a:xfrm>
            <a:off x="1028699" y="3204613"/>
            <a:ext cx="7619078" cy="5231404"/>
          </a:xfrm>
          <a:prstGeom prst="flowChartProcess">
            <a:avLst/>
          </a:prstGeom>
          <a:solidFill>
            <a:schemeClr val="accent6"/>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eaLnBrk="1" fontAlgn="auto" hangingPunct="1">
              <a:spcBef>
                <a:spcPts val="0"/>
              </a:spcBef>
              <a:spcAft>
                <a:spcPts val="0"/>
              </a:spcAft>
            </a:pPr>
            <a:r>
              <a:rPr kumimoji="0" lang="zh-TW" altLang="en-US" sz="3600" b="1" dirty="0" smtClean="0">
                <a:solidFill>
                  <a:srgbClr val="FEF6E0"/>
                </a:solidFill>
                <a:latin typeface="微軟正黑體" panose="020B0604030504040204" pitchFamily="34" charset="-120"/>
                <a:ea typeface="微軟正黑體" panose="020B0604030504040204" pitchFamily="34" charset="-120"/>
              </a:rPr>
              <a:t>管道一 競賽</a:t>
            </a:r>
            <a:r>
              <a:rPr kumimoji="0" lang="zh-TW" altLang="en-US" sz="3600" b="1" dirty="0">
                <a:solidFill>
                  <a:srgbClr val="FEF6E0"/>
                </a:solidFill>
                <a:latin typeface="微軟正黑體" panose="020B0604030504040204" pitchFamily="34" charset="-120"/>
                <a:ea typeface="微軟正黑體" panose="020B0604030504040204" pitchFamily="34" charset="-120"/>
              </a:rPr>
              <a:t>表現</a:t>
            </a:r>
            <a:endParaRPr kumimoji="0" lang="en-US" altLang="zh-TW" sz="3600" b="1" dirty="0">
              <a:solidFill>
                <a:srgbClr val="FEF6E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pPr>
            <a:endParaRPr kumimoji="0" lang="en-US" altLang="zh-TW" sz="3200" dirty="0">
              <a:solidFill>
                <a:srgbClr val="FEF6E0"/>
              </a:solidFill>
              <a:latin typeface="微軟正黑體" panose="020B0604030504040204" pitchFamily="34" charset="-120"/>
              <a:ea typeface="微軟正黑體" panose="020B0604030504040204" pitchFamily="34" charset="-120"/>
            </a:endParaRPr>
          </a:p>
          <a:p>
            <a:pPr marL="457200" indent="-457200" eaLnBrk="1" fontAlgn="auto" hangingPunct="1">
              <a:spcBef>
                <a:spcPts val="0"/>
              </a:spcBef>
              <a:spcAft>
                <a:spcPts val="0"/>
              </a:spcAft>
              <a:buClr>
                <a:srgbClr val="FEF6E0"/>
              </a:buClr>
              <a:buFont typeface="Wingdings" panose="05000000000000000000" pitchFamily="2" charset="2"/>
              <a:buChar char="ü"/>
            </a:pPr>
            <a:r>
              <a:rPr kumimoji="0" lang="zh-TW" altLang="en-US" sz="3200" dirty="0">
                <a:solidFill>
                  <a:srgbClr val="FEF6E0"/>
                </a:solidFill>
                <a:latin typeface="微軟正黑體" panose="020B0604030504040204" pitchFamily="34" charset="-120"/>
                <a:ea typeface="微軟正黑體" panose="020B0604030504040204" pitchFamily="34" charset="-120"/>
              </a:rPr>
              <a:t>競賽表現特別優異者，可提出書面審查資料</a:t>
            </a:r>
            <a:endParaRPr kumimoji="0" lang="en-US" altLang="zh-TW" sz="3200" dirty="0">
              <a:solidFill>
                <a:srgbClr val="FEF6E0"/>
              </a:solidFill>
              <a:latin typeface="微軟正黑體" panose="020B0604030504040204" pitchFamily="34" charset="-120"/>
              <a:ea typeface="微軟正黑體" panose="020B0604030504040204" pitchFamily="34" charset="-120"/>
            </a:endParaRPr>
          </a:p>
          <a:p>
            <a:pPr marL="457200" indent="-457200" eaLnBrk="1" fontAlgn="auto" hangingPunct="1">
              <a:spcBef>
                <a:spcPts val="0"/>
              </a:spcBef>
              <a:spcAft>
                <a:spcPts val="0"/>
              </a:spcAft>
              <a:buClr>
                <a:srgbClr val="FEF6E0"/>
              </a:buClr>
              <a:buFont typeface="Wingdings" panose="05000000000000000000" pitchFamily="2" charset="2"/>
              <a:buChar char="ü"/>
            </a:pPr>
            <a:r>
              <a:rPr kumimoji="0" lang="zh-TW" altLang="en-US" sz="3200" dirty="0">
                <a:solidFill>
                  <a:srgbClr val="FEF6E0"/>
                </a:solidFill>
                <a:latin typeface="微軟正黑體" panose="020B0604030504040204" pitchFamily="34" charset="-120"/>
                <a:ea typeface="微軟正黑體" panose="020B0604030504040204" pitchFamily="34" charset="-120"/>
              </a:rPr>
              <a:t>依「高中藝術才能美術（音樂類、舞蹈類）類學生競賽表現採認參照標準」進行書面審查。</a:t>
            </a:r>
            <a:endParaRPr kumimoji="0" lang="en-US" altLang="zh-TW" sz="3200" dirty="0">
              <a:solidFill>
                <a:srgbClr val="FEF6E0"/>
              </a:solidFill>
              <a:latin typeface="微軟正黑體" panose="020B0604030504040204" pitchFamily="34" charset="-120"/>
              <a:ea typeface="微軟正黑體" panose="020B0604030504040204" pitchFamily="34" charset="-120"/>
            </a:endParaRPr>
          </a:p>
          <a:p>
            <a:pPr marL="457200" indent="-457200" eaLnBrk="1" fontAlgn="auto" hangingPunct="1">
              <a:spcBef>
                <a:spcPts val="0"/>
              </a:spcBef>
              <a:spcAft>
                <a:spcPts val="0"/>
              </a:spcAft>
              <a:buClr>
                <a:srgbClr val="FEF6E0"/>
              </a:buClr>
              <a:buFont typeface="Wingdings" panose="05000000000000000000" pitchFamily="2" charset="2"/>
              <a:buChar char="ü"/>
            </a:pPr>
            <a:r>
              <a:rPr kumimoji="0" lang="zh-TW" altLang="en-US" sz="3200" dirty="0">
                <a:solidFill>
                  <a:srgbClr val="FEF6E0"/>
                </a:solidFill>
                <a:latin typeface="微軟正黑體" panose="020B0604030504040204" pitchFamily="34" charset="-120"/>
                <a:ea typeface="微軟正黑體" panose="020B0604030504040204" pitchFamily="34" charset="-120"/>
              </a:rPr>
              <a:t>經鑑輔會鑑定通過後，即可報到入學。</a:t>
            </a:r>
          </a:p>
        </p:txBody>
      </p:sp>
      <p:sp>
        <p:nvSpPr>
          <p:cNvPr id="166" name="流程圖: 程序 165">
            <a:extLst>
              <a:ext uri="{FF2B5EF4-FFF2-40B4-BE49-F238E27FC236}">
                <a16:creationId xmlns:a16="http://schemas.microsoft.com/office/drawing/2014/main" id="{F0D3DF25-DA52-4D11-86E2-5B51EADA9873}"/>
              </a:ext>
            </a:extLst>
          </p:cNvPr>
          <p:cNvSpPr/>
          <p:nvPr/>
        </p:nvSpPr>
        <p:spPr>
          <a:xfrm>
            <a:off x="9526018" y="3176868"/>
            <a:ext cx="7646657" cy="5231404"/>
          </a:xfrm>
          <a:prstGeom prst="flowChartProcess">
            <a:avLst/>
          </a:prstGeom>
          <a:solidFill>
            <a:schemeClr val="accent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eaLnBrk="1" fontAlgn="auto" hangingPunct="1">
              <a:spcBef>
                <a:spcPts val="0"/>
              </a:spcBef>
              <a:spcAft>
                <a:spcPts val="0"/>
              </a:spcAft>
            </a:pPr>
            <a:r>
              <a:rPr kumimoji="0" lang="zh-TW" altLang="en-US" sz="3600" b="1" dirty="0" smtClean="0">
                <a:solidFill>
                  <a:srgbClr val="FEF6E0"/>
                </a:solidFill>
                <a:latin typeface="微軟正黑體" panose="020B0604030504040204" pitchFamily="34" charset="-120"/>
                <a:ea typeface="微軟正黑體" panose="020B0604030504040204" pitchFamily="34" charset="-120"/>
              </a:rPr>
              <a:t>管道二 術科</a:t>
            </a:r>
            <a:r>
              <a:rPr kumimoji="0" lang="zh-TW" altLang="en-US" sz="3600" b="1" dirty="0">
                <a:solidFill>
                  <a:srgbClr val="FEF6E0"/>
                </a:solidFill>
                <a:latin typeface="微軟正黑體" panose="020B0604030504040204" pitchFamily="34" charset="-120"/>
                <a:ea typeface="微軟正黑體" panose="020B0604030504040204" pitchFamily="34" charset="-120"/>
              </a:rPr>
              <a:t>測驗</a:t>
            </a:r>
            <a:endParaRPr kumimoji="0" lang="en-US" altLang="zh-TW" sz="3600" b="1" dirty="0">
              <a:solidFill>
                <a:srgbClr val="FEF6E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pPr>
            <a:endParaRPr kumimoji="0" lang="en-US" altLang="zh-TW" sz="3200" dirty="0">
              <a:solidFill>
                <a:srgbClr val="FEF6E0"/>
              </a:solidFill>
              <a:latin typeface="微軟正黑體" panose="020B0604030504040204" pitchFamily="34" charset="-120"/>
              <a:ea typeface="微軟正黑體" panose="020B0604030504040204" pitchFamily="34" charset="-120"/>
            </a:endParaRPr>
          </a:p>
          <a:p>
            <a:pPr marL="442913" indent="-266700" eaLnBrk="1" fontAlgn="auto" hangingPunct="1">
              <a:spcBef>
                <a:spcPts val="0"/>
              </a:spcBef>
              <a:spcAft>
                <a:spcPts val="0"/>
              </a:spcAft>
              <a:buClr>
                <a:srgbClr val="FEF6E0"/>
              </a:buClr>
              <a:buFont typeface="Wingdings" panose="05000000000000000000" pitchFamily="2" charset="2"/>
              <a:buChar char="ü"/>
            </a:pPr>
            <a:r>
              <a:rPr kumimoji="0" lang="zh-TW" altLang="en-US" sz="3200" dirty="0">
                <a:solidFill>
                  <a:srgbClr val="FEF6E0"/>
                </a:solidFill>
                <a:latin typeface="微軟正黑體" panose="020B0604030504040204" pitchFamily="34" charset="-120"/>
                <a:ea typeface="微軟正黑體" panose="020B0604030504040204" pitchFamily="34" charset="-120"/>
              </a:rPr>
              <a:t>招生作業分</a:t>
            </a:r>
            <a:r>
              <a:rPr kumimoji="0" lang="zh-TW" altLang="en-US" sz="3200" b="1" dirty="0">
                <a:solidFill>
                  <a:srgbClr val="FEF6E0"/>
                </a:solidFill>
                <a:latin typeface="微軟正黑體" panose="020B0604030504040204" pitchFamily="34" charset="-120"/>
                <a:ea typeface="微軟正黑體" panose="020B0604030504040204" pitchFamily="34" charset="-120"/>
              </a:rPr>
              <a:t>術科測驗</a:t>
            </a:r>
            <a:r>
              <a:rPr kumimoji="0" lang="zh-TW" altLang="en-US" sz="3200" dirty="0">
                <a:solidFill>
                  <a:srgbClr val="FEF6E0"/>
                </a:solidFill>
                <a:latin typeface="微軟正黑體" panose="020B0604030504040204" pitchFamily="34" charset="-120"/>
                <a:ea typeface="微軟正黑體" panose="020B0604030504040204" pitchFamily="34" charset="-120"/>
              </a:rPr>
              <a:t>及</a:t>
            </a:r>
            <a:r>
              <a:rPr kumimoji="0" lang="zh-TW" altLang="en-US" sz="3200" b="1" dirty="0">
                <a:solidFill>
                  <a:srgbClr val="FEF6E0"/>
                </a:solidFill>
                <a:latin typeface="微軟正黑體" panose="020B0604030504040204" pitchFamily="34" charset="-120"/>
                <a:ea typeface="微軟正黑體" panose="020B0604030504040204" pitchFamily="34" charset="-120"/>
              </a:rPr>
              <a:t>分發作業</a:t>
            </a:r>
            <a:r>
              <a:rPr kumimoji="0" lang="zh-TW" altLang="en-US" sz="3200" dirty="0">
                <a:solidFill>
                  <a:srgbClr val="FEF6E0"/>
                </a:solidFill>
                <a:latin typeface="微軟正黑體" panose="020B0604030504040204" pitchFamily="34" charset="-120"/>
                <a:ea typeface="微軟正黑體" panose="020B0604030504040204" pitchFamily="34" charset="-120"/>
              </a:rPr>
              <a:t>二階段辦理。</a:t>
            </a:r>
            <a:endParaRPr kumimoji="0" lang="en-US" altLang="zh-TW" sz="3200" dirty="0">
              <a:solidFill>
                <a:srgbClr val="FEF6E0"/>
              </a:solidFill>
              <a:latin typeface="微軟正黑體" panose="020B0604030504040204" pitchFamily="34" charset="-120"/>
              <a:ea typeface="微軟正黑體" panose="020B0604030504040204" pitchFamily="34" charset="-120"/>
            </a:endParaRPr>
          </a:p>
          <a:p>
            <a:pPr marL="442913" indent="-266700" eaLnBrk="1" fontAlgn="auto" hangingPunct="1">
              <a:spcBef>
                <a:spcPts val="0"/>
              </a:spcBef>
              <a:spcAft>
                <a:spcPts val="0"/>
              </a:spcAft>
              <a:buClr>
                <a:srgbClr val="FEF6E0"/>
              </a:buClr>
              <a:buFont typeface="Wingdings" panose="05000000000000000000" pitchFamily="2" charset="2"/>
              <a:buChar char="ü"/>
            </a:pPr>
            <a:r>
              <a:rPr kumimoji="0" lang="zh-TW" altLang="en-US" sz="3200" dirty="0">
                <a:solidFill>
                  <a:srgbClr val="FEF6E0"/>
                </a:solidFill>
                <a:latin typeface="微軟正黑體" panose="020B0604030504040204" pitchFamily="34" charset="-120"/>
                <a:ea typeface="微軟正黑體" panose="020B0604030504040204" pitchFamily="34" charset="-120"/>
              </a:rPr>
              <a:t>術科測驗：不得施以學科成就測驗</a:t>
            </a:r>
            <a:endParaRPr kumimoji="0" lang="en-US" altLang="zh-TW" sz="3200" dirty="0">
              <a:solidFill>
                <a:srgbClr val="FEF6E0"/>
              </a:solidFill>
              <a:latin typeface="微軟正黑體" panose="020B0604030504040204" pitchFamily="34" charset="-120"/>
              <a:ea typeface="微軟正黑體" panose="020B0604030504040204" pitchFamily="34" charset="-120"/>
            </a:endParaRPr>
          </a:p>
          <a:p>
            <a:pPr marL="442913" indent="-266700" eaLnBrk="1" fontAlgn="auto" hangingPunct="1">
              <a:spcBef>
                <a:spcPts val="0"/>
              </a:spcBef>
              <a:spcAft>
                <a:spcPts val="0"/>
              </a:spcAft>
              <a:buClr>
                <a:srgbClr val="FEF6E0"/>
              </a:buClr>
              <a:buFont typeface="Wingdings" panose="05000000000000000000" pitchFamily="2" charset="2"/>
              <a:buChar char="ü"/>
            </a:pPr>
            <a:r>
              <a:rPr kumimoji="0" lang="zh-TW" altLang="en-US" sz="3200" dirty="0">
                <a:solidFill>
                  <a:srgbClr val="FEF6E0"/>
                </a:solidFill>
                <a:latin typeface="微軟正黑體" panose="020B0604030504040204" pitchFamily="34" charset="-120"/>
                <a:ea typeface="微軟正黑體" panose="020B0604030504040204" pitchFamily="34" charset="-120"/>
              </a:rPr>
              <a:t>分發作業：以術科測驗分數及學生志願作為入學依據，並得以國民中學教育會考績為入學門檻。</a:t>
            </a:r>
          </a:p>
        </p:txBody>
      </p:sp>
      <p:sp>
        <p:nvSpPr>
          <p:cNvPr id="167" name="流程圖: 程序 166">
            <a:extLst>
              <a:ext uri="{FF2B5EF4-FFF2-40B4-BE49-F238E27FC236}">
                <a16:creationId xmlns:a16="http://schemas.microsoft.com/office/drawing/2014/main" id="{419B6997-4EA9-4F7E-AAF5-CB6FB24B955D}"/>
              </a:ext>
            </a:extLst>
          </p:cNvPr>
          <p:cNvSpPr/>
          <p:nvPr/>
        </p:nvSpPr>
        <p:spPr>
          <a:xfrm>
            <a:off x="2589180" y="2314920"/>
            <a:ext cx="4230628" cy="1308538"/>
          </a:xfrm>
          <a:prstGeom prst="flowChartProcess">
            <a:avLst/>
          </a:prstGeom>
          <a:solidFill>
            <a:srgbClr val="CDCDD4">
              <a:alpha val="67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eaLnBrk="1" fontAlgn="auto" hangingPunct="1">
              <a:spcBef>
                <a:spcPts val="0"/>
              </a:spcBef>
              <a:spcAft>
                <a:spcPts val="0"/>
              </a:spcAft>
            </a:pPr>
            <a:endParaRPr kumimoji="0" lang="zh-TW" altLang="en-US" sz="3200" dirty="0">
              <a:solidFill>
                <a:srgbClr val="282D6C"/>
              </a:solidFill>
              <a:latin typeface="微軟正黑體" panose="020B0604030504040204" pitchFamily="34" charset="-120"/>
              <a:ea typeface="微軟正黑體" panose="020B0604030504040204" pitchFamily="34" charset="-120"/>
            </a:endParaRPr>
          </a:p>
        </p:txBody>
      </p:sp>
      <p:sp>
        <p:nvSpPr>
          <p:cNvPr id="168" name="流程圖: 程序 167">
            <a:extLst>
              <a:ext uri="{FF2B5EF4-FFF2-40B4-BE49-F238E27FC236}">
                <a16:creationId xmlns:a16="http://schemas.microsoft.com/office/drawing/2014/main" id="{921955F1-C924-4177-80B5-D0E999936752}"/>
              </a:ext>
            </a:extLst>
          </p:cNvPr>
          <p:cNvSpPr/>
          <p:nvPr/>
        </p:nvSpPr>
        <p:spPr>
          <a:xfrm>
            <a:off x="11243691" y="2314920"/>
            <a:ext cx="4230628" cy="1308538"/>
          </a:xfrm>
          <a:prstGeom prst="flowChartProcess">
            <a:avLst/>
          </a:prstGeom>
          <a:solidFill>
            <a:srgbClr val="CDCDD4">
              <a:alpha val="63000"/>
            </a:srgb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eaLnBrk="1" fontAlgn="auto" hangingPunct="1">
              <a:spcBef>
                <a:spcPts val="0"/>
              </a:spcBef>
              <a:spcAft>
                <a:spcPts val="0"/>
              </a:spcAft>
            </a:pPr>
            <a:endParaRPr kumimoji="0" lang="zh-TW" altLang="en-US" sz="3200" dirty="0">
              <a:solidFill>
                <a:prstClr val="white"/>
              </a:solidFill>
              <a:latin typeface="Times New Roman"/>
              <a:ea typeface="標楷體"/>
            </a:endParaRPr>
          </a:p>
        </p:txBody>
      </p:sp>
    </p:spTree>
    <p:extLst>
      <p:ext uri="{BB962C8B-B14F-4D97-AF65-F5344CB8AC3E}">
        <p14:creationId xmlns:p14="http://schemas.microsoft.com/office/powerpoint/2010/main" val="3714745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370"/>
        <p:cNvGrpSpPr/>
        <p:nvPr/>
      </p:nvGrpSpPr>
      <p:grpSpPr>
        <a:xfrm>
          <a:off x="0" y="0"/>
          <a:ext cx="0" cy="0"/>
          <a:chOff x="0" y="0"/>
          <a:chExt cx="0" cy="0"/>
        </a:xfrm>
      </p:grpSpPr>
      <p:grpSp>
        <p:nvGrpSpPr>
          <p:cNvPr id="371" name="Google Shape;371;p13"/>
          <p:cNvGrpSpPr/>
          <p:nvPr/>
        </p:nvGrpSpPr>
        <p:grpSpPr>
          <a:xfrm>
            <a:off x="3423033" y="4231570"/>
            <a:ext cx="11105130" cy="3423553"/>
            <a:chOff x="59907" y="-34588"/>
            <a:chExt cx="14806840" cy="4564738"/>
          </a:xfrm>
        </p:grpSpPr>
        <p:cxnSp>
          <p:nvCxnSpPr>
            <p:cNvPr id="372" name="Google Shape;372;p13"/>
            <p:cNvCxnSpPr/>
            <p:nvPr/>
          </p:nvCxnSpPr>
          <p:spPr>
            <a:xfrm rot="-3600000">
              <a:off x="-1247835" y="2230488"/>
              <a:ext cx="5230968" cy="0"/>
            </a:xfrm>
            <a:prstGeom prst="straightConnector1">
              <a:avLst/>
            </a:prstGeom>
            <a:noFill/>
            <a:ln w="138325" cap="rnd" cmpd="sng">
              <a:solidFill>
                <a:srgbClr val="00B1D2"/>
              </a:solidFill>
              <a:prstDash val="solid"/>
              <a:round/>
              <a:headEnd type="none" w="sm" len="sm"/>
              <a:tailEnd type="none" w="sm" len="sm"/>
            </a:ln>
          </p:spPr>
        </p:cxnSp>
        <p:cxnSp>
          <p:nvCxnSpPr>
            <p:cNvPr id="373" name="Google Shape;373;p13"/>
            <p:cNvCxnSpPr/>
            <p:nvPr/>
          </p:nvCxnSpPr>
          <p:spPr>
            <a:xfrm rot="-7062008">
              <a:off x="1269831" y="2265679"/>
              <a:ext cx="5115181" cy="0"/>
            </a:xfrm>
            <a:prstGeom prst="straightConnector1">
              <a:avLst/>
            </a:prstGeom>
            <a:noFill/>
            <a:ln w="138325" cap="rnd" cmpd="sng">
              <a:solidFill>
                <a:srgbClr val="00B1D2"/>
              </a:solidFill>
              <a:prstDash val="solid"/>
              <a:round/>
              <a:headEnd type="none" w="sm" len="sm"/>
              <a:tailEnd type="none" w="sm" len="sm"/>
            </a:ln>
          </p:spPr>
        </p:cxnSp>
        <p:cxnSp>
          <p:nvCxnSpPr>
            <p:cNvPr id="374" name="Google Shape;374;p13"/>
            <p:cNvCxnSpPr/>
            <p:nvPr/>
          </p:nvCxnSpPr>
          <p:spPr>
            <a:xfrm rot="-3600000">
              <a:off x="3677387" y="2230488"/>
              <a:ext cx="5230968" cy="0"/>
            </a:xfrm>
            <a:prstGeom prst="straightConnector1">
              <a:avLst/>
            </a:prstGeom>
            <a:noFill/>
            <a:ln w="138325" cap="rnd" cmpd="sng">
              <a:solidFill>
                <a:srgbClr val="00B1D2"/>
              </a:solidFill>
              <a:prstDash val="solid"/>
              <a:round/>
              <a:headEnd type="none" w="sm" len="sm"/>
              <a:tailEnd type="none" w="sm" len="sm"/>
            </a:ln>
          </p:spPr>
        </p:cxnSp>
        <p:cxnSp>
          <p:nvCxnSpPr>
            <p:cNvPr id="375" name="Google Shape;375;p13"/>
            <p:cNvCxnSpPr/>
            <p:nvPr/>
          </p:nvCxnSpPr>
          <p:spPr>
            <a:xfrm rot="-7062008">
              <a:off x="6195054" y="2265679"/>
              <a:ext cx="5115181" cy="0"/>
            </a:xfrm>
            <a:prstGeom prst="straightConnector1">
              <a:avLst/>
            </a:prstGeom>
            <a:noFill/>
            <a:ln w="138325" cap="rnd" cmpd="sng">
              <a:solidFill>
                <a:srgbClr val="00B1D2"/>
              </a:solidFill>
              <a:prstDash val="solid"/>
              <a:round/>
              <a:headEnd type="none" w="sm" len="sm"/>
              <a:tailEnd type="none" w="sm" len="sm"/>
            </a:ln>
          </p:spPr>
        </p:cxnSp>
        <p:cxnSp>
          <p:nvCxnSpPr>
            <p:cNvPr id="376" name="Google Shape;376;p13"/>
            <p:cNvCxnSpPr/>
            <p:nvPr/>
          </p:nvCxnSpPr>
          <p:spPr>
            <a:xfrm rot="-3600000">
              <a:off x="8602610" y="2230488"/>
              <a:ext cx="5230968" cy="0"/>
            </a:xfrm>
            <a:prstGeom prst="straightConnector1">
              <a:avLst/>
            </a:prstGeom>
            <a:noFill/>
            <a:ln w="138325" cap="rnd" cmpd="sng">
              <a:solidFill>
                <a:srgbClr val="00B1D2"/>
              </a:solidFill>
              <a:prstDash val="solid"/>
              <a:round/>
              <a:headEnd type="none" w="sm" len="sm"/>
              <a:tailEnd type="none" w="sm" len="sm"/>
            </a:ln>
          </p:spPr>
        </p:cxnSp>
        <p:cxnSp>
          <p:nvCxnSpPr>
            <p:cNvPr id="377" name="Google Shape;377;p13"/>
            <p:cNvCxnSpPr/>
            <p:nvPr/>
          </p:nvCxnSpPr>
          <p:spPr>
            <a:xfrm rot="-7062008">
              <a:off x="11120276" y="2265679"/>
              <a:ext cx="5115181" cy="0"/>
            </a:xfrm>
            <a:prstGeom prst="straightConnector1">
              <a:avLst/>
            </a:prstGeom>
            <a:noFill/>
            <a:ln w="138325" cap="rnd" cmpd="sng">
              <a:solidFill>
                <a:srgbClr val="00B1D2"/>
              </a:solidFill>
              <a:prstDash val="solid"/>
              <a:round/>
              <a:headEnd type="none" w="sm" len="sm"/>
              <a:tailEnd type="none" w="sm" len="sm"/>
            </a:ln>
          </p:spPr>
        </p:cxnSp>
      </p:grpSp>
      <p:grpSp>
        <p:nvGrpSpPr>
          <p:cNvPr id="378" name="Google Shape;378;p13"/>
          <p:cNvGrpSpPr/>
          <p:nvPr/>
        </p:nvGrpSpPr>
        <p:grpSpPr>
          <a:xfrm>
            <a:off x="6229077" y="6110434"/>
            <a:ext cx="1863099" cy="1630212"/>
            <a:chOff x="0" y="0"/>
            <a:chExt cx="812800" cy="711200"/>
          </a:xfrm>
        </p:grpSpPr>
        <p:sp>
          <p:nvSpPr>
            <p:cNvPr id="379" name="Google Shape;379;p1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351B65"/>
            </a:solidFill>
            <a:ln>
              <a:noFill/>
            </a:ln>
          </p:spPr>
        </p:sp>
        <p:sp>
          <p:nvSpPr>
            <p:cNvPr id="380" name="Google Shape;380;p13"/>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1" name="Google Shape;381;p13"/>
          <p:cNvGrpSpPr/>
          <p:nvPr/>
        </p:nvGrpSpPr>
        <p:grpSpPr>
          <a:xfrm>
            <a:off x="13154553" y="3993573"/>
            <a:ext cx="1863099" cy="1630212"/>
            <a:chOff x="0" y="0"/>
            <a:chExt cx="812800" cy="711200"/>
          </a:xfrm>
        </p:grpSpPr>
        <p:sp>
          <p:nvSpPr>
            <p:cNvPr id="382" name="Google Shape;382;p1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383" name="Google Shape;383;p13"/>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4" name="Google Shape;384;p13"/>
          <p:cNvGrpSpPr/>
          <p:nvPr/>
        </p:nvGrpSpPr>
        <p:grpSpPr>
          <a:xfrm>
            <a:off x="9844922" y="6100909"/>
            <a:ext cx="1863099" cy="1630212"/>
            <a:chOff x="0" y="0"/>
            <a:chExt cx="812800" cy="711200"/>
          </a:xfrm>
        </p:grpSpPr>
        <p:sp>
          <p:nvSpPr>
            <p:cNvPr id="385" name="Google Shape;385;p1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351B65"/>
            </a:solidFill>
            <a:ln>
              <a:noFill/>
            </a:ln>
          </p:spPr>
        </p:sp>
        <p:sp>
          <p:nvSpPr>
            <p:cNvPr id="386" name="Google Shape;386;p13"/>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7" name="Google Shape;387;p13"/>
          <p:cNvGrpSpPr/>
          <p:nvPr/>
        </p:nvGrpSpPr>
        <p:grpSpPr>
          <a:xfrm>
            <a:off x="3274236" y="7401801"/>
            <a:ext cx="432158" cy="434095"/>
            <a:chOff x="1813" y="0"/>
            <a:chExt cx="809173" cy="812800"/>
          </a:xfrm>
        </p:grpSpPr>
        <p:sp>
          <p:nvSpPr>
            <p:cNvPr id="388" name="Google Shape;38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B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3" name="Google Shape;393;p13"/>
          <p:cNvGrpSpPr/>
          <p:nvPr/>
        </p:nvGrpSpPr>
        <p:grpSpPr>
          <a:xfrm>
            <a:off x="1028700" y="1014413"/>
            <a:ext cx="10279006" cy="1511291"/>
            <a:chOff x="0" y="-19050"/>
            <a:chExt cx="137053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0" y="-19050"/>
              <a:ext cx="13705340" cy="184666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zh-TW" altLang="en-US" sz="7500" b="0" i="0" u="none" strike="noStrike" cap="none"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目錄</a:t>
              </a:r>
              <a:endParaRPr dirty="0">
                <a:latin typeface="微軟正黑體" panose="020B0604030504040204" pitchFamily="34" charset="-120"/>
                <a:ea typeface="微軟正黑體" panose="020B0604030504040204" pitchFamily="34" charset="-120"/>
              </a:endParaRPr>
            </a:p>
          </p:txBody>
        </p:sp>
      </p:grpSp>
      <p:sp>
        <p:nvSpPr>
          <p:cNvPr id="400" name="Google Shape;400;p13"/>
          <p:cNvSpPr txBox="1"/>
          <p:nvPr/>
        </p:nvSpPr>
        <p:spPr>
          <a:xfrm>
            <a:off x="3328603" y="2828823"/>
            <a:ext cx="1201332" cy="880241"/>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None/>
            </a:pPr>
            <a:r>
              <a:rPr lang="zh-TW" altLang="en-US" sz="4400" b="1" i="0" u="none" strike="noStrike" cap="none" dirty="0" smtClean="0">
                <a:solidFill>
                  <a:srgbClr val="000000"/>
                </a:solidFill>
                <a:latin typeface="微軟正黑體" panose="020B0604030504040204" pitchFamily="34" charset="-120"/>
                <a:ea typeface="微軟正黑體" panose="020B0604030504040204" pitchFamily="34" charset="-120"/>
                <a:cs typeface="Cabin"/>
                <a:sym typeface="Cabin"/>
              </a:rPr>
              <a:t>前言</a:t>
            </a:r>
            <a:endParaRPr sz="2800" b="1" dirty="0">
              <a:latin typeface="微軟正黑體" panose="020B0604030504040204" pitchFamily="34" charset="-120"/>
              <a:ea typeface="微軟正黑體" panose="020B0604030504040204" pitchFamily="34" charset="-120"/>
            </a:endParaRPr>
          </a:p>
        </p:txBody>
      </p:sp>
      <p:grpSp>
        <p:nvGrpSpPr>
          <p:cNvPr id="408" name="Google Shape;408;p13"/>
          <p:cNvGrpSpPr/>
          <p:nvPr/>
        </p:nvGrpSpPr>
        <p:grpSpPr>
          <a:xfrm>
            <a:off x="5121333" y="4155498"/>
            <a:ext cx="432158" cy="434095"/>
            <a:chOff x="1813" y="0"/>
            <a:chExt cx="809173" cy="812800"/>
          </a:xfrm>
        </p:grpSpPr>
        <p:sp>
          <p:nvSpPr>
            <p:cNvPr id="409" name="Google Shape;40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B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1" name="Google Shape;411;p13"/>
          <p:cNvGrpSpPr/>
          <p:nvPr/>
        </p:nvGrpSpPr>
        <p:grpSpPr>
          <a:xfrm>
            <a:off x="14233115" y="7401801"/>
            <a:ext cx="432158" cy="434095"/>
            <a:chOff x="1813" y="0"/>
            <a:chExt cx="809173" cy="812800"/>
          </a:xfrm>
        </p:grpSpPr>
        <p:sp>
          <p:nvSpPr>
            <p:cNvPr id="412" name="Google Shape;41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B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4" name="Google Shape;414;p13"/>
          <p:cNvGrpSpPr/>
          <p:nvPr/>
        </p:nvGrpSpPr>
        <p:grpSpPr>
          <a:xfrm>
            <a:off x="12518468" y="4155498"/>
            <a:ext cx="432158" cy="434095"/>
            <a:chOff x="1813" y="0"/>
            <a:chExt cx="809173" cy="812800"/>
          </a:xfrm>
        </p:grpSpPr>
        <p:sp>
          <p:nvSpPr>
            <p:cNvPr id="415" name="Google Shape;41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B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7" name="Google Shape;417;p13"/>
          <p:cNvGrpSpPr/>
          <p:nvPr/>
        </p:nvGrpSpPr>
        <p:grpSpPr>
          <a:xfrm>
            <a:off x="8101824" y="3993573"/>
            <a:ext cx="1863099" cy="1630212"/>
            <a:chOff x="8151606" y="4765589"/>
            <a:chExt cx="1863099" cy="1630212"/>
          </a:xfrm>
        </p:grpSpPr>
        <p:grpSp>
          <p:nvGrpSpPr>
            <p:cNvPr id="418" name="Google Shape;418;p13"/>
            <p:cNvGrpSpPr/>
            <p:nvPr/>
          </p:nvGrpSpPr>
          <p:grpSpPr>
            <a:xfrm>
              <a:off x="8151606" y="4765589"/>
              <a:ext cx="1863099" cy="1630212"/>
              <a:chOff x="0" y="0"/>
              <a:chExt cx="812800" cy="711200"/>
            </a:xfrm>
          </p:grpSpPr>
          <p:sp>
            <p:nvSpPr>
              <p:cNvPr id="419" name="Google Shape;419;p1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420" name="Google Shape;420;p13"/>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1" name="Google Shape;421;p13"/>
            <p:cNvSpPr/>
            <p:nvPr/>
          </p:nvSpPr>
          <p:spPr>
            <a:xfrm>
              <a:off x="8754763" y="5462044"/>
              <a:ext cx="619809" cy="553734"/>
            </a:xfrm>
            <a:custGeom>
              <a:avLst/>
              <a:gdLst/>
              <a:ahLst/>
              <a:cxnLst/>
              <a:rect l="l" t="t" r="r" b="b"/>
              <a:pathLst>
                <a:path w="619809" h="553734" extrusionOk="0">
                  <a:moveTo>
                    <a:pt x="596844" y="291160"/>
                  </a:moveTo>
                  <a:cubicBezTo>
                    <a:pt x="610547" y="299028"/>
                    <a:pt x="619810" y="313809"/>
                    <a:pt x="619810" y="330725"/>
                  </a:cubicBezTo>
                  <a:lnTo>
                    <a:pt x="619810" y="337328"/>
                  </a:lnTo>
                  <a:cubicBezTo>
                    <a:pt x="619810" y="354120"/>
                    <a:pt x="610683" y="368814"/>
                    <a:pt x="597141" y="376732"/>
                  </a:cubicBezTo>
                  <a:cubicBezTo>
                    <a:pt x="610683" y="384650"/>
                    <a:pt x="619810" y="399345"/>
                    <a:pt x="619810" y="416136"/>
                  </a:cubicBezTo>
                  <a:lnTo>
                    <a:pt x="619810" y="422727"/>
                  </a:lnTo>
                  <a:cubicBezTo>
                    <a:pt x="619810" y="445389"/>
                    <a:pt x="603205" y="464241"/>
                    <a:pt x="581529" y="467740"/>
                  </a:cubicBezTo>
                  <a:cubicBezTo>
                    <a:pt x="591512" y="476490"/>
                    <a:pt x="597823" y="489310"/>
                    <a:pt x="597823" y="503595"/>
                  </a:cubicBezTo>
                  <a:lnTo>
                    <a:pt x="597823" y="506065"/>
                  </a:lnTo>
                  <a:cubicBezTo>
                    <a:pt x="597823" y="532351"/>
                    <a:pt x="576457" y="553735"/>
                    <a:pt x="550193" y="553735"/>
                  </a:cubicBezTo>
                  <a:lnTo>
                    <a:pt x="426620" y="553735"/>
                  </a:lnTo>
                  <a:cubicBezTo>
                    <a:pt x="415410" y="553735"/>
                    <a:pt x="404882" y="549912"/>
                    <a:pt x="396387" y="542888"/>
                  </a:cubicBezTo>
                  <a:cubicBezTo>
                    <a:pt x="395829" y="543074"/>
                    <a:pt x="395246" y="543198"/>
                    <a:pt x="394626" y="543210"/>
                  </a:cubicBezTo>
                  <a:lnTo>
                    <a:pt x="276671" y="545196"/>
                  </a:lnTo>
                  <a:cubicBezTo>
                    <a:pt x="241689" y="545196"/>
                    <a:pt x="221141" y="525711"/>
                    <a:pt x="211989" y="514107"/>
                  </a:cubicBezTo>
                  <a:cubicBezTo>
                    <a:pt x="208083" y="509143"/>
                    <a:pt x="202143" y="506288"/>
                    <a:pt x="195707" y="506288"/>
                  </a:cubicBezTo>
                  <a:lnTo>
                    <a:pt x="153198" y="506288"/>
                  </a:lnTo>
                  <a:lnTo>
                    <a:pt x="153198" y="514641"/>
                  </a:lnTo>
                  <a:cubicBezTo>
                    <a:pt x="153198" y="536198"/>
                    <a:pt x="135676" y="553735"/>
                    <a:pt x="114136" y="553735"/>
                  </a:cubicBezTo>
                  <a:lnTo>
                    <a:pt x="39074" y="553735"/>
                  </a:lnTo>
                  <a:cubicBezTo>
                    <a:pt x="17535" y="553735"/>
                    <a:pt x="0" y="536198"/>
                    <a:pt x="0" y="514641"/>
                  </a:cubicBezTo>
                  <a:lnTo>
                    <a:pt x="0" y="269267"/>
                  </a:lnTo>
                  <a:cubicBezTo>
                    <a:pt x="0" y="247710"/>
                    <a:pt x="17535" y="230161"/>
                    <a:pt x="39074" y="230161"/>
                  </a:cubicBezTo>
                  <a:lnTo>
                    <a:pt x="114136" y="230161"/>
                  </a:lnTo>
                  <a:cubicBezTo>
                    <a:pt x="135676" y="230161"/>
                    <a:pt x="153198" y="247710"/>
                    <a:pt x="153198" y="269267"/>
                  </a:cubicBezTo>
                  <a:lnTo>
                    <a:pt x="153198" y="269478"/>
                  </a:lnTo>
                  <a:lnTo>
                    <a:pt x="210997" y="269491"/>
                  </a:lnTo>
                  <a:cubicBezTo>
                    <a:pt x="211010" y="269491"/>
                    <a:pt x="211010" y="269491"/>
                    <a:pt x="211022" y="269491"/>
                  </a:cubicBezTo>
                  <a:cubicBezTo>
                    <a:pt x="218512" y="269491"/>
                    <a:pt x="225122" y="264452"/>
                    <a:pt x="227093" y="257216"/>
                  </a:cubicBezTo>
                  <a:cubicBezTo>
                    <a:pt x="233604" y="233263"/>
                    <a:pt x="243822" y="202596"/>
                    <a:pt x="265139" y="177837"/>
                  </a:cubicBezTo>
                  <a:cubicBezTo>
                    <a:pt x="274885" y="166531"/>
                    <a:pt x="286282" y="156987"/>
                    <a:pt x="297306" y="147766"/>
                  </a:cubicBezTo>
                  <a:cubicBezTo>
                    <a:pt x="305738" y="140716"/>
                    <a:pt x="314456" y="133431"/>
                    <a:pt x="322144" y="125550"/>
                  </a:cubicBezTo>
                  <a:cubicBezTo>
                    <a:pt x="341452" y="105755"/>
                    <a:pt x="348459" y="81579"/>
                    <a:pt x="353146" y="58396"/>
                  </a:cubicBezTo>
                  <a:cubicBezTo>
                    <a:pt x="356358" y="42522"/>
                    <a:pt x="362422" y="20046"/>
                    <a:pt x="377811" y="8082"/>
                  </a:cubicBezTo>
                  <a:cubicBezTo>
                    <a:pt x="387074" y="884"/>
                    <a:pt x="397950" y="-1623"/>
                    <a:pt x="408453" y="1033"/>
                  </a:cubicBezTo>
                  <a:cubicBezTo>
                    <a:pt x="420147" y="3987"/>
                    <a:pt x="430439" y="13245"/>
                    <a:pt x="435970" y="25792"/>
                  </a:cubicBezTo>
                  <a:cubicBezTo>
                    <a:pt x="459891" y="80164"/>
                    <a:pt x="455625" y="151216"/>
                    <a:pt x="426595" y="199717"/>
                  </a:cubicBezTo>
                  <a:lnTo>
                    <a:pt x="573419" y="199717"/>
                  </a:lnTo>
                  <a:cubicBezTo>
                    <a:pt x="599002" y="199717"/>
                    <a:pt x="619810" y="220555"/>
                    <a:pt x="619810" y="246158"/>
                  </a:cubicBezTo>
                  <a:lnTo>
                    <a:pt x="619810" y="251098"/>
                  </a:lnTo>
                  <a:cubicBezTo>
                    <a:pt x="619810" y="268150"/>
                    <a:pt x="610571" y="283080"/>
                    <a:pt x="596844" y="291160"/>
                  </a:cubicBezTo>
                  <a:close/>
                </a:path>
              </a:pathLst>
            </a:custGeom>
            <a:solidFill>
              <a:srgbClr val="351B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13"/>
            <p:cNvSpPr/>
            <p:nvPr/>
          </p:nvSpPr>
          <p:spPr>
            <a:xfrm>
              <a:off x="8770933" y="5474448"/>
              <a:ext cx="595008" cy="528919"/>
            </a:xfrm>
            <a:custGeom>
              <a:avLst/>
              <a:gdLst/>
              <a:ahLst/>
              <a:cxnLst/>
              <a:rect l="l" t="t" r="r" b="b"/>
              <a:pathLst>
                <a:path w="595008" h="528919" extrusionOk="0">
                  <a:moveTo>
                    <a:pt x="573022" y="491191"/>
                  </a:moveTo>
                  <a:lnTo>
                    <a:pt x="573022" y="493660"/>
                  </a:lnTo>
                  <a:cubicBezTo>
                    <a:pt x="573022" y="513108"/>
                    <a:pt x="557211" y="528919"/>
                    <a:pt x="537792" y="528919"/>
                  </a:cubicBezTo>
                  <a:lnTo>
                    <a:pt x="414219" y="528919"/>
                  </a:lnTo>
                  <a:cubicBezTo>
                    <a:pt x="404485" y="528919"/>
                    <a:pt x="395432" y="525035"/>
                    <a:pt x="388724" y="517986"/>
                  </a:cubicBezTo>
                  <a:cubicBezTo>
                    <a:pt x="382449" y="511408"/>
                    <a:pt x="378989" y="502770"/>
                    <a:pt x="378989" y="493660"/>
                  </a:cubicBezTo>
                  <a:lnTo>
                    <a:pt x="378989" y="491191"/>
                  </a:lnTo>
                  <a:cubicBezTo>
                    <a:pt x="378989" y="471755"/>
                    <a:pt x="394800" y="455932"/>
                    <a:pt x="414219" y="455932"/>
                  </a:cubicBezTo>
                  <a:lnTo>
                    <a:pt x="537792" y="455932"/>
                  </a:lnTo>
                  <a:cubicBezTo>
                    <a:pt x="557211" y="455932"/>
                    <a:pt x="573022" y="471755"/>
                    <a:pt x="573022" y="491191"/>
                  </a:cubicBezTo>
                  <a:close/>
                  <a:moveTo>
                    <a:pt x="561837" y="370533"/>
                  </a:moveTo>
                  <a:lnTo>
                    <a:pt x="396462" y="370533"/>
                  </a:lnTo>
                  <a:cubicBezTo>
                    <a:pt x="378171" y="370533"/>
                    <a:pt x="363290" y="385426"/>
                    <a:pt x="363290" y="403732"/>
                  </a:cubicBezTo>
                  <a:lnTo>
                    <a:pt x="363290" y="410322"/>
                  </a:lnTo>
                  <a:cubicBezTo>
                    <a:pt x="363290" y="428628"/>
                    <a:pt x="378171" y="443521"/>
                    <a:pt x="396462" y="443521"/>
                  </a:cubicBezTo>
                  <a:lnTo>
                    <a:pt x="414219" y="443521"/>
                  </a:lnTo>
                  <a:lnTo>
                    <a:pt x="537792" y="443521"/>
                  </a:lnTo>
                  <a:lnTo>
                    <a:pt x="561837" y="443521"/>
                  </a:lnTo>
                  <a:cubicBezTo>
                    <a:pt x="580128" y="443521"/>
                    <a:pt x="595009" y="428628"/>
                    <a:pt x="595009" y="410322"/>
                  </a:cubicBezTo>
                  <a:lnTo>
                    <a:pt x="595009" y="403732"/>
                  </a:lnTo>
                  <a:cubicBezTo>
                    <a:pt x="595009" y="385426"/>
                    <a:pt x="580128" y="370533"/>
                    <a:pt x="561837" y="370533"/>
                  </a:cubicBezTo>
                  <a:close/>
                  <a:moveTo>
                    <a:pt x="561837" y="285134"/>
                  </a:moveTo>
                  <a:lnTo>
                    <a:pt x="396462" y="285134"/>
                  </a:lnTo>
                  <a:cubicBezTo>
                    <a:pt x="378171" y="285134"/>
                    <a:pt x="363290" y="300027"/>
                    <a:pt x="363290" y="318321"/>
                  </a:cubicBezTo>
                  <a:lnTo>
                    <a:pt x="363290" y="324923"/>
                  </a:lnTo>
                  <a:cubicBezTo>
                    <a:pt x="363290" y="343229"/>
                    <a:pt x="378171" y="358122"/>
                    <a:pt x="396462" y="358122"/>
                  </a:cubicBezTo>
                  <a:lnTo>
                    <a:pt x="561837" y="358122"/>
                  </a:lnTo>
                  <a:cubicBezTo>
                    <a:pt x="580128" y="358122"/>
                    <a:pt x="595009" y="343229"/>
                    <a:pt x="595009" y="324923"/>
                  </a:cubicBezTo>
                  <a:lnTo>
                    <a:pt x="595009" y="318321"/>
                  </a:lnTo>
                  <a:cubicBezTo>
                    <a:pt x="595009" y="300027"/>
                    <a:pt x="580128" y="285134"/>
                    <a:pt x="561837" y="285134"/>
                  </a:cubicBezTo>
                  <a:close/>
                  <a:moveTo>
                    <a:pt x="561018" y="199723"/>
                  </a:moveTo>
                  <a:lnTo>
                    <a:pt x="412992" y="199723"/>
                  </a:lnTo>
                  <a:cubicBezTo>
                    <a:pt x="410090" y="199723"/>
                    <a:pt x="407238" y="200083"/>
                    <a:pt x="404497" y="200791"/>
                  </a:cubicBezTo>
                  <a:cubicBezTo>
                    <a:pt x="389480" y="204663"/>
                    <a:pt x="378989" y="218215"/>
                    <a:pt x="378989" y="233754"/>
                  </a:cubicBezTo>
                  <a:lnTo>
                    <a:pt x="378989" y="238693"/>
                  </a:lnTo>
                  <a:cubicBezTo>
                    <a:pt x="378989" y="257458"/>
                    <a:pt x="394242" y="272724"/>
                    <a:pt x="412992" y="272724"/>
                  </a:cubicBezTo>
                  <a:lnTo>
                    <a:pt x="561018" y="272724"/>
                  </a:lnTo>
                  <a:cubicBezTo>
                    <a:pt x="579756" y="272724"/>
                    <a:pt x="595009" y="257458"/>
                    <a:pt x="595009" y="238693"/>
                  </a:cubicBezTo>
                  <a:lnTo>
                    <a:pt x="595009" y="233754"/>
                  </a:lnTo>
                  <a:cubicBezTo>
                    <a:pt x="595009" y="214989"/>
                    <a:pt x="579756" y="199723"/>
                    <a:pt x="561018" y="199723"/>
                  </a:cubicBezTo>
                  <a:close/>
                  <a:moveTo>
                    <a:pt x="366588" y="491191"/>
                  </a:moveTo>
                  <a:cubicBezTo>
                    <a:pt x="366588" y="476298"/>
                    <a:pt x="373458" y="462981"/>
                    <a:pt x="384172" y="454231"/>
                  </a:cubicBezTo>
                  <a:cubicBezTo>
                    <a:pt x="365001" y="448857"/>
                    <a:pt x="350889" y="431209"/>
                    <a:pt x="350889" y="410322"/>
                  </a:cubicBezTo>
                  <a:lnTo>
                    <a:pt x="350889" y="403732"/>
                  </a:lnTo>
                  <a:cubicBezTo>
                    <a:pt x="350889" y="386940"/>
                    <a:pt x="360016" y="372246"/>
                    <a:pt x="373557" y="364328"/>
                  </a:cubicBezTo>
                  <a:cubicBezTo>
                    <a:pt x="360016" y="356410"/>
                    <a:pt x="350889" y="341715"/>
                    <a:pt x="350889" y="324923"/>
                  </a:cubicBezTo>
                  <a:lnTo>
                    <a:pt x="350889" y="318321"/>
                  </a:lnTo>
                  <a:cubicBezTo>
                    <a:pt x="350889" y="297657"/>
                    <a:pt x="364703" y="280158"/>
                    <a:pt x="383590" y="274585"/>
                  </a:cubicBezTo>
                  <a:cubicBezTo>
                    <a:pt x="373210" y="266059"/>
                    <a:pt x="366588" y="253139"/>
                    <a:pt x="366588" y="238693"/>
                  </a:cubicBezTo>
                  <a:lnTo>
                    <a:pt x="366588" y="233754"/>
                  </a:lnTo>
                  <a:cubicBezTo>
                    <a:pt x="366588" y="213859"/>
                    <a:pt x="379187" y="196360"/>
                    <a:pt x="397677" y="189906"/>
                  </a:cubicBezTo>
                  <a:cubicBezTo>
                    <a:pt x="397677" y="189894"/>
                    <a:pt x="397677" y="189894"/>
                    <a:pt x="397677" y="189894"/>
                  </a:cubicBezTo>
                  <a:cubicBezTo>
                    <a:pt x="430043" y="144930"/>
                    <a:pt x="436156" y="72798"/>
                    <a:pt x="412210" y="18402"/>
                  </a:cubicBezTo>
                  <a:cubicBezTo>
                    <a:pt x="408217" y="9317"/>
                    <a:pt x="401037" y="2690"/>
                    <a:pt x="393014" y="654"/>
                  </a:cubicBezTo>
                  <a:cubicBezTo>
                    <a:pt x="386206" y="-1058"/>
                    <a:pt x="379287" y="605"/>
                    <a:pt x="373024" y="5482"/>
                  </a:cubicBezTo>
                  <a:cubicBezTo>
                    <a:pt x="360884" y="14914"/>
                    <a:pt x="355725" y="34523"/>
                    <a:pt x="352898" y="48448"/>
                  </a:cubicBezTo>
                  <a:cubicBezTo>
                    <a:pt x="347826" y="73493"/>
                    <a:pt x="340175" y="99717"/>
                    <a:pt x="318623" y="121808"/>
                  </a:cubicBezTo>
                  <a:cubicBezTo>
                    <a:pt x="310488" y="130148"/>
                    <a:pt x="301534" y="137645"/>
                    <a:pt x="292866" y="144893"/>
                  </a:cubicBezTo>
                  <a:cubicBezTo>
                    <a:pt x="281731" y="154201"/>
                    <a:pt x="271215" y="163000"/>
                    <a:pt x="262138" y="173537"/>
                  </a:cubicBezTo>
                  <a:cubicBezTo>
                    <a:pt x="242433" y="196410"/>
                    <a:pt x="232822" y="225389"/>
                    <a:pt x="226647" y="248076"/>
                  </a:cubicBezTo>
                  <a:cubicBezTo>
                    <a:pt x="223212" y="260698"/>
                    <a:pt x="211692" y="269497"/>
                    <a:pt x="198621" y="269497"/>
                  </a:cubicBezTo>
                  <a:cubicBezTo>
                    <a:pt x="198609" y="269497"/>
                    <a:pt x="198597" y="269497"/>
                    <a:pt x="198584" y="269497"/>
                  </a:cubicBezTo>
                  <a:lnTo>
                    <a:pt x="140797" y="269484"/>
                  </a:lnTo>
                  <a:lnTo>
                    <a:pt x="140797" y="481473"/>
                  </a:lnTo>
                  <a:lnTo>
                    <a:pt x="183307" y="481473"/>
                  </a:lnTo>
                  <a:cubicBezTo>
                    <a:pt x="193562" y="481473"/>
                    <a:pt x="203048" y="486040"/>
                    <a:pt x="209336" y="494008"/>
                  </a:cubicBezTo>
                  <a:cubicBezTo>
                    <a:pt x="218797" y="506046"/>
                    <a:pt x="235997" y="520381"/>
                    <a:pt x="264171" y="520381"/>
                  </a:cubicBezTo>
                  <a:lnTo>
                    <a:pt x="373595" y="518544"/>
                  </a:lnTo>
                  <a:cubicBezTo>
                    <a:pt x="369044" y="511122"/>
                    <a:pt x="366588" y="502559"/>
                    <a:pt x="366588" y="493660"/>
                  </a:cubicBezTo>
                  <a:lnTo>
                    <a:pt x="366588" y="491191"/>
                  </a:lnTo>
                  <a:close/>
                  <a:moveTo>
                    <a:pt x="101735" y="230167"/>
                  </a:moveTo>
                  <a:lnTo>
                    <a:pt x="26674" y="230167"/>
                  </a:lnTo>
                  <a:cubicBezTo>
                    <a:pt x="11967" y="230167"/>
                    <a:pt x="0" y="242143"/>
                    <a:pt x="0" y="256863"/>
                  </a:cubicBezTo>
                  <a:lnTo>
                    <a:pt x="0" y="502236"/>
                  </a:lnTo>
                  <a:cubicBezTo>
                    <a:pt x="0" y="516955"/>
                    <a:pt x="11967" y="528919"/>
                    <a:pt x="26674" y="528919"/>
                  </a:cubicBezTo>
                  <a:lnTo>
                    <a:pt x="101735" y="528919"/>
                  </a:lnTo>
                  <a:cubicBezTo>
                    <a:pt x="116442" y="528919"/>
                    <a:pt x="128396" y="516955"/>
                    <a:pt x="128396" y="502236"/>
                  </a:cubicBezTo>
                  <a:lnTo>
                    <a:pt x="128396" y="256863"/>
                  </a:lnTo>
                  <a:cubicBezTo>
                    <a:pt x="128396" y="242143"/>
                    <a:pt x="116442" y="230167"/>
                    <a:pt x="101735" y="230167"/>
                  </a:cubicBezTo>
                  <a:close/>
                </a:path>
              </a:pathLst>
            </a:custGeom>
            <a:solidFill>
              <a:srgbClr val="FEF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13"/>
            <p:cNvSpPr/>
            <p:nvPr/>
          </p:nvSpPr>
          <p:spPr>
            <a:xfrm>
              <a:off x="8754763" y="5462044"/>
              <a:ext cx="619809" cy="553734"/>
            </a:xfrm>
            <a:custGeom>
              <a:avLst/>
              <a:gdLst/>
              <a:ahLst/>
              <a:cxnLst/>
              <a:rect l="l" t="t" r="r" b="b"/>
              <a:pathLst>
                <a:path w="619809" h="553734" extrusionOk="0">
                  <a:moveTo>
                    <a:pt x="619810" y="251098"/>
                  </a:moveTo>
                  <a:lnTo>
                    <a:pt x="619810" y="246158"/>
                  </a:lnTo>
                  <a:cubicBezTo>
                    <a:pt x="619810" y="220555"/>
                    <a:pt x="599002" y="199717"/>
                    <a:pt x="573419" y="199717"/>
                  </a:cubicBezTo>
                  <a:lnTo>
                    <a:pt x="426595" y="199717"/>
                  </a:lnTo>
                  <a:cubicBezTo>
                    <a:pt x="455625" y="151216"/>
                    <a:pt x="459891" y="80164"/>
                    <a:pt x="435970" y="25792"/>
                  </a:cubicBezTo>
                  <a:cubicBezTo>
                    <a:pt x="430439" y="13245"/>
                    <a:pt x="420147" y="3987"/>
                    <a:pt x="408453" y="1033"/>
                  </a:cubicBezTo>
                  <a:cubicBezTo>
                    <a:pt x="397950" y="-1623"/>
                    <a:pt x="387074" y="884"/>
                    <a:pt x="377811" y="8082"/>
                  </a:cubicBezTo>
                  <a:cubicBezTo>
                    <a:pt x="362422" y="20046"/>
                    <a:pt x="356358" y="42522"/>
                    <a:pt x="353146" y="58396"/>
                  </a:cubicBezTo>
                  <a:cubicBezTo>
                    <a:pt x="348459" y="81579"/>
                    <a:pt x="341452" y="105755"/>
                    <a:pt x="322144" y="125550"/>
                  </a:cubicBezTo>
                  <a:cubicBezTo>
                    <a:pt x="314456" y="133431"/>
                    <a:pt x="305738" y="140716"/>
                    <a:pt x="297306" y="147766"/>
                  </a:cubicBezTo>
                  <a:cubicBezTo>
                    <a:pt x="286282" y="156987"/>
                    <a:pt x="274885" y="166531"/>
                    <a:pt x="265139" y="177837"/>
                  </a:cubicBezTo>
                  <a:cubicBezTo>
                    <a:pt x="243822" y="202596"/>
                    <a:pt x="233604" y="233263"/>
                    <a:pt x="227093" y="257216"/>
                  </a:cubicBezTo>
                  <a:cubicBezTo>
                    <a:pt x="225122" y="264452"/>
                    <a:pt x="218512" y="269491"/>
                    <a:pt x="211022" y="269491"/>
                  </a:cubicBezTo>
                  <a:cubicBezTo>
                    <a:pt x="211010" y="269491"/>
                    <a:pt x="211010" y="269491"/>
                    <a:pt x="210997" y="269491"/>
                  </a:cubicBezTo>
                  <a:lnTo>
                    <a:pt x="153198" y="269478"/>
                  </a:lnTo>
                  <a:lnTo>
                    <a:pt x="153198" y="269267"/>
                  </a:lnTo>
                  <a:cubicBezTo>
                    <a:pt x="153198" y="247710"/>
                    <a:pt x="135676" y="230161"/>
                    <a:pt x="114136" y="230161"/>
                  </a:cubicBezTo>
                  <a:lnTo>
                    <a:pt x="39074" y="230161"/>
                  </a:lnTo>
                  <a:cubicBezTo>
                    <a:pt x="17535" y="230161"/>
                    <a:pt x="0" y="247710"/>
                    <a:pt x="0" y="269267"/>
                  </a:cubicBezTo>
                  <a:lnTo>
                    <a:pt x="0" y="514641"/>
                  </a:lnTo>
                  <a:cubicBezTo>
                    <a:pt x="0" y="536198"/>
                    <a:pt x="17535" y="553735"/>
                    <a:pt x="39074" y="553735"/>
                  </a:cubicBezTo>
                  <a:lnTo>
                    <a:pt x="114136" y="553735"/>
                  </a:lnTo>
                  <a:cubicBezTo>
                    <a:pt x="135676" y="553735"/>
                    <a:pt x="153198" y="536198"/>
                    <a:pt x="153198" y="514641"/>
                  </a:cubicBezTo>
                  <a:lnTo>
                    <a:pt x="153198" y="506288"/>
                  </a:lnTo>
                  <a:lnTo>
                    <a:pt x="195707" y="506288"/>
                  </a:lnTo>
                  <a:cubicBezTo>
                    <a:pt x="202143" y="506288"/>
                    <a:pt x="208083" y="509143"/>
                    <a:pt x="211989" y="514107"/>
                  </a:cubicBezTo>
                  <a:cubicBezTo>
                    <a:pt x="221141" y="525711"/>
                    <a:pt x="241689" y="545196"/>
                    <a:pt x="276671" y="545196"/>
                  </a:cubicBezTo>
                  <a:lnTo>
                    <a:pt x="394626" y="543210"/>
                  </a:lnTo>
                  <a:cubicBezTo>
                    <a:pt x="395246" y="543198"/>
                    <a:pt x="395829" y="543074"/>
                    <a:pt x="396387" y="542888"/>
                  </a:cubicBezTo>
                  <a:cubicBezTo>
                    <a:pt x="404882" y="549912"/>
                    <a:pt x="415410" y="553735"/>
                    <a:pt x="426620" y="553735"/>
                  </a:cubicBezTo>
                  <a:lnTo>
                    <a:pt x="550193" y="553735"/>
                  </a:lnTo>
                  <a:cubicBezTo>
                    <a:pt x="576457" y="553735"/>
                    <a:pt x="597823" y="532351"/>
                    <a:pt x="597823" y="506065"/>
                  </a:cubicBezTo>
                  <a:lnTo>
                    <a:pt x="597823" y="503595"/>
                  </a:lnTo>
                  <a:cubicBezTo>
                    <a:pt x="597823" y="489310"/>
                    <a:pt x="591512" y="476490"/>
                    <a:pt x="581529" y="467740"/>
                  </a:cubicBezTo>
                  <a:cubicBezTo>
                    <a:pt x="603205" y="464241"/>
                    <a:pt x="619810" y="445389"/>
                    <a:pt x="619810" y="422727"/>
                  </a:cubicBezTo>
                  <a:lnTo>
                    <a:pt x="619810" y="416136"/>
                  </a:lnTo>
                  <a:cubicBezTo>
                    <a:pt x="619810" y="399345"/>
                    <a:pt x="610683" y="384650"/>
                    <a:pt x="597141" y="376732"/>
                  </a:cubicBezTo>
                  <a:cubicBezTo>
                    <a:pt x="610683" y="368814"/>
                    <a:pt x="619810" y="354120"/>
                    <a:pt x="619810" y="337328"/>
                  </a:cubicBezTo>
                  <a:lnTo>
                    <a:pt x="619810" y="330725"/>
                  </a:lnTo>
                  <a:cubicBezTo>
                    <a:pt x="619810" y="313809"/>
                    <a:pt x="610547" y="299028"/>
                    <a:pt x="596844" y="291160"/>
                  </a:cubicBezTo>
                  <a:cubicBezTo>
                    <a:pt x="610571" y="283080"/>
                    <a:pt x="619810" y="268150"/>
                    <a:pt x="619810" y="251098"/>
                  </a:cubicBezTo>
                  <a:close/>
                  <a:moveTo>
                    <a:pt x="140797" y="514641"/>
                  </a:moveTo>
                  <a:cubicBezTo>
                    <a:pt x="140797" y="529360"/>
                    <a:pt x="128843" y="541324"/>
                    <a:pt x="114136" y="541324"/>
                  </a:cubicBezTo>
                  <a:lnTo>
                    <a:pt x="39074" y="541324"/>
                  </a:lnTo>
                  <a:cubicBezTo>
                    <a:pt x="24367" y="541324"/>
                    <a:pt x="12401" y="529360"/>
                    <a:pt x="12401" y="514641"/>
                  </a:cubicBezTo>
                  <a:lnTo>
                    <a:pt x="12401" y="269267"/>
                  </a:lnTo>
                  <a:cubicBezTo>
                    <a:pt x="12401" y="254548"/>
                    <a:pt x="24367" y="242572"/>
                    <a:pt x="39074" y="242572"/>
                  </a:cubicBezTo>
                  <a:lnTo>
                    <a:pt x="114136" y="242572"/>
                  </a:lnTo>
                  <a:cubicBezTo>
                    <a:pt x="128843" y="242572"/>
                    <a:pt x="140797" y="254548"/>
                    <a:pt x="140797" y="269267"/>
                  </a:cubicBezTo>
                  <a:lnTo>
                    <a:pt x="140797" y="514641"/>
                  </a:lnTo>
                  <a:close/>
                  <a:moveTo>
                    <a:pt x="276572" y="532785"/>
                  </a:moveTo>
                  <a:cubicBezTo>
                    <a:pt x="248398" y="532785"/>
                    <a:pt x="231198" y="518451"/>
                    <a:pt x="221736" y="506412"/>
                  </a:cubicBezTo>
                  <a:cubicBezTo>
                    <a:pt x="215449" y="498445"/>
                    <a:pt x="205963" y="493878"/>
                    <a:pt x="195707" y="493878"/>
                  </a:cubicBezTo>
                  <a:lnTo>
                    <a:pt x="153198" y="493878"/>
                  </a:lnTo>
                  <a:lnTo>
                    <a:pt x="153198" y="281889"/>
                  </a:lnTo>
                  <a:lnTo>
                    <a:pt x="210985" y="281901"/>
                  </a:lnTo>
                  <a:cubicBezTo>
                    <a:pt x="210997" y="281901"/>
                    <a:pt x="211010" y="281901"/>
                    <a:pt x="211022" y="281901"/>
                  </a:cubicBezTo>
                  <a:cubicBezTo>
                    <a:pt x="224092" y="281901"/>
                    <a:pt x="235613" y="273102"/>
                    <a:pt x="239048" y="260480"/>
                  </a:cubicBezTo>
                  <a:cubicBezTo>
                    <a:pt x="245223" y="237793"/>
                    <a:pt x="254834" y="208814"/>
                    <a:pt x="274538" y="185941"/>
                  </a:cubicBezTo>
                  <a:cubicBezTo>
                    <a:pt x="283616" y="175404"/>
                    <a:pt x="294131" y="166605"/>
                    <a:pt x="305267" y="157297"/>
                  </a:cubicBezTo>
                  <a:cubicBezTo>
                    <a:pt x="313935" y="150049"/>
                    <a:pt x="322888" y="142553"/>
                    <a:pt x="331023" y="134213"/>
                  </a:cubicBezTo>
                  <a:cubicBezTo>
                    <a:pt x="352576" y="112122"/>
                    <a:pt x="360227" y="85898"/>
                    <a:pt x="365299" y="60853"/>
                  </a:cubicBezTo>
                  <a:cubicBezTo>
                    <a:pt x="368126" y="46928"/>
                    <a:pt x="373285" y="27319"/>
                    <a:pt x="385425" y="17887"/>
                  </a:cubicBezTo>
                  <a:cubicBezTo>
                    <a:pt x="391687" y="13009"/>
                    <a:pt x="398607" y="11346"/>
                    <a:pt x="405415" y="13059"/>
                  </a:cubicBezTo>
                  <a:cubicBezTo>
                    <a:pt x="413438" y="15094"/>
                    <a:pt x="420618" y="21722"/>
                    <a:pt x="424611" y="30806"/>
                  </a:cubicBezTo>
                  <a:cubicBezTo>
                    <a:pt x="448557" y="85203"/>
                    <a:pt x="442443" y="157334"/>
                    <a:pt x="410077" y="202299"/>
                  </a:cubicBezTo>
                  <a:cubicBezTo>
                    <a:pt x="410077" y="202299"/>
                    <a:pt x="410077" y="202299"/>
                    <a:pt x="410077" y="202311"/>
                  </a:cubicBezTo>
                  <a:cubicBezTo>
                    <a:pt x="391588" y="208765"/>
                    <a:pt x="378989" y="226264"/>
                    <a:pt x="378989" y="246158"/>
                  </a:cubicBezTo>
                  <a:lnTo>
                    <a:pt x="378989" y="251098"/>
                  </a:lnTo>
                  <a:cubicBezTo>
                    <a:pt x="378989" y="265544"/>
                    <a:pt x="385611" y="278464"/>
                    <a:pt x="395990" y="286990"/>
                  </a:cubicBezTo>
                  <a:cubicBezTo>
                    <a:pt x="377104" y="292562"/>
                    <a:pt x="363290" y="310061"/>
                    <a:pt x="363290" y="330725"/>
                  </a:cubicBezTo>
                  <a:lnTo>
                    <a:pt x="363290" y="337328"/>
                  </a:lnTo>
                  <a:cubicBezTo>
                    <a:pt x="363290" y="354120"/>
                    <a:pt x="372417" y="368814"/>
                    <a:pt x="385958" y="376732"/>
                  </a:cubicBezTo>
                  <a:cubicBezTo>
                    <a:pt x="372417" y="384650"/>
                    <a:pt x="363290" y="399345"/>
                    <a:pt x="363290" y="416136"/>
                  </a:cubicBezTo>
                  <a:lnTo>
                    <a:pt x="363290" y="422727"/>
                  </a:lnTo>
                  <a:cubicBezTo>
                    <a:pt x="363290" y="443614"/>
                    <a:pt x="377402" y="461262"/>
                    <a:pt x="396573" y="466636"/>
                  </a:cubicBezTo>
                  <a:cubicBezTo>
                    <a:pt x="385859" y="475385"/>
                    <a:pt x="378989" y="488702"/>
                    <a:pt x="378989" y="503595"/>
                  </a:cubicBezTo>
                  <a:lnTo>
                    <a:pt x="378989" y="506065"/>
                  </a:lnTo>
                  <a:cubicBezTo>
                    <a:pt x="378989" y="514963"/>
                    <a:pt x="381444" y="523527"/>
                    <a:pt x="385995" y="530949"/>
                  </a:cubicBezTo>
                  <a:lnTo>
                    <a:pt x="276572" y="532785"/>
                  </a:lnTo>
                  <a:close/>
                  <a:moveTo>
                    <a:pt x="585423" y="503595"/>
                  </a:moveTo>
                  <a:lnTo>
                    <a:pt x="585423" y="506065"/>
                  </a:lnTo>
                  <a:cubicBezTo>
                    <a:pt x="585423" y="525513"/>
                    <a:pt x="569612" y="541324"/>
                    <a:pt x="550193" y="541324"/>
                  </a:cubicBezTo>
                  <a:lnTo>
                    <a:pt x="426620" y="541324"/>
                  </a:lnTo>
                  <a:cubicBezTo>
                    <a:pt x="416885" y="541324"/>
                    <a:pt x="407833" y="537439"/>
                    <a:pt x="401124" y="530390"/>
                  </a:cubicBezTo>
                  <a:cubicBezTo>
                    <a:pt x="394849" y="523812"/>
                    <a:pt x="391390" y="515174"/>
                    <a:pt x="391390" y="506065"/>
                  </a:cubicBezTo>
                  <a:lnTo>
                    <a:pt x="391390" y="503595"/>
                  </a:lnTo>
                  <a:cubicBezTo>
                    <a:pt x="391390" y="484160"/>
                    <a:pt x="407200" y="468336"/>
                    <a:pt x="426620" y="468336"/>
                  </a:cubicBezTo>
                  <a:lnTo>
                    <a:pt x="550193" y="468336"/>
                  </a:lnTo>
                  <a:cubicBezTo>
                    <a:pt x="569612" y="468336"/>
                    <a:pt x="585423" y="484160"/>
                    <a:pt x="585423" y="503595"/>
                  </a:cubicBezTo>
                  <a:close/>
                  <a:moveTo>
                    <a:pt x="607409" y="416136"/>
                  </a:moveTo>
                  <a:lnTo>
                    <a:pt x="607409" y="422727"/>
                  </a:lnTo>
                  <a:cubicBezTo>
                    <a:pt x="607409" y="441032"/>
                    <a:pt x="592528" y="455925"/>
                    <a:pt x="574237" y="455925"/>
                  </a:cubicBezTo>
                  <a:lnTo>
                    <a:pt x="550193" y="455925"/>
                  </a:lnTo>
                  <a:lnTo>
                    <a:pt x="426620" y="455925"/>
                  </a:lnTo>
                  <a:lnTo>
                    <a:pt x="408862" y="455925"/>
                  </a:lnTo>
                  <a:cubicBezTo>
                    <a:pt x="390571" y="455925"/>
                    <a:pt x="375690" y="441032"/>
                    <a:pt x="375690" y="422727"/>
                  </a:cubicBezTo>
                  <a:lnTo>
                    <a:pt x="375690" y="416136"/>
                  </a:lnTo>
                  <a:cubicBezTo>
                    <a:pt x="375690" y="397830"/>
                    <a:pt x="390571" y="382938"/>
                    <a:pt x="408862" y="382938"/>
                  </a:cubicBezTo>
                  <a:lnTo>
                    <a:pt x="574237" y="382938"/>
                  </a:lnTo>
                  <a:cubicBezTo>
                    <a:pt x="592528" y="382938"/>
                    <a:pt x="607409" y="397830"/>
                    <a:pt x="607409" y="416136"/>
                  </a:cubicBezTo>
                  <a:close/>
                  <a:moveTo>
                    <a:pt x="607409" y="330725"/>
                  </a:moveTo>
                  <a:lnTo>
                    <a:pt x="607409" y="337328"/>
                  </a:lnTo>
                  <a:cubicBezTo>
                    <a:pt x="607409" y="355634"/>
                    <a:pt x="592528" y="370527"/>
                    <a:pt x="574237" y="370527"/>
                  </a:cubicBezTo>
                  <a:lnTo>
                    <a:pt x="408862" y="370527"/>
                  </a:lnTo>
                  <a:cubicBezTo>
                    <a:pt x="390571" y="370527"/>
                    <a:pt x="375690" y="355634"/>
                    <a:pt x="375690" y="337328"/>
                  </a:cubicBezTo>
                  <a:lnTo>
                    <a:pt x="375690" y="330725"/>
                  </a:lnTo>
                  <a:cubicBezTo>
                    <a:pt x="375690" y="312432"/>
                    <a:pt x="390571" y="297539"/>
                    <a:pt x="408862" y="297539"/>
                  </a:cubicBezTo>
                  <a:lnTo>
                    <a:pt x="574237" y="297539"/>
                  </a:lnTo>
                  <a:cubicBezTo>
                    <a:pt x="592528" y="297539"/>
                    <a:pt x="607409" y="312432"/>
                    <a:pt x="607409" y="330725"/>
                  </a:cubicBezTo>
                  <a:close/>
                  <a:moveTo>
                    <a:pt x="573419" y="285128"/>
                  </a:moveTo>
                  <a:lnTo>
                    <a:pt x="425392" y="285128"/>
                  </a:lnTo>
                  <a:cubicBezTo>
                    <a:pt x="406642" y="285128"/>
                    <a:pt x="391390" y="269863"/>
                    <a:pt x="391390" y="251098"/>
                  </a:cubicBezTo>
                  <a:lnTo>
                    <a:pt x="391390" y="246158"/>
                  </a:lnTo>
                  <a:cubicBezTo>
                    <a:pt x="391390" y="230620"/>
                    <a:pt x="401881" y="217067"/>
                    <a:pt x="416898" y="213195"/>
                  </a:cubicBezTo>
                  <a:cubicBezTo>
                    <a:pt x="419638" y="212488"/>
                    <a:pt x="422491" y="212128"/>
                    <a:pt x="425392" y="212128"/>
                  </a:cubicBezTo>
                  <a:lnTo>
                    <a:pt x="573419" y="212128"/>
                  </a:lnTo>
                  <a:cubicBezTo>
                    <a:pt x="592156" y="212128"/>
                    <a:pt x="607409" y="227393"/>
                    <a:pt x="607409" y="246158"/>
                  </a:cubicBezTo>
                  <a:lnTo>
                    <a:pt x="607409" y="251098"/>
                  </a:lnTo>
                  <a:cubicBezTo>
                    <a:pt x="607409" y="269863"/>
                    <a:pt x="592156" y="285128"/>
                    <a:pt x="573419" y="285128"/>
                  </a:cubicBezTo>
                  <a:close/>
                </a:path>
              </a:pathLst>
            </a:custGeom>
            <a:solidFill>
              <a:srgbClr val="351B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4" name="Google Shape;424;p13"/>
          <p:cNvGrpSpPr/>
          <p:nvPr/>
        </p:nvGrpSpPr>
        <p:grpSpPr>
          <a:xfrm>
            <a:off x="2957945" y="3993573"/>
            <a:ext cx="1863099" cy="1630212"/>
            <a:chOff x="0" y="0"/>
            <a:chExt cx="2484132" cy="2173616"/>
          </a:xfrm>
        </p:grpSpPr>
        <p:grpSp>
          <p:nvGrpSpPr>
            <p:cNvPr id="425" name="Google Shape;425;p13"/>
            <p:cNvGrpSpPr/>
            <p:nvPr/>
          </p:nvGrpSpPr>
          <p:grpSpPr>
            <a:xfrm>
              <a:off x="0" y="0"/>
              <a:ext cx="2484132" cy="2173616"/>
              <a:chOff x="0" y="0"/>
              <a:chExt cx="812800" cy="711200"/>
            </a:xfrm>
          </p:grpSpPr>
          <p:sp>
            <p:nvSpPr>
              <p:cNvPr id="426" name="Google Shape;426;p1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13"/>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sp>
          <p:nvSpPr>
            <p:cNvPr id="428" name="Google Shape;428;p13"/>
            <p:cNvSpPr/>
            <p:nvPr/>
          </p:nvSpPr>
          <p:spPr>
            <a:xfrm>
              <a:off x="980545" y="1032489"/>
              <a:ext cx="522684" cy="723577"/>
            </a:xfrm>
            <a:custGeom>
              <a:avLst/>
              <a:gdLst/>
              <a:ahLst/>
              <a:cxnLst/>
              <a:rect l="l" t="t" r="r" b="b"/>
              <a:pathLst>
                <a:path w="522684" h="723577" extrusionOk="0">
                  <a:moveTo>
                    <a:pt x="522684" y="38996"/>
                  </a:moveTo>
                  <a:lnTo>
                    <a:pt x="522684" y="310360"/>
                  </a:lnTo>
                  <a:cubicBezTo>
                    <a:pt x="522684" y="318091"/>
                    <a:pt x="515016" y="323561"/>
                    <a:pt x="507761" y="320900"/>
                  </a:cubicBezTo>
                  <a:cubicBezTo>
                    <a:pt x="355002" y="264815"/>
                    <a:pt x="202242" y="395641"/>
                    <a:pt x="49482" y="326990"/>
                  </a:cubicBezTo>
                  <a:lnTo>
                    <a:pt x="49482" y="704345"/>
                  </a:lnTo>
                  <a:cubicBezTo>
                    <a:pt x="49482" y="714974"/>
                    <a:pt x="40868" y="723577"/>
                    <a:pt x="30259" y="723577"/>
                  </a:cubicBezTo>
                  <a:lnTo>
                    <a:pt x="19222" y="723577"/>
                  </a:lnTo>
                  <a:cubicBezTo>
                    <a:pt x="8599" y="723577"/>
                    <a:pt x="0" y="714959"/>
                    <a:pt x="0" y="704345"/>
                  </a:cubicBezTo>
                  <a:lnTo>
                    <a:pt x="0" y="19232"/>
                  </a:lnTo>
                  <a:cubicBezTo>
                    <a:pt x="0" y="8618"/>
                    <a:pt x="8614" y="0"/>
                    <a:pt x="19222" y="0"/>
                  </a:cubicBezTo>
                  <a:lnTo>
                    <a:pt x="30259" y="0"/>
                  </a:lnTo>
                  <a:cubicBezTo>
                    <a:pt x="40883" y="0"/>
                    <a:pt x="49482" y="8618"/>
                    <a:pt x="49482" y="19232"/>
                  </a:cubicBezTo>
                  <a:lnTo>
                    <a:pt x="49482" y="31605"/>
                  </a:lnTo>
                  <a:cubicBezTo>
                    <a:pt x="204901" y="101453"/>
                    <a:pt x="360306" y="-35168"/>
                    <a:pt x="515725" y="28619"/>
                  </a:cubicBezTo>
                  <a:cubicBezTo>
                    <a:pt x="519936" y="30349"/>
                    <a:pt x="522684" y="34458"/>
                    <a:pt x="522684" y="38996"/>
                  </a:cubicBezTo>
                  <a:close/>
                </a:path>
              </a:pathLst>
            </a:custGeom>
            <a:solidFill>
              <a:srgbClr val="FEF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3"/>
            <p:cNvSpPr/>
            <p:nvPr/>
          </p:nvSpPr>
          <p:spPr>
            <a:xfrm>
              <a:off x="973159" y="1025099"/>
              <a:ext cx="537460" cy="738360"/>
            </a:xfrm>
            <a:custGeom>
              <a:avLst/>
              <a:gdLst/>
              <a:ahLst/>
              <a:cxnLst/>
              <a:rect l="l" t="t" r="r" b="b"/>
              <a:pathLst>
                <a:path w="537459" h="738359" extrusionOk="0">
                  <a:moveTo>
                    <a:pt x="525920" y="29181"/>
                  </a:moveTo>
                  <a:cubicBezTo>
                    <a:pt x="447228" y="-3119"/>
                    <a:pt x="368240" y="14635"/>
                    <a:pt x="291853" y="31797"/>
                  </a:cubicBezTo>
                  <a:cubicBezTo>
                    <a:pt x="213500" y="49403"/>
                    <a:pt x="139388" y="66019"/>
                    <a:pt x="64272" y="34133"/>
                  </a:cubicBezTo>
                  <a:lnTo>
                    <a:pt x="64272" y="26623"/>
                  </a:lnTo>
                  <a:cubicBezTo>
                    <a:pt x="64272" y="11944"/>
                    <a:pt x="52333" y="0"/>
                    <a:pt x="37647" y="0"/>
                  </a:cubicBezTo>
                  <a:lnTo>
                    <a:pt x="26610" y="0"/>
                  </a:lnTo>
                  <a:cubicBezTo>
                    <a:pt x="11938" y="0"/>
                    <a:pt x="0" y="11944"/>
                    <a:pt x="0" y="26623"/>
                  </a:cubicBezTo>
                  <a:lnTo>
                    <a:pt x="0" y="711736"/>
                  </a:lnTo>
                  <a:cubicBezTo>
                    <a:pt x="0" y="726415"/>
                    <a:pt x="11938" y="738360"/>
                    <a:pt x="26610" y="738360"/>
                  </a:cubicBezTo>
                  <a:lnTo>
                    <a:pt x="37647" y="738360"/>
                  </a:lnTo>
                  <a:cubicBezTo>
                    <a:pt x="52319" y="738360"/>
                    <a:pt x="64257" y="726415"/>
                    <a:pt x="64257" y="711736"/>
                  </a:cubicBezTo>
                  <a:lnTo>
                    <a:pt x="64257" y="345483"/>
                  </a:lnTo>
                  <a:cubicBezTo>
                    <a:pt x="95152" y="357620"/>
                    <a:pt x="126076" y="362188"/>
                    <a:pt x="156867" y="362188"/>
                  </a:cubicBezTo>
                  <a:cubicBezTo>
                    <a:pt x="203453" y="362188"/>
                    <a:pt x="249714" y="351795"/>
                    <a:pt x="295089" y="341596"/>
                  </a:cubicBezTo>
                  <a:cubicBezTo>
                    <a:pt x="369998" y="324758"/>
                    <a:pt x="440756" y="308867"/>
                    <a:pt x="512608" y="335239"/>
                  </a:cubicBezTo>
                  <a:cubicBezTo>
                    <a:pt x="518237" y="337309"/>
                    <a:pt x="524546" y="336481"/>
                    <a:pt x="529496" y="333036"/>
                  </a:cubicBezTo>
                  <a:cubicBezTo>
                    <a:pt x="534490" y="329548"/>
                    <a:pt x="537459" y="323842"/>
                    <a:pt x="537459" y="317766"/>
                  </a:cubicBezTo>
                  <a:lnTo>
                    <a:pt x="537459" y="46388"/>
                  </a:lnTo>
                  <a:cubicBezTo>
                    <a:pt x="537459" y="38804"/>
                    <a:pt x="532938" y="32049"/>
                    <a:pt x="525920" y="29181"/>
                  </a:cubicBezTo>
                  <a:close/>
                  <a:moveTo>
                    <a:pt x="49497" y="711751"/>
                  </a:moveTo>
                  <a:cubicBezTo>
                    <a:pt x="49497" y="718285"/>
                    <a:pt x="44192" y="723592"/>
                    <a:pt x="37662" y="723592"/>
                  </a:cubicBezTo>
                  <a:lnTo>
                    <a:pt x="26625" y="723592"/>
                  </a:lnTo>
                  <a:cubicBezTo>
                    <a:pt x="20094" y="723592"/>
                    <a:pt x="14790" y="718285"/>
                    <a:pt x="14790" y="711751"/>
                  </a:cubicBezTo>
                  <a:lnTo>
                    <a:pt x="14790" y="26623"/>
                  </a:lnTo>
                  <a:cubicBezTo>
                    <a:pt x="14790" y="20090"/>
                    <a:pt x="20094" y="14783"/>
                    <a:pt x="26625" y="14783"/>
                  </a:cubicBezTo>
                  <a:lnTo>
                    <a:pt x="37662" y="14783"/>
                  </a:lnTo>
                  <a:cubicBezTo>
                    <a:pt x="44192" y="14783"/>
                    <a:pt x="49497" y="20090"/>
                    <a:pt x="49497" y="26623"/>
                  </a:cubicBezTo>
                  <a:lnTo>
                    <a:pt x="49497" y="38996"/>
                  </a:lnTo>
                  <a:lnTo>
                    <a:pt x="49497" y="334382"/>
                  </a:lnTo>
                  <a:lnTo>
                    <a:pt x="49497" y="711751"/>
                  </a:lnTo>
                  <a:close/>
                  <a:moveTo>
                    <a:pt x="522684" y="317766"/>
                  </a:moveTo>
                  <a:cubicBezTo>
                    <a:pt x="522684" y="319569"/>
                    <a:pt x="521532" y="320575"/>
                    <a:pt x="521030" y="320915"/>
                  </a:cubicBezTo>
                  <a:cubicBezTo>
                    <a:pt x="520438" y="321329"/>
                    <a:pt x="519227" y="321920"/>
                    <a:pt x="517690" y="321373"/>
                  </a:cubicBezTo>
                  <a:cubicBezTo>
                    <a:pt x="441746" y="293493"/>
                    <a:pt x="365536" y="310626"/>
                    <a:pt x="291838" y="327183"/>
                  </a:cubicBezTo>
                  <a:cubicBezTo>
                    <a:pt x="213500" y="344789"/>
                    <a:pt x="139388" y="361434"/>
                    <a:pt x="64272" y="329548"/>
                  </a:cubicBezTo>
                  <a:lnTo>
                    <a:pt x="64272" y="50128"/>
                  </a:lnTo>
                  <a:cubicBezTo>
                    <a:pt x="95181" y="62264"/>
                    <a:pt x="126091" y="66802"/>
                    <a:pt x="156882" y="66802"/>
                  </a:cubicBezTo>
                  <a:cubicBezTo>
                    <a:pt x="203468" y="66802"/>
                    <a:pt x="249729" y="56410"/>
                    <a:pt x="295103" y="46210"/>
                  </a:cubicBezTo>
                  <a:cubicBezTo>
                    <a:pt x="372673" y="28782"/>
                    <a:pt x="445928" y="12314"/>
                    <a:pt x="520320" y="42840"/>
                  </a:cubicBezTo>
                  <a:cubicBezTo>
                    <a:pt x="521768" y="43431"/>
                    <a:pt x="522699" y="44821"/>
                    <a:pt x="522699" y="46373"/>
                  </a:cubicBezTo>
                  <a:lnTo>
                    <a:pt x="522699" y="317766"/>
                  </a:lnTo>
                  <a:close/>
                </a:path>
              </a:pathLst>
            </a:custGeom>
            <a:solidFill>
              <a:srgbClr val="351B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30" name="Google Shape;430;p13"/>
          <p:cNvSpPr/>
          <p:nvPr/>
        </p:nvSpPr>
        <p:spPr>
          <a:xfrm>
            <a:off x="14005265" y="4841995"/>
            <a:ext cx="334649" cy="577084"/>
          </a:xfrm>
          <a:custGeom>
            <a:avLst/>
            <a:gdLst/>
            <a:ahLst/>
            <a:cxnLst/>
            <a:rect l="l" t="t" r="r" b="b"/>
            <a:pathLst>
              <a:path w="334649" h="577084" extrusionOk="0">
                <a:moveTo>
                  <a:pt x="264438" y="516186"/>
                </a:moveTo>
                <a:lnTo>
                  <a:pt x="264438" y="564344"/>
                </a:lnTo>
                <a:cubicBezTo>
                  <a:pt x="264438" y="571380"/>
                  <a:pt x="258732" y="577085"/>
                  <a:pt x="251695" y="577085"/>
                </a:cubicBezTo>
                <a:lnTo>
                  <a:pt x="82955" y="577085"/>
                </a:lnTo>
                <a:cubicBezTo>
                  <a:pt x="75917" y="577085"/>
                  <a:pt x="70212" y="571380"/>
                  <a:pt x="70212" y="564344"/>
                </a:cubicBezTo>
                <a:lnTo>
                  <a:pt x="70212" y="516186"/>
                </a:lnTo>
                <a:cubicBezTo>
                  <a:pt x="70212" y="509149"/>
                  <a:pt x="75917" y="503445"/>
                  <a:pt x="82955" y="503445"/>
                </a:cubicBezTo>
                <a:lnTo>
                  <a:pt x="251706" y="503445"/>
                </a:lnTo>
                <a:cubicBezTo>
                  <a:pt x="258732" y="503433"/>
                  <a:pt x="264438" y="509138"/>
                  <a:pt x="264438" y="516186"/>
                </a:cubicBezTo>
                <a:close/>
                <a:moveTo>
                  <a:pt x="327023" y="0"/>
                </a:moveTo>
                <a:lnTo>
                  <a:pt x="7627" y="0"/>
                </a:lnTo>
                <a:cubicBezTo>
                  <a:pt x="3407" y="0"/>
                  <a:pt x="0" y="3418"/>
                  <a:pt x="0" y="7626"/>
                </a:cubicBezTo>
                <a:lnTo>
                  <a:pt x="0" y="224844"/>
                </a:lnTo>
                <a:cubicBezTo>
                  <a:pt x="0" y="303528"/>
                  <a:pt x="54333" y="369519"/>
                  <a:pt x="127539" y="387363"/>
                </a:cubicBezTo>
                <a:lnTo>
                  <a:pt x="127456" y="387363"/>
                </a:lnTo>
                <a:lnTo>
                  <a:pt x="111554" y="503433"/>
                </a:lnTo>
                <a:lnTo>
                  <a:pt x="223096" y="503433"/>
                </a:lnTo>
                <a:lnTo>
                  <a:pt x="207193" y="387363"/>
                </a:lnTo>
                <a:lnTo>
                  <a:pt x="207111" y="387363"/>
                </a:lnTo>
                <a:cubicBezTo>
                  <a:pt x="280317" y="369507"/>
                  <a:pt x="334650" y="303528"/>
                  <a:pt x="334650" y="224844"/>
                </a:cubicBezTo>
                <a:lnTo>
                  <a:pt x="334650" y="7626"/>
                </a:lnTo>
                <a:cubicBezTo>
                  <a:pt x="334650" y="3418"/>
                  <a:pt x="331231" y="0"/>
                  <a:pt x="327023" y="0"/>
                </a:cubicBezTo>
                <a:close/>
              </a:path>
            </a:pathLst>
          </a:custGeom>
          <a:solidFill>
            <a:srgbClr val="FEF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13"/>
          <p:cNvSpPr/>
          <p:nvPr/>
        </p:nvSpPr>
        <p:spPr>
          <a:xfrm>
            <a:off x="13896315" y="4836102"/>
            <a:ext cx="552586" cy="588870"/>
          </a:xfrm>
          <a:custGeom>
            <a:avLst/>
            <a:gdLst/>
            <a:ahLst/>
            <a:cxnLst/>
            <a:rect l="l" t="t" r="r" b="b"/>
            <a:pathLst>
              <a:path w="552586" h="588870" extrusionOk="0">
                <a:moveTo>
                  <a:pt x="535020" y="96293"/>
                </a:moveTo>
                <a:lnTo>
                  <a:pt x="449494" y="96293"/>
                </a:lnTo>
                <a:lnTo>
                  <a:pt x="449494" y="13519"/>
                </a:lnTo>
                <a:cubicBezTo>
                  <a:pt x="449494" y="6070"/>
                  <a:pt x="443423" y="0"/>
                  <a:pt x="435973" y="0"/>
                </a:cubicBezTo>
                <a:lnTo>
                  <a:pt x="116578" y="0"/>
                </a:lnTo>
                <a:cubicBezTo>
                  <a:pt x="109116" y="0"/>
                  <a:pt x="103056" y="6070"/>
                  <a:pt x="103056" y="13519"/>
                </a:cubicBezTo>
                <a:lnTo>
                  <a:pt x="103056" y="96293"/>
                </a:lnTo>
                <a:lnTo>
                  <a:pt x="17520" y="96293"/>
                </a:lnTo>
                <a:cubicBezTo>
                  <a:pt x="7877" y="96293"/>
                  <a:pt x="26" y="104142"/>
                  <a:pt x="2" y="113795"/>
                </a:cubicBezTo>
                <a:cubicBezTo>
                  <a:pt x="-257" y="251658"/>
                  <a:pt x="25253" y="335740"/>
                  <a:pt x="75825" y="363732"/>
                </a:cubicBezTo>
                <a:cubicBezTo>
                  <a:pt x="89005" y="371028"/>
                  <a:pt x="102290" y="373597"/>
                  <a:pt x="114456" y="373597"/>
                </a:cubicBezTo>
                <a:cubicBezTo>
                  <a:pt x="136583" y="373597"/>
                  <a:pt x="154996" y="365111"/>
                  <a:pt x="162411" y="361139"/>
                </a:cubicBezTo>
                <a:cubicBezTo>
                  <a:pt x="181638" y="377946"/>
                  <a:pt x="204602" y="390581"/>
                  <a:pt x="229876" y="397617"/>
                </a:cubicBezTo>
                <a:lnTo>
                  <a:pt x="215376" y="503445"/>
                </a:lnTo>
                <a:lnTo>
                  <a:pt x="191917" y="503445"/>
                </a:lnTo>
                <a:cubicBezTo>
                  <a:pt x="181638" y="503445"/>
                  <a:pt x="173280" y="511801"/>
                  <a:pt x="173280" y="522079"/>
                </a:cubicBezTo>
                <a:lnTo>
                  <a:pt x="173280" y="570237"/>
                </a:lnTo>
                <a:cubicBezTo>
                  <a:pt x="173280" y="580515"/>
                  <a:pt x="181638" y="588871"/>
                  <a:pt x="191917" y="588871"/>
                </a:cubicBezTo>
                <a:lnTo>
                  <a:pt x="360669" y="588871"/>
                </a:lnTo>
                <a:cubicBezTo>
                  <a:pt x="370948" y="588871"/>
                  <a:pt x="379306" y="580515"/>
                  <a:pt x="379306" y="570237"/>
                </a:cubicBezTo>
                <a:lnTo>
                  <a:pt x="379306" y="522079"/>
                </a:lnTo>
                <a:cubicBezTo>
                  <a:pt x="379306" y="511801"/>
                  <a:pt x="370948" y="503445"/>
                  <a:pt x="360669" y="503445"/>
                </a:cubicBezTo>
                <a:lnTo>
                  <a:pt x="337210" y="503445"/>
                </a:lnTo>
                <a:lnTo>
                  <a:pt x="322710" y="397617"/>
                </a:lnTo>
                <a:cubicBezTo>
                  <a:pt x="347984" y="390581"/>
                  <a:pt x="370948" y="377946"/>
                  <a:pt x="390175" y="361139"/>
                </a:cubicBezTo>
                <a:cubicBezTo>
                  <a:pt x="397590" y="365111"/>
                  <a:pt x="416004" y="373597"/>
                  <a:pt x="438130" y="373597"/>
                </a:cubicBezTo>
                <a:cubicBezTo>
                  <a:pt x="450296" y="373597"/>
                  <a:pt x="463570" y="371028"/>
                  <a:pt x="476761" y="363732"/>
                </a:cubicBezTo>
                <a:cubicBezTo>
                  <a:pt x="527333" y="335752"/>
                  <a:pt x="552844" y="251658"/>
                  <a:pt x="552584" y="113795"/>
                </a:cubicBezTo>
                <a:cubicBezTo>
                  <a:pt x="552525" y="104142"/>
                  <a:pt x="544662" y="96293"/>
                  <a:pt x="535020" y="96293"/>
                </a:cubicBezTo>
                <a:close/>
                <a:moveTo>
                  <a:pt x="367494" y="522079"/>
                </a:moveTo>
                <a:lnTo>
                  <a:pt x="367494" y="570237"/>
                </a:lnTo>
                <a:cubicBezTo>
                  <a:pt x="367494" y="574020"/>
                  <a:pt x="364417" y="577085"/>
                  <a:pt x="360645" y="577085"/>
                </a:cubicBezTo>
                <a:lnTo>
                  <a:pt x="191906" y="577085"/>
                </a:lnTo>
                <a:cubicBezTo>
                  <a:pt x="188122" y="577085"/>
                  <a:pt x="185057" y="574009"/>
                  <a:pt x="185057" y="570237"/>
                </a:cubicBezTo>
                <a:lnTo>
                  <a:pt x="185057" y="522079"/>
                </a:lnTo>
                <a:cubicBezTo>
                  <a:pt x="185057" y="518296"/>
                  <a:pt x="188133" y="515231"/>
                  <a:pt x="191906" y="515231"/>
                </a:cubicBezTo>
                <a:lnTo>
                  <a:pt x="360657" y="515231"/>
                </a:lnTo>
                <a:cubicBezTo>
                  <a:pt x="364429" y="515219"/>
                  <a:pt x="367494" y="518296"/>
                  <a:pt x="367494" y="522079"/>
                </a:cubicBezTo>
                <a:close/>
                <a:moveTo>
                  <a:pt x="116578" y="11786"/>
                </a:moveTo>
                <a:lnTo>
                  <a:pt x="435973" y="11786"/>
                </a:lnTo>
                <a:cubicBezTo>
                  <a:pt x="436928" y="11786"/>
                  <a:pt x="437706" y="12564"/>
                  <a:pt x="437706" y="13519"/>
                </a:cubicBezTo>
                <a:lnTo>
                  <a:pt x="437706" y="102150"/>
                </a:lnTo>
                <a:cubicBezTo>
                  <a:pt x="437706" y="102162"/>
                  <a:pt x="437706" y="102162"/>
                  <a:pt x="437706" y="102174"/>
                </a:cubicBezTo>
                <a:cubicBezTo>
                  <a:pt x="437706" y="102186"/>
                  <a:pt x="437706" y="102186"/>
                  <a:pt x="437706" y="102198"/>
                </a:cubicBezTo>
                <a:lnTo>
                  <a:pt x="437706" y="230737"/>
                </a:lnTo>
                <a:cubicBezTo>
                  <a:pt x="437706" y="319734"/>
                  <a:pt x="365290" y="392137"/>
                  <a:pt x="276275" y="392137"/>
                </a:cubicBezTo>
                <a:cubicBezTo>
                  <a:pt x="187261" y="392137"/>
                  <a:pt x="114845" y="319734"/>
                  <a:pt x="114845" y="230737"/>
                </a:cubicBezTo>
                <a:lnTo>
                  <a:pt x="114845" y="102209"/>
                </a:lnTo>
                <a:cubicBezTo>
                  <a:pt x="114845" y="102198"/>
                  <a:pt x="114845" y="102198"/>
                  <a:pt x="114845" y="102186"/>
                </a:cubicBezTo>
                <a:cubicBezTo>
                  <a:pt x="114845" y="102174"/>
                  <a:pt x="114845" y="102174"/>
                  <a:pt x="114845" y="102162"/>
                </a:cubicBezTo>
                <a:lnTo>
                  <a:pt x="114845" y="13530"/>
                </a:lnTo>
                <a:cubicBezTo>
                  <a:pt x="114845" y="12564"/>
                  <a:pt x="115623" y="11786"/>
                  <a:pt x="116578" y="11786"/>
                </a:cubicBezTo>
                <a:close/>
                <a:moveTo>
                  <a:pt x="81436" y="353360"/>
                </a:moveTo>
                <a:cubicBezTo>
                  <a:pt x="23567" y="321219"/>
                  <a:pt x="11625" y="205350"/>
                  <a:pt x="11790" y="113819"/>
                </a:cubicBezTo>
                <a:cubicBezTo>
                  <a:pt x="11790" y="110648"/>
                  <a:pt x="14372" y="108079"/>
                  <a:pt x="17520" y="108079"/>
                </a:cubicBezTo>
                <a:lnTo>
                  <a:pt x="103045" y="108079"/>
                </a:lnTo>
                <a:lnTo>
                  <a:pt x="103045" y="230749"/>
                </a:lnTo>
                <a:cubicBezTo>
                  <a:pt x="103045" y="278176"/>
                  <a:pt x="122213" y="321208"/>
                  <a:pt x="153204" y="352512"/>
                </a:cubicBezTo>
                <a:cubicBezTo>
                  <a:pt x="140367" y="358534"/>
                  <a:pt x="110035" y="369248"/>
                  <a:pt x="81436" y="353360"/>
                </a:cubicBezTo>
                <a:close/>
                <a:moveTo>
                  <a:pt x="325292" y="503433"/>
                </a:moveTo>
                <a:lnTo>
                  <a:pt x="227259" y="503433"/>
                </a:lnTo>
                <a:lnTo>
                  <a:pt x="241382" y="400399"/>
                </a:lnTo>
                <a:cubicBezTo>
                  <a:pt x="252651" y="402709"/>
                  <a:pt x="264334" y="403935"/>
                  <a:pt x="276275" y="403935"/>
                </a:cubicBezTo>
                <a:cubicBezTo>
                  <a:pt x="288229" y="403935"/>
                  <a:pt x="299899" y="402721"/>
                  <a:pt x="311169" y="400399"/>
                </a:cubicBezTo>
                <a:lnTo>
                  <a:pt x="325292" y="503433"/>
                </a:lnTo>
                <a:close/>
                <a:moveTo>
                  <a:pt x="471114" y="353360"/>
                </a:moveTo>
                <a:cubicBezTo>
                  <a:pt x="460069" y="359501"/>
                  <a:pt x="448764" y="361658"/>
                  <a:pt x="438295" y="361658"/>
                </a:cubicBezTo>
                <a:cubicBezTo>
                  <a:pt x="421686" y="361658"/>
                  <a:pt x="407221" y="356189"/>
                  <a:pt x="399323" y="352500"/>
                </a:cubicBezTo>
                <a:cubicBezTo>
                  <a:pt x="430315" y="321196"/>
                  <a:pt x="449494" y="278165"/>
                  <a:pt x="449494" y="230737"/>
                </a:cubicBezTo>
                <a:lnTo>
                  <a:pt x="449494" y="108079"/>
                </a:lnTo>
                <a:lnTo>
                  <a:pt x="535020" y="108079"/>
                </a:lnTo>
                <a:cubicBezTo>
                  <a:pt x="538179" y="108079"/>
                  <a:pt x="540749" y="110660"/>
                  <a:pt x="540749" y="113819"/>
                </a:cubicBezTo>
                <a:cubicBezTo>
                  <a:pt x="540926" y="205350"/>
                  <a:pt x="528984" y="321219"/>
                  <a:pt x="471114" y="353360"/>
                </a:cubicBezTo>
                <a:close/>
                <a:moveTo>
                  <a:pt x="242089" y="546158"/>
                </a:moveTo>
                <a:cubicBezTo>
                  <a:pt x="242089" y="542905"/>
                  <a:pt x="244730" y="540265"/>
                  <a:pt x="247983" y="540265"/>
                </a:cubicBezTo>
                <a:lnTo>
                  <a:pt x="304568" y="540265"/>
                </a:lnTo>
                <a:cubicBezTo>
                  <a:pt x="307821" y="540265"/>
                  <a:pt x="310462" y="542905"/>
                  <a:pt x="310462" y="546158"/>
                </a:cubicBezTo>
                <a:cubicBezTo>
                  <a:pt x="310462" y="549411"/>
                  <a:pt x="307821" y="552051"/>
                  <a:pt x="304568" y="552051"/>
                </a:cubicBezTo>
                <a:lnTo>
                  <a:pt x="247983" y="552051"/>
                </a:lnTo>
                <a:cubicBezTo>
                  <a:pt x="244730" y="552051"/>
                  <a:pt x="242089" y="549411"/>
                  <a:pt x="242089" y="546158"/>
                </a:cubicBezTo>
                <a:close/>
                <a:moveTo>
                  <a:pt x="228226" y="203547"/>
                </a:moveTo>
                <a:lnTo>
                  <a:pt x="219856" y="252365"/>
                </a:lnTo>
                <a:cubicBezTo>
                  <a:pt x="219290" y="255641"/>
                  <a:pt x="220610" y="258883"/>
                  <a:pt x="223298" y="260839"/>
                </a:cubicBezTo>
                <a:cubicBezTo>
                  <a:pt x="224819" y="261947"/>
                  <a:pt x="226599" y="262501"/>
                  <a:pt x="228379" y="262501"/>
                </a:cubicBezTo>
                <a:cubicBezTo>
                  <a:pt x="229758" y="262501"/>
                  <a:pt x="231138" y="262171"/>
                  <a:pt x="232423" y="261499"/>
                </a:cubicBezTo>
                <a:lnTo>
                  <a:pt x="276264" y="238457"/>
                </a:lnTo>
                <a:lnTo>
                  <a:pt x="320105" y="261499"/>
                </a:lnTo>
                <a:cubicBezTo>
                  <a:pt x="323040" y="263043"/>
                  <a:pt x="326541" y="262796"/>
                  <a:pt x="329229" y="260839"/>
                </a:cubicBezTo>
                <a:cubicBezTo>
                  <a:pt x="331917" y="258883"/>
                  <a:pt x="333237" y="255641"/>
                  <a:pt x="332671" y="252365"/>
                </a:cubicBezTo>
                <a:lnTo>
                  <a:pt x="324301" y="203547"/>
                </a:lnTo>
                <a:lnTo>
                  <a:pt x="359773" y="168978"/>
                </a:lnTo>
                <a:cubicBezTo>
                  <a:pt x="362154" y="166656"/>
                  <a:pt x="362991" y="163262"/>
                  <a:pt x="361965" y="160103"/>
                </a:cubicBezTo>
                <a:cubicBezTo>
                  <a:pt x="360940" y="156944"/>
                  <a:pt x="358264" y="154681"/>
                  <a:pt x="354975" y="154210"/>
                </a:cubicBezTo>
                <a:lnTo>
                  <a:pt x="305959" y="147091"/>
                </a:lnTo>
                <a:lnTo>
                  <a:pt x="284032" y="102681"/>
                </a:lnTo>
                <a:cubicBezTo>
                  <a:pt x="284032" y="102681"/>
                  <a:pt x="284032" y="102681"/>
                  <a:pt x="284032" y="102681"/>
                </a:cubicBezTo>
                <a:cubicBezTo>
                  <a:pt x="282559" y="99699"/>
                  <a:pt x="279588" y="97849"/>
                  <a:pt x="276264" y="97849"/>
                </a:cubicBezTo>
                <a:cubicBezTo>
                  <a:pt x="272939" y="97849"/>
                  <a:pt x="269969" y="99699"/>
                  <a:pt x="268495" y="102681"/>
                </a:cubicBezTo>
                <a:lnTo>
                  <a:pt x="246569" y="147091"/>
                </a:lnTo>
                <a:lnTo>
                  <a:pt x="197541" y="154210"/>
                </a:lnTo>
                <a:cubicBezTo>
                  <a:pt x="194252" y="154693"/>
                  <a:pt x="191576" y="156944"/>
                  <a:pt x="190550" y="160103"/>
                </a:cubicBezTo>
                <a:cubicBezTo>
                  <a:pt x="189524" y="163262"/>
                  <a:pt x="190361" y="166668"/>
                  <a:pt x="192743" y="168978"/>
                </a:cubicBezTo>
                <a:lnTo>
                  <a:pt x="228226" y="203547"/>
                </a:lnTo>
                <a:close/>
                <a:moveTo>
                  <a:pt x="251343" y="158300"/>
                </a:moveTo>
                <a:cubicBezTo>
                  <a:pt x="253264" y="158017"/>
                  <a:pt x="254927" y="156815"/>
                  <a:pt x="255787" y="155070"/>
                </a:cubicBezTo>
                <a:lnTo>
                  <a:pt x="276275" y="113559"/>
                </a:lnTo>
                <a:lnTo>
                  <a:pt x="296764" y="155070"/>
                </a:lnTo>
                <a:cubicBezTo>
                  <a:pt x="297624" y="156815"/>
                  <a:pt x="299286" y="158017"/>
                  <a:pt x="301196" y="158300"/>
                </a:cubicBezTo>
                <a:lnTo>
                  <a:pt x="347018" y="164959"/>
                </a:lnTo>
                <a:lnTo>
                  <a:pt x="313857" y="197276"/>
                </a:lnTo>
                <a:cubicBezTo>
                  <a:pt x="312466" y="198632"/>
                  <a:pt x="311829" y="200577"/>
                  <a:pt x="312159" y="202498"/>
                </a:cubicBezTo>
                <a:lnTo>
                  <a:pt x="319987" y="248122"/>
                </a:lnTo>
                <a:lnTo>
                  <a:pt x="278999" y="226577"/>
                </a:lnTo>
                <a:cubicBezTo>
                  <a:pt x="277277" y="225669"/>
                  <a:pt x="275226" y="225669"/>
                  <a:pt x="273517" y="226577"/>
                </a:cubicBezTo>
                <a:lnTo>
                  <a:pt x="232529" y="248122"/>
                </a:lnTo>
                <a:lnTo>
                  <a:pt x="240356" y="202498"/>
                </a:lnTo>
                <a:cubicBezTo>
                  <a:pt x="240686" y="200588"/>
                  <a:pt x="240050" y="198632"/>
                  <a:pt x="238659" y="197276"/>
                </a:cubicBezTo>
                <a:lnTo>
                  <a:pt x="205498" y="164959"/>
                </a:lnTo>
                <a:lnTo>
                  <a:pt x="251343" y="158300"/>
                </a:lnTo>
                <a:close/>
              </a:path>
            </a:pathLst>
          </a:custGeom>
          <a:solidFill>
            <a:srgbClr val="351B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3"/>
          <p:cNvSpPr/>
          <p:nvPr/>
        </p:nvSpPr>
        <p:spPr>
          <a:xfrm>
            <a:off x="6793449" y="7022099"/>
            <a:ext cx="734943" cy="441889"/>
          </a:xfrm>
          <a:custGeom>
            <a:avLst/>
            <a:gdLst/>
            <a:ahLst/>
            <a:cxnLst/>
            <a:rect l="l" t="t" r="r" b="b"/>
            <a:pathLst>
              <a:path w="734943" h="441889" extrusionOk="0">
                <a:moveTo>
                  <a:pt x="734944" y="65114"/>
                </a:moveTo>
                <a:lnTo>
                  <a:pt x="734944" y="434523"/>
                </a:lnTo>
                <a:cubicBezTo>
                  <a:pt x="734944" y="438604"/>
                  <a:pt x="731662" y="441889"/>
                  <a:pt x="727585" y="441889"/>
                </a:cubicBezTo>
                <a:lnTo>
                  <a:pt x="7358" y="441889"/>
                </a:lnTo>
                <a:cubicBezTo>
                  <a:pt x="3282" y="441889"/>
                  <a:pt x="0" y="438604"/>
                  <a:pt x="0" y="434523"/>
                </a:cubicBezTo>
                <a:lnTo>
                  <a:pt x="0" y="65114"/>
                </a:lnTo>
                <a:cubicBezTo>
                  <a:pt x="0" y="61048"/>
                  <a:pt x="3282" y="57748"/>
                  <a:pt x="7358" y="57748"/>
                </a:cubicBezTo>
                <a:lnTo>
                  <a:pt x="56423" y="57748"/>
                </a:lnTo>
                <a:lnTo>
                  <a:pt x="56423" y="7366"/>
                </a:lnTo>
                <a:cubicBezTo>
                  <a:pt x="56423" y="3300"/>
                  <a:pt x="59720" y="0"/>
                  <a:pt x="63781" y="0"/>
                </a:cubicBezTo>
                <a:lnTo>
                  <a:pt x="279953" y="0"/>
                </a:lnTo>
                <a:cubicBezTo>
                  <a:pt x="318201" y="0"/>
                  <a:pt x="352799" y="23246"/>
                  <a:pt x="367472" y="58308"/>
                </a:cubicBezTo>
                <a:cubicBezTo>
                  <a:pt x="382144" y="23261"/>
                  <a:pt x="416743" y="0"/>
                  <a:pt x="454991" y="0"/>
                </a:cubicBezTo>
                <a:lnTo>
                  <a:pt x="671162" y="0"/>
                </a:lnTo>
                <a:cubicBezTo>
                  <a:pt x="675224" y="0"/>
                  <a:pt x="678521" y="3300"/>
                  <a:pt x="678521" y="7366"/>
                </a:cubicBezTo>
                <a:lnTo>
                  <a:pt x="678521" y="57748"/>
                </a:lnTo>
                <a:lnTo>
                  <a:pt x="727585" y="57748"/>
                </a:lnTo>
                <a:cubicBezTo>
                  <a:pt x="731662" y="57748"/>
                  <a:pt x="734944" y="61048"/>
                  <a:pt x="734944" y="65114"/>
                </a:cubicBezTo>
                <a:close/>
              </a:path>
            </a:pathLst>
          </a:custGeom>
          <a:solidFill>
            <a:srgbClr val="351B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3"/>
          <p:cNvSpPr/>
          <p:nvPr/>
        </p:nvSpPr>
        <p:spPr>
          <a:xfrm>
            <a:off x="6808165" y="7036830"/>
            <a:ext cx="705510" cy="412425"/>
          </a:xfrm>
          <a:custGeom>
            <a:avLst/>
            <a:gdLst/>
            <a:ahLst/>
            <a:cxnLst/>
            <a:rect l="l" t="t" r="r" b="b"/>
            <a:pathLst>
              <a:path w="705510" h="412425" extrusionOk="0">
                <a:moveTo>
                  <a:pt x="343778" y="412426"/>
                </a:moveTo>
                <a:lnTo>
                  <a:pt x="0" y="412426"/>
                </a:lnTo>
                <a:lnTo>
                  <a:pt x="0" y="57748"/>
                </a:lnTo>
                <a:lnTo>
                  <a:pt x="41707" y="57748"/>
                </a:lnTo>
                <a:lnTo>
                  <a:pt x="41707" y="346075"/>
                </a:lnTo>
                <a:cubicBezTo>
                  <a:pt x="41707" y="350141"/>
                  <a:pt x="45003" y="353441"/>
                  <a:pt x="49065" y="353441"/>
                </a:cubicBezTo>
                <a:lnTo>
                  <a:pt x="267032" y="353441"/>
                </a:lnTo>
                <a:cubicBezTo>
                  <a:pt x="303396" y="353441"/>
                  <a:pt x="334978" y="378278"/>
                  <a:pt x="343778" y="412426"/>
                </a:cubicBezTo>
                <a:close/>
                <a:moveTo>
                  <a:pt x="663804" y="57748"/>
                </a:moveTo>
                <a:lnTo>
                  <a:pt x="663804" y="346075"/>
                </a:lnTo>
                <a:cubicBezTo>
                  <a:pt x="663804" y="350141"/>
                  <a:pt x="660507" y="353441"/>
                  <a:pt x="656446" y="353441"/>
                </a:cubicBezTo>
                <a:lnTo>
                  <a:pt x="438479" y="353441"/>
                </a:lnTo>
                <a:cubicBezTo>
                  <a:pt x="402115" y="353441"/>
                  <a:pt x="370533" y="378278"/>
                  <a:pt x="361732" y="412426"/>
                </a:cubicBezTo>
                <a:lnTo>
                  <a:pt x="705511" y="412426"/>
                </a:lnTo>
                <a:lnTo>
                  <a:pt x="705511" y="57748"/>
                </a:lnTo>
                <a:lnTo>
                  <a:pt x="663804" y="57748"/>
                </a:lnTo>
                <a:close/>
                <a:moveTo>
                  <a:pt x="360114" y="380576"/>
                </a:moveTo>
                <a:lnTo>
                  <a:pt x="360114" y="80243"/>
                </a:lnTo>
                <a:cubicBezTo>
                  <a:pt x="360114" y="70874"/>
                  <a:pt x="361718" y="61666"/>
                  <a:pt x="364896" y="52901"/>
                </a:cubicBezTo>
                <a:cubicBezTo>
                  <a:pt x="376361" y="21258"/>
                  <a:pt x="406647" y="0"/>
                  <a:pt x="440275" y="0"/>
                </a:cubicBezTo>
                <a:lnTo>
                  <a:pt x="649087" y="0"/>
                </a:lnTo>
                <a:lnTo>
                  <a:pt x="649087" y="338709"/>
                </a:lnTo>
                <a:lnTo>
                  <a:pt x="438479" y="338709"/>
                </a:lnTo>
                <a:cubicBezTo>
                  <a:pt x="406206" y="338709"/>
                  <a:pt x="377096" y="355238"/>
                  <a:pt x="360114" y="380576"/>
                </a:cubicBezTo>
                <a:close/>
                <a:moveTo>
                  <a:pt x="412931" y="75588"/>
                </a:moveTo>
                <a:cubicBezTo>
                  <a:pt x="412931" y="79654"/>
                  <a:pt x="416228" y="82954"/>
                  <a:pt x="420289" y="82954"/>
                </a:cubicBezTo>
                <a:lnTo>
                  <a:pt x="592399" y="82954"/>
                </a:lnTo>
                <a:cubicBezTo>
                  <a:pt x="596461" y="82954"/>
                  <a:pt x="599758" y="79654"/>
                  <a:pt x="599758" y="75588"/>
                </a:cubicBezTo>
                <a:cubicBezTo>
                  <a:pt x="599758" y="71522"/>
                  <a:pt x="596461" y="68222"/>
                  <a:pt x="592399" y="68222"/>
                </a:cubicBezTo>
                <a:lnTo>
                  <a:pt x="420289" y="68222"/>
                </a:lnTo>
                <a:cubicBezTo>
                  <a:pt x="416228" y="68222"/>
                  <a:pt x="412931" y="71522"/>
                  <a:pt x="412931" y="75588"/>
                </a:cubicBezTo>
                <a:close/>
                <a:moveTo>
                  <a:pt x="412931" y="139066"/>
                </a:moveTo>
                <a:cubicBezTo>
                  <a:pt x="412931" y="143132"/>
                  <a:pt x="416228" y="146432"/>
                  <a:pt x="420289" y="146432"/>
                </a:cubicBezTo>
                <a:lnTo>
                  <a:pt x="592399" y="146432"/>
                </a:lnTo>
                <a:cubicBezTo>
                  <a:pt x="596461" y="146432"/>
                  <a:pt x="599758" y="143132"/>
                  <a:pt x="599758" y="139066"/>
                </a:cubicBezTo>
                <a:cubicBezTo>
                  <a:pt x="599758" y="135000"/>
                  <a:pt x="596461" y="131701"/>
                  <a:pt x="592399" y="131701"/>
                </a:cubicBezTo>
                <a:lnTo>
                  <a:pt x="420289" y="131701"/>
                </a:lnTo>
                <a:cubicBezTo>
                  <a:pt x="416228" y="131701"/>
                  <a:pt x="412931" y="135000"/>
                  <a:pt x="412931" y="139066"/>
                </a:cubicBezTo>
                <a:close/>
                <a:moveTo>
                  <a:pt x="412931" y="202530"/>
                </a:moveTo>
                <a:cubicBezTo>
                  <a:pt x="412931" y="206596"/>
                  <a:pt x="416228" y="209896"/>
                  <a:pt x="420289" y="209896"/>
                </a:cubicBezTo>
                <a:lnTo>
                  <a:pt x="592399" y="209896"/>
                </a:lnTo>
                <a:cubicBezTo>
                  <a:pt x="596461" y="209896"/>
                  <a:pt x="599758" y="206596"/>
                  <a:pt x="599758" y="202530"/>
                </a:cubicBezTo>
                <a:cubicBezTo>
                  <a:pt x="599758" y="198464"/>
                  <a:pt x="596461" y="195164"/>
                  <a:pt x="592399" y="195164"/>
                </a:cubicBezTo>
                <a:lnTo>
                  <a:pt x="420289" y="195164"/>
                </a:lnTo>
                <a:cubicBezTo>
                  <a:pt x="416228" y="195164"/>
                  <a:pt x="412931" y="198464"/>
                  <a:pt x="412931" y="202530"/>
                </a:cubicBezTo>
                <a:close/>
                <a:moveTo>
                  <a:pt x="412931" y="266009"/>
                </a:moveTo>
                <a:cubicBezTo>
                  <a:pt x="412931" y="270074"/>
                  <a:pt x="416228" y="273374"/>
                  <a:pt x="420289" y="273374"/>
                </a:cubicBezTo>
                <a:lnTo>
                  <a:pt x="592399" y="273374"/>
                </a:lnTo>
                <a:cubicBezTo>
                  <a:pt x="596461" y="273374"/>
                  <a:pt x="599758" y="270074"/>
                  <a:pt x="599758" y="266009"/>
                </a:cubicBezTo>
                <a:cubicBezTo>
                  <a:pt x="599758" y="261943"/>
                  <a:pt x="596461" y="258643"/>
                  <a:pt x="592399" y="258643"/>
                </a:cubicBezTo>
                <a:lnTo>
                  <a:pt x="420289" y="258643"/>
                </a:lnTo>
                <a:cubicBezTo>
                  <a:pt x="416228" y="258643"/>
                  <a:pt x="412931" y="261943"/>
                  <a:pt x="412931" y="266009"/>
                </a:cubicBezTo>
                <a:close/>
                <a:moveTo>
                  <a:pt x="340614" y="52901"/>
                </a:moveTo>
                <a:cubicBezTo>
                  <a:pt x="343793" y="61666"/>
                  <a:pt x="345397" y="70874"/>
                  <a:pt x="345397" y="80243"/>
                </a:cubicBezTo>
                <a:lnTo>
                  <a:pt x="345397" y="380576"/>
                </a:lnTo>
                <a:cubicBezTo>
                  <a:pt x="328414" y="355238"/>
                  <a:pt x="299305" y="338709"/>
                  <a:pt x="267032" y="338709"/>
                </a:cubicBezTo>
                <a:lnTo>
                  <a:pt x="56423" y="338709"/>
                </a:lnTo>
                <a:lnTo>
                  <a:pt x="56423" y="0"/>
                </a:lnTo>
                <a:lnTo>
                  <a:pt x="265236" y="0"/>
                </a:lnTo>
                <a:cubicBezTo>
                  <a:pt x="298863" y="0"/>
                  <a:pt x="329150" y="21258"/>
                  <a:pt x="340614" y="52901"/>
                </a:cubicBezTo>
                <a:close/>
                <a:moveTo>
                  <a:pt x="292579" y="266009"/>
                </a:moveTo>
                <a:cubicBezTo>
                  <a:pt x="292579" y="261943"/>
                  <a:pt x="289283" y="258643"/>
                  <a:pt x="285221" y="258643"/>
                </a:cubicBezTo>
                <a:lnTo>
                  <a:pt x="113111" y="258643"/>
                </a:lnTo>
                <a:cubicBezTo>
                  <a:pt x="109050" y="258643"/>
                  <a:pt x="105753" y="261943"/>
                  <a:pt x="105753" y="266009"/>
                </a:cubicBezTo>
                <a:cubicBezTo>
                  <a:pt x="105753" y="270074"/>
                  <a:pt x="109050" y="273374"/>
                  <a:pt x="113111" y="273374"/>
                </a:cubicBezTo>
                <a:lnTo>
                  <a:pt x="285221" y="273374"/>
                </a:lnTo>
                <a:cubicBezTo>
                  <a:pt x="289283" y="273374"/>
                  <a:pt x="292579" y="270074"/>
                  <a:pt x="292579" y="266009"/>
                </a:cubicBezTo>
                <a:close/>
                <a:moveTo>
                  <a:pt x="292579" y="202530"/>
                </a:moveTo>
                <a:cubicBezTo>
                  <a:pt x="292579" y="198464"/>
                  <a:pt x="289283" y="195164"/>
                  <a:pt x="285221" y="195164"/>
                </a:cubicBezTo>
                <a:lnTo>
                  <a:pt x="113111" y="195164"/>
                </a:lnTo>
                <a:cubicBezTo>
                  <a:pt x="109050" y="195164"/>
                  <a:pt x="105753" y="198464"/>
                  <a:pt x="105753" y="202530"/>
                </a:cubicBezTo>
                <a:cubicBezTo>
                  <a:pt x="105753" y="206596"/>
                  <a:pt x="109050" y="209896"/>
                  <a:pt x="113111" y="209896"/>
                </a:cubicBezTo>
                <a:lnTo>
                  <a:pt x="285221" y="209896"/>
                </a:lnTo>
                <a:cubicBezTo>
                  <a:pt x="289283" y="209896"/>
                  <a:pt x="292579" y="206596"/>
                  <a:pt x="292579" y="202530"/>
                </a:cubicBezTo>
                <a:close/>
                <a:moveTo>
                  <a:pt x="292579" y="139066"/>
                </a:moveTo>
                <a:cubicBezTo>
                  <a:pt x="292579" y="135000"/>
                  <a:pt x="289283" y="131701"/>
                  <a:pt x="285221" y="131701"/>
                </a:cubicBezTo>
                <a:lnTo>
                  <a:pt x="113111" y="131701"/>
                </a:lnTo>
                <a:cubicBezTo>
                  <a:pt x="109050" y="131701"/>
                  <a:pt x="105753" y="135000"/>
                  <a:pt x="105753" y="139066"/>
                </a:cubicBezTo>
                <a:cubicBezTo>
                  <a:pt x="105753" y="143132"/>
                  <a:pt x="109050" y="146432"/>
                  <a:pt x="113111" y="146432"/>
                </a:cubicBezTo>
                <a:lnTo>
                  <a:pt x="285221" y="146432"/>
                </a:lnTo>
                <a:cubicBezTo>
                  <a:pt x="289283" y="146432"/>
                  <a:pt x="292579" y="143132"/>
                  <a:pt x="292579" y="139066"/>
                </a:cubicBezTo>
                <a:close/>
                <a:moveTo>
                  <a:pt x="292579" y="75588"/>
                </a:moveTo>
                <a:cubicBezTo>
                  <a:pt x="292579" y="71522"/>
                  <a:pt x="289283" y="68222"/>
                  <a:pt x="285221" y="68222"/>
                </a:cubicBezTo>
                <a:lnTo>
                  <a:pt x="113111" y="68222"/>
                </a:lnTo>
                <a:cubicBezTo>
                  <a:pt x="109050" y="68222"/>
                  <a:pt x="105753" y="71522"/>
                  <a:pt x="105753" y="75588"/>
                </a:cubicBezTo>
                <a:cubicBezTo>
                  <a:pt x="105753" y="79654"/>
                  <a:pt x="109050" y="82954"/>
                  <a:pt x="113111" y="82954"/>
                </a:cubicBezTo>
                <a:lnTo>
                  <a:pt x="285221" y="82954"/>
                </a:lnTo>
                <a:cubicBezTo>
                  <a:pt x="289283" y="82954"/>
                  <a:pt x="292579" y="79654"/>
                  <a:pt x="292579" y="75588"/>
                </a:cubicBezTo>
                <a:close/>
              </a:path>
            </a:pathLst>
          </a:custGeom>
          <a:solidFill>
            <a:srgbClr val="FEF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3"/>
          <p:cNvSpPr/>
          <p:nvPr/>
        </p:nvSpPr>
        <p:spPr>
          <a:xfrm>
            <a:off x="6793449" y="7022099"/>
            <a:ext cx="734943" cy="441889"/>
          </a:xfrm>
          <a:custGeom>
            <a:avLst/>
            <a:gdLst/>
            <a:ahLst/>
            <a:cxnLst/>
            <a:rect l="l" t="t" r="r" b="b"/>
            <a:pathLst>
              <a:path w="734943" h="441889" extrusionOk="0">
                <a:moveTo>
                  <a:pt x="727585" y="57748"/>
                </a:moveTo>
                <a:lnTo>
                  <a:pt x="678521" y="57748"/>
                </a:lnTo>
                <a:lnTo>
                  <a:pt x="678521" y="7366"/>
                </a:lnTo>
                <a:cubicBezTo>
                  <a:pt x="678521" y="3300"/>
                  <a:pt x="675224" y="0"/>
                  <a:pt x="671162" y="0"/>
                </a:cubicBezTo>
                <a:lnTo>
                  <a:pt x="454991" y="0"/>
                </a:lnTo>
                <a:cubicBezTo>
                  <a:pt x="416743" y="0"/>
                  <a:pt x="382144" y="23261"/>
                  <a:pt x="367472" y="58308"/>
                </a:cubicBezTo>
                <a:cubicBezTo>
                  <a:pt x="352799" y="23246"/>
                  <a:pt x="318201" y="0"/>
                  <a:pt x="279953" y="0"/>
                </a:cubicBezTo>
                <a:lnTo>
                  <a:pt x="63781" y="0"/>
                </a:lnTo>
                <a:cubicBezTo>
                  <a:pt x="59720" y="0"/>
                  <a:pt x="56423" y="3300"/>
                  <a:pt x="56423" y="7366"/>
                </a:cubicBezTo>
                <a:lnTo>
                  <a:pt x="56423" y="57748"/>
                </a:lnTo>
                <a:lnTo>
                  <a:pt x="7358" y="57748"/>
                </a:lnTo>
                <a:cubicBezTo>
                  <a:pt x="3282" y="57748"/>
                  <a:pt x="0" y="61048"/>
                  <a:pt x="0" y="65114"/>
                </a:cubicBezTo>
                <a:lnTo>
                  <a:pt x="0" y="434523"/>
                </a:lnTo>
                <a:cubicBezTo>
                  <a:pt x="0" y="438604"/>
                  <a:pt x="3282" y="441889"/>
                  <a:pt x="7358" y="441889"/>
                </a:cubicBezTo>
                <a:lnTo>
                  <a:pt x="727585" y="441889"/>
                </a:lnTo>
                <a:cubicBezTo>
                  <a:pt x="731662" y="441889"/>
                  <a:pt x="734944" y="438604"/>
                  <a:pt x="734944" y="434523"/>
                </a:cubicBezTo>
                <a:lnTo>
                  <a:pt x="734944" y="65114"/>
                </a:lnTo>
                <a:cubicBezTo>
                  <a:pt x="734944" y="61048"/>
                  <a:pt x="731662" y="57748"/>
                  <a:pt x="727585" y="57748"/>
                </a:cubicBezTo>
                <a:close/>
                <a:moveTo>
                  <a:pt x="14717" y="427157"/>
                </a:moveTo>
                <a:lnTo>
                  <a:pt x="14717" y="72479"/>
                </a:lnTo>
                <a:lnTo>
                  <a:pt x="56423" y="72479"/>
                </a:lnTo>
                <a:lnTo>
                  <a:pt x="56423" y="360806"/>
                </a:lnTo>
                <a:cubicBezTo>
                  <a:pt x="56423" y="364872"/>
                  <a:pt x="59720" y="368172"/>
                  <a:pt x="63781" y="368172"/>
                </a:cubicBezTo>
                <a:lnTo>
                  <a:pt x="281748" y="368172"/>
                </a:lnTo>
                <a:cubicBezTo>
                  <a:pt x="318113" y="368172"/>
                  <a:pt x="349694" y="393010"/>
                  <a:pt x="358495" y="427157"/>
                </a:cubicBezTo>
                <a:lnTo>
                  <a:pt x="14717" y="427157"/>
                </a:lnTo>
                <a:close/>
                <a:moveTo>
                  <a:pt x="360114" y="395308"/>
                </a:moveTo>
                <a:cubicBezTo>
                  <a:pt x="343131" y="369969"/>
                  <a:pt x="314021" y="353441"/>
                  <a:pt x="281748" y="353441"/>
                </a:cubicBezTo>
                <a:lnTo>
                  <a:pt x="71140" y="353441"/>
                </a:lnTo>
                <a:lnTo>
                  <a:pt x="71140" y="14732"/>
                </a:lnTo>
                <a:lnTo>
                  <a:pt x="279953" y="14732"/>
                </a:lnTo>
                <a:cubicBezTo>
                  <a:pt x="313580" y="14732"/>
                  <a:pt x="343867" y="35989"/>
                  <a:pt x="355331" y="67633"/>
                </a:cubicBezTo>
                <a:cubicBezTo>
                  <a:pt x="358509" y="76398"/>
                  <a:pt x="360114" y="85605"/>
                  <a:pt x="360114" y="94975"/>
                </a:cubicBezTo>
                <a:lnTo>
                  <a:pt x="360114" y="395308"/>
                </a:lnTo>
                <a:close/>
                <a:moveTo>
                  <a:pt x="374830" y="94975"/>
                </a:moveTo>
                <a:cubicBezTo>
                  <a:pt x="374830" y="85605"/>
                  <a:pt x="376434" y="76398"/>
                  <a:pt x="379613" y="67633"/>
                </a:cubicBezTo>
                <a:cubicBezTo>
                  <a:pt x="391077" y="35989"/>
                  <a:pt x="421364" y="14732"/>
                  <a:pt x="454991" y="14732"/>
                </a:cubicBezTo>
                <a:lnTo>
                  <a:pt x="663804" y="14732"/>
                </a:lnTo>
                <a:lnTo>
                  <a:pt x="663804" y="353441"/>
                </a:lnTo>
                <a:lnTo>
                  <a:pt x="453196" y="353441"/>
                </a:lnTo>
                <a:cubicBezTo>
                  <a:pt x="420922" y="353441"/>
                  <a:pt x="391813" y="369969"/>
                  <a:pt x="374830" y="395308"/>
                </a:cubicBezTo>
                <a:lnTo>
                  <a:pt x="374830" y="94975"/>
                </a:lnTo>
                <a:close/>
                <a:moveTo>
                  <a:pt x="720227" y="427157"/>
                </a:moveTo>
                <a:lnTo>
                  <a:pt x="376449" y="427157"/>
                </a:lnTo>
                <a:cubicBezTo>
                  <a:pt x="385249" y="393010"/>
                  <a:pt x="416831" y="368172"/>
                  <a:pt x="453196" y="368172"/>
                </a:cubicBezTo>
                <a:lnTo>
                  <a:pt x="671162" y="368172"/>
                </a:lnTo>
                <a:cubicBezTo>
                  <a:pt x="675224" y="368172"/>
                  <a:pt x="678521" y="364872"/>
                  <a:pt x="678521" y="360806"/>
                </a:cubicBezTo>
                <a:lnTo>
                  <a:pt x="678521" y="72479"/>
                </a:lnTo>
                <a:lnTo>
                  <a:pt x="720227" y="72479"/>
                </a:lnTo>
                <a:lnTo>
                  <a:pt x="720227" y="427157"/>
                </a:lnTo>
                <a:close/>
                <a:moveTo>
                  <a:pt x="427648" y="90319"/>
                </a:moveTo>
                <a:cubicBezTo>
                  <a:pt x="427648" y="86254"/>
                  <a:pt x="430944" y="82954"/>
                  <a:pt x="435006" y="82954"/>
                </a:cubicBezTo>
                <a:lnTo>
                  <a:pt x="607116" y="82954"/>
                </a:lnTo>
                <a:cubicBezTo>
                  <a:pt x="611178" y="82954"/>
                  <a:pt x="614474" y="86254"/>
                  <a:pt x="614474" y="90319"/>
                </a:cubicBezTo>
                <a:cubicBezTo>
                  <a:pt x="614474" y="94385"/>
                  <a:pt x="611178" y="97685"/>
                  <a:pt x="607116" y="97685"/>
                </a:cubicBezTo>
                <a:lnTo>
                  <a:pt x="435006" y="97685"/>
                </a:lnTo>
                <a:cubicBezTo>
                  <a:pt x="430944" y="97685"/>
                  <a:pt x="427648" y="94385"/>
                  <a:pt x="427648" y="90319"/>
                </a:cubicBezTo>
                <a:close/>
                <a:moveTo>
                  <a:pt x="427648" y="153798"/>
                </a:moveTo>
                <a:cubicBezTo>
                  <a:pt x="427648" y="149732"/>
                  <a:pt x="430944" y="146432"/>
                  <a:pt x="435006" y="146432"/>
                </a:cubicBezTo>
                <a:lnTo>
                  <a:pt x="607116" y="146432"/>
                </a:lnTo>
                <a:cubicBezTo>
                  <a:pt x="611178" y="146432"/>
                  <a:pt x="614474" y="149732"/>
                  <a:pt x="614474" y="153798"/>
                </a:cubicBezTo>
                <a:cubicBezTo>
                  <a:pt x="614474" y="157864"/>
                  <a:pt x="611178" y="161164"/>
                  <a:pt x="607116" y="161164"/>
                </a:cubicBezTo>
                <a:lnTo>
                  <a:pt x="435006" y="161164"/>
                </a:lnTo>
                <a:cubicBezTo>
                  <a:pt x="430944" y="161164"/>
                  <a:pt x="427648" y="157864"/>
                  <a:pt x="427648" y="153798"/>
                </a:cubicBezTo>
                <a:close/>
                <a:moveTo>
                  <a:pt x="427648" y="217262"/>
                </a:moveTo>
                <a:cubicBezTo>
                  <a:pt x="427648" y="213196"/>
                  <a:pt x="430944" y="209896"/>
                  <a:pt x="435006" y="209896"/>
                </a:cubicBezTo>
                <a:lnTo>
                  <a:pt x="607116" y="209896"/>
                </a:lnTo>
                <a:cubicBezTo>
                  <a:pt x="611178" y="209896"/>
                  <a:pt x="614474" y="213196"/>
                  <a:pt x="614474" y="217262"/>
                </a:cubicBezTo>
                <a:cubicBezTo>
                  <a:pt x="614474" y="221328"/>
                  <a:pt x="611178" y="224627"/>
                  <a:pt x="607116" y="224627"/>
                </a:cubicBezTo>
                <a:lnTo>
                  <a:pt x="435006" y="224627"/>
                </a:lnTo>
                <a:cubicBezTo>
                  <a:pt x="430944" y="224627"/>
                  <a:pt x="427648" y="221328"/>
                  <a:pt x="427648" y="217262"/>
                </a:cubicBezTo>
                <a:close/>
                <a:moveTo>
                  <a:pt x="427648" y="280740"/>
                </a:moveTo>
                <a:cubicBezTo>
                  <a:pt x="427648" y="276674"/>
                  <a:pt x="430944" y="273374"/>
                  <a:pt x="435006" y="273374"/>
                </a:cubicBezTo>
                <a:lnTo>
                  <a:pt x="607116" y="273374"/>
                </a:lnTo>
                <a:cubicBezTo>
                  <a:pt x="611178" y="273374"/>
                  <a:pt x="614474" y="276674"/>
                  <a:pt x="614474" y="280740"/>
                </a:cubicBezTo>
                <a:cubicBezTo>
                  <a:pt x="614474" y="284806"/>
                  <a:pt x="611178" y="288106"/>
                  <a:pt x="607116" y="288106"/>
                </a:cubicBezTo>
                <a:lnTo>
                  <a:pt x="435006" y="288106"/>
                </a:lnTo>
                <a:cubicBezTo>
                  <a:pt x="430944" y="288106"/>
                  <a:pt x="427648" y="284806"/>
                  <a:pt x="427648" y="280740"/>
                </a:cubicBezTo>
                <a:close/>
                <a:moveTo>
                  <a:pt x="307296" y="90319"/>
                </a:moveTo>
                <a:cubicBezTo>
                  <a:pt x="307296" y="94385"/>
                  <a:pt x="303999" y="97685"/>
                  <a:pt x="299938" y="97685"/>
                </a:cubicBezTo>
                <a:lnTo>
                  <a:pt x="127828" y="97685"/>
                </a:lnTo>
                <a:cubicBezTo>
                  <a:pt x="123766" y="97685"/>
                  <a:pt x="120470" y="94385"/>
                  <a:pt x="120470" y="90319"/>
                </a:cubicBezTo>
                <a:cubicBezTo>
                  <a:pt x="120470" y="86254"/>
                  <a:pt x="123766" y="82954"/>
                  <a:pt x="127828" y="82954"/>
                </a:cubicBezTo>
                <a:lnTo>
                  <a:pt x="299938" y="82954"/>
                </a:lnTo>
                <a:cubicBezTo>
                  <a:pt x="303999" y="82954"/>
                  <a:pt x="307296" y="86254"/>
                  <a:pt x="307296" y="90319"/>
                </a:cubicBezTo>
                <a:close/>
                <a:moveTo>
                  <a:pt x="307296" y="153798"/>
                </a:moveTo>
                <a:cubicBezTo>
                  <a:pt x="307296" y="157864"/>
                  <a:pt x="303999" y="161164"/>
                  <a:pt x="299938" y="161164"/>
                </a:cubicBezTo>
                <a:lnTo>
                  <a:pt x="127828" y="161164"/>
                </a:lnTo>
                <a:cubicBezTo>
                  <a:pt x="123766" y="161164"/>
                  <a:pt x="120470" y="157864"/>
                  <a:pt x="120470" y="153798"/>
                </a:cubicBezTo>
                <a:cubicBezTo>
                  <a:pt x="120470" y="149732"/>
                  <a:pt x="123766" y="146432"/>
                  <a:pt x="127828" y="146432"/>
                </a:cubicBezTo>
                <a:lnTo>
                  <a:pt x="299938" y="146432"/>
                </a:lnTo>
                <a:cubicBezTo>
                  <a:pt x="303999" y="146432"/>
                  <a:pt x="307296" y="149732"/>
                  <a:pt x="307296" y="153798"/>
                </a:cubicBezTo>
                <a:close/>
                <a:moveTo>
                  <a:pt x="307296" y="217262"/>
                </a:moveTo>
                <a:cubicBezTo>
                  <a:pt x="307296" y="221328"/>
                  <a:pt x="303999" y="224627"/>
                  <a:pt x="299938" y="224627"/>
                </a:cubicBezTo>
                <a:lnTo>
                  <a:pt x="127828" y="224627"/>
                </a:lnTo>
                <a:cubicBezTo>
                  <a:pt x="123766" y="224627"/>
                  <a:pt x="120470" y="221328"/>
                  <a:pt x="120470" y="217262"/>
                </a:cubicBezTo>
                <a:cubicBezTo>
                  <a:pt x="120470" y="213196"/>
                  <a:pt x="123766" y="209896"/>
                  <a:pt x="127828" y="209896"/>
                </a:cubicBezTo>
                <a:lnTo>
                  <a:pt x="299938" y="209896"/>
                </a:lnTo>
                <a:cubicBezTo>
                  <a:pt x="303999" y="209896"/>
                  <a:pt x="307296" y="213196"/>
                  <a:pt x="307296" y="217262"/>
                </a:cubicBezTo>
                <a:close/>
                <a:moveTo>
                  <a:pt x="307296" y="280740"/>
                </a:moveTo>
                <a:cubicBezTo>
                  <a:pt x="307296" y="284806"/>
                  <a:pt x="303999" y="288106"/>
                  <a:pt x="299938" y="288106"/>
                </a:cubicBezTo>
                <a:lnTo>
                  <a:pt x="127828" y="288106"/>
                </a:lnTo>
                <a:cubicBezTo>
                  <a:pt x="123766" y="288106"/>
                  <a:pt x="120470" y="284806"/>
                  <a:pt x="120470" y="280740"/>
                </a:cubicBezTo>
                <a:cubicBezTo>
                  <a:pt x="120470" y="276674"/>
                  <a:pt x="123766" y="273374"/>
                  <a:pt x="127828" y="273374"/>
                </a:cubicBezTo>
                <a:lnTo>
                  <a:pt x="299938" y="273374"/>
                </a:lnTo>
                <a:cubicBezTo>
                  <a:pt x="303999" y="273374"/>
                  <a:pt x="307296" y="276674"/>
                  <a:pt x="307296" y="280740"/>
                </a:cubicBezTo>
                <a:close/>
              </a:path>
            </a:pathLst>
          </a:custGeom>
          <a:solidFill>
            <a:srgbClr val="351B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3"/>
          <p:cNvSpPr/>
          <p:nvPr/>
        </p:nvSpPr>
        <p:spPr>
          <a:xfrm>
            <a:off x="10511981" y="6944590"/>
            <a:ext cx="529151" cy="529108"/>
          </a:xfrm>
          <a:custGeom>
            <a:avLst/>
            <a:gdLst/>
            <a:ahLst/>
            <a:cxnLst/>
            <a:rect l="l" t="t" r="r" b="b"/>
            <a:pathLst>
              <a:path w="529151" h="529108" extrusionOk="0">
                <a:moveTo>
                  <a:pt x="517789" y="211138"/>
                </a:moveTo>
                <a:lnTo>
                  <a:pt x="459051" y="211138"/>
                </a:lnTo>
                <a:cubicBezTo>
                  <a:pt x="458712" y="211138"/>
                  <a:pt x="458405" y="210926"/>
                  <a:pt x="458321" y="210609"/>
                </a:cubicBezTo>
                <a:cubicBezTo>
                  <a:pt x="453972" y="194993"/>
                  <a:pt x="447709" y="179896"/>
                  <a:pt x="439711" y="165741"/>
                </a:cubicBezTo>
                <a:cubicBezTo>
                  <a:pt x="439552" y="165455"/>
                  <a:pt x="439605" y="165085"/>
                  <a:pt x="439849" y="164841"/>
                </a:cubicBezTo>
                <a:lnTo>
                  <a:pt x="481395" y="123295"/>
                </a:lnTo>
                <a:cubicBezTo>
                  <a:pt x="483542" y="121147"/>
                  <a:pt x="484727" y="118302"/>
                  <a:pt x="484727" y="115265"/>
                </a:cubicBezTo>
                <a:cubicBezTo>
                  <a:pt x="484727" y="112229"/>
                  <a:pt x="483542" y="109372"/>
                  <a:pt x="481395" y="107225"/>
                </a:cubicBezTo>
                <a:lnTo>
                  <a:pt x="421916" y="47756"/>
                </a:lnTo>
                <a:cubicBezTo>
                  <a:pt x="417483" y="43334"/>
                  <a:pt x="410278" y="43334"/>
                  <a:pt x="405846" y="47756"/>
                </a:cubicBezTo>
                <a:lnTo>
                  <a:pt x="364289" y="89292"/>
                </a:lnTo>
                <a:cubicBezTo>
                  <a:pt x="364045" y="89535"/>
                  <a:pt x="363675" y="89599"/>
                  <a:pt x="363390" y="89440"/>
                </a:cubicBezTo>
                <a:cubicBezTo>
                  <a:pt x="349202" y="81410"/>
                  <a:pt x="334094" y="75147"/>
                  <a:pt x="318521" y="70820"/>
                </a:cubicBezTo>
                <a:cubicBezTo>
                  <a:pt x="318204" y="70735"/>
                  <a:pt x="317992" y="70429"/>
                  <a:pt x="317992" y="70090"/>
                </a:cubicBezTo>
                <a:lnTo>
                  <a:pt x="317992" y="11363"/>
                </a:lnTo>
                <a:cubicBezTo>
                  <a:pt x="317992" y="5089"/>
                  <a:pt x="312893" y="0"/>
                  <a:pt x="306630" y="0"/>
                </a:cubicBezTo>
                <a:lnTo>
                  <a:pt x="222522" y="0"/>
                </a:lnTo>
                <a:cubicBezTo>
                  <a:pt x="216258" y="0"/>
                  <a:pt x="211159" y="5089"/>
                  <a:pt x="211159" y="11363"/>
                </a:cubicBezTo>
                <a:lnTo>
                  <a:pt x="211159" y="70090"/>
                </a:lnTo>
                <a:cubicBezTo>
                  <a:pt x="211159" y="70439"/>
                  <a:pt x="210947" y="70735"/>
                  <a:pt x="210630" y="70820"/>
                </a:cubicBezTo>
                <a:cubicBezTo>
                  <a:pt x="195046" y="75158"/>
                  <a:pt x="179939" y="81421"/>
                  <a:pt x="165751" y="89451"/>
                </a:cubicBezTo>
                <a:cubicBezTo>
                  <a:pt x="165476" y="89610"/>
                  <a:pt x="165106" y="89546"/>
                  <a:pt x="164863" y="89303"/>
                </a:cubicBezTo>
                <a:lnTo>
                  <a:pt x="123306" y="47756"/>
                </a:lnTo>
                <a:cubicBezTo>
                  <a:pt x="118873" y="43334"/>
                  <a:pt x="111668" y="43334"/>
                  <a:pt x="107235" y="47756"/>
                </a:cubicBezTo>
                <a:lnTo>
                  <a:pt x="47746" y="107235"/>
                </a:lnTo>
                <a:cubicBezTo>
                  <a:pt x="45598" y="109383"/>
                  <a:pt x="44413" y="112239"/>
                  <a:pt x="44413" y="115276"/>
                </a:cubicBezTo>
                <a:cubicBezTo>
                  <a:pt x="44413" y="118312"/>
                  <a:pt x="45598" y="121169"/>
                  <a:pt x="47746" y="123316"/>
                </a:cubicBezTo>
                <a:lnTo>
                  <a:pt x="89303" y="164841"/>
                </a:lnTo>
                <a:cubicBezTo>
                  <a:pt x="89546" y="165085"/>
                  <a:pt x="89599" y="165455"/>
                  <a:pt x="89440" y="165741"/>
                </a:cubicBezTo>
                <a:cubicBezTo>
                  <a:pt x="81421" y="179949"/>
                  <a:pt x="75158" y="195046"/>
                  <a:pt x="70831" y="210609"/>
                </a:cubicBezTo>
                <a:cubicBezTo>
                  <a:pt x="70746" y="210926"/>
                  <a:pt x="70439" y="211138"/>
                  <a:pt x="70090" y="211138"/>
                </a:cubicBezTo>
                <a:lnTo>
                  <a:pt x="11363" y="211138"/>
                </a:lnTo>
                <a:cubicBezTo>
                  <a:pt x="5099" y="211138"/>
                  <a:pt x="0" y="216237"/>
                  <a:pt x="0" y="222500"/>
                </a:cubicBezTo>
                <a:lnTo>
                  <a:pt x="0" y="306630"/>
                </a:lnTo>
                <a:cubicBezTo>
                  <a:pt x="0" y="312903"/>
                  <a:pt x="5099" y="317992"/>
                  <a:pt x="11363" y="317992"/>
                </a:cubicBezTo>
                <a:lnTo>
                  <a:pt x="70101" y="317992"/>
                </a:lnTo>
                <a:cubicBezTo>
                  <a:pt x="70439" y="317992"/>
                  <a:pt x="70746" y="318214"/>
                  <a:pt x="70831" y="318521"/>
                </a:cubicBezTo>
                <a:cubicBezTo>
                  <a:pt x="75179" y="334126"/>
                  <a:pt x="81442" y="349223"/>
                  <a:pt x="89440" y="363400"/>
                </a:cubicBezTo>
                <a:cubicBezTo>
                  <a:pt x="89610" y="363686"/>
                  <a:pt x="89546" y="364045"/>
                  <a:pt x="89303" y="364299"/>
                </a:cubicBezTo>
                <a:lnTo>
                  <a:pt x="47756" y="405835"/>
                </a:lnTo>
                <a:cubicBezTo>
                  <a:pt x="45609" y="407983"/>
                  <a:pt x="44424" y="410839"/>
                  <a:pt x="44424" y="413876"/>
                </a:cubicBezTo>
                <a:cubicBezTo>
                  <a:pt x="44424" y="416912"/>
                  <a:pt x="45609" y="419768"/>
                  <a:pt x="47756" y="421905"/>
                </a:cubicBezTo>
                <a:lnTo>
                  <a:pt x="107246" y="481363"/>
                </a:lnTo>
                <a:cubicBezTo>
                  <a:pt x="111679" y="485796"/>
                  <a:pt x="118894" y="485796"/>
                  <a:pt x="123316" y="481363"/>
                </a:cubicBezTo>
                <a:lnTo>
                  <a:pt x="164863" y="439817"/>
                </a:lnTo>
                <a:cubicBezTo>
                  <a:pt x="165106" y="439573"/>
                  <a:pt x="165476" y="439521"/>
                  <a:pt x="165751" y="439679"/>
                </a:cubicBezTo>
                <a:cubicBezTo>
                  <a:pt x="179896" y="447677"/>
                  <a:pt x="194993" y="453941"/>
                  <a:pt x="210630" y="458299"/>
                </a:cubicBezTo>
                <a:cubicBezTo>
                  <a:pt x="210947" y="458384"/>
                  <a:pt x="211159" y="458691"/>
                  <a:pt x="211159" y="459029"/>
                </a:cubicBezTo>
                <a:lnTo>
                  <a:pt x="211159" y="517746"/>
                </a:lnTo>
                <a:cubicBezTo>
                  <a:pt x="211159" y="524010"/>
                  <a:pt x="216258" y="529109"/>
                  <a:pt x="222522" y="529109"/>
                </a:cubicBezTo>
                <a:lnTo>
                  <a:pt x="306640" y="529109"/>
                </a:lnTo>
                <a:cubicBezTo>
                  <a:pt x="312903" y="529109"/>
                  <a:pt x="318003" y="524010"/>
                  <a:pt x="318003" y="517746"/>
                </a:cubicBezTo>
                <a:lnTo>
                  <a:pt x="318003" y="459029"/>
                </a:lnTo>
                <a:cubicBezTo>
                  <a:pt x="318003" y="458691"/>
                  <a:pt x="318225" y="458384"/>
                  <a:pt x="318532" y="458299"/>
                </a:cubicBezTo>
                <a:cubicBezTo>
                  <a:pt x="334169" y="453941"/>
                  <a:pt x="349266" y="447677"/>
                  <a:pt x="363411" y="439679"/>
                </a:cubicBezTo>
                <a:cubicBezTo>
                  <a:pt x="363686" y="439521"/>
                  <a:pt x="364056" y="439573"/>
                  <a:pt x="364310" y="439817"/>
                </a:cubicBezTo>
                <a:lnTo>
                  <a:pt x="405846" y="481363"/>
                </a:lnTo>
                <a:cubicBezTo>
                  <a:pt x="410278" y="485796"/>
                  <a:pt x="417483" y="485796"/>
                  <a:pt x="421916" y="481363"/>
                </a:cubicBezTo>
                <a:lnTo>
                  <a:pt x="481405" y="421916"/>
                </a:lnTo>
                <a:cubicBezTo>
                  <a:pt x="483553" y="419768"/>
                  <a:pt x="484738" y="416912"/>
                  <a:pt x="484738" y="413876"/>
                </a:cubicBezTo>
                <a:cubicBezTo>
                  <a:pt x="484738" y="410839"/>
                  <a:pt x="483553" y="407983"/>
                  <a:pt x="481405" y="405835"/>
                </a:cubicBezTo>
                <a:lnTo>
                  <a:pt x="439870" y="364299"/>
                </a:lnTo>
                <a:cubicBezTo>
                  <a:pt x="439616" y="364045"/>
                  <a:pt x="439563" y="363686"/>
                  <a:pt x="439722" y="363400"/>
                </a:cubicBezTo>
                <a:cubicBezTo>
                  <a:pt x="443731" y="356301"/>
                  <a:pt x="447307" y="348969"/>
                  <a:pt x="450407" y="341468"/>
                </a:cubicBezTo>
                <a:cubicBezTo>
                  <a:pt x="453517" y="333978"/>
                  <a:pt x="456173" y="326308"/>
                  <a:pt x="458331" y="318521"/>
                </a:cubicBezTo>
                <a:cubicBezTo>
                  <a:pt x="458416" y="318214"/>
                  <a:pt x="458723" y="317992"/>
                  <a:pt x="459072" y="317992"/>
                </a:cubicBezTo>
                <a:lnTo>
                  <a:pt x="517789" y="317992"/>
                </a:lnTo>
                <a:cubicBezTo>
                  <a:pt x="524052" y="317992"/>
                  <a:pt x="529151" y="312903"/>
                  <a:pt x="529151" y="306630"/>
                </a:cubicBezTo>
                <a:lnTo>
                  <a:pt x="529151" y="222500"/>
                </a:lnTo>
                <a:cubicBezTo>
                  <a:pt x="529151" y="216237"/>
                  <a:pt x="524052" y="211138"/>
                  <a:pt x="517789" y="211138"/>
                </a:cubicBezTo>
                <a:close/>
                <a:moveTo>
                  <a:pt x="369113" y="264554"/>
                </a:moveTo>
                <a:cubicBezTo>
                  <a:pt x="369113" y="322203"/>
                  <a:pt x="322224" y="369092"/>
                  <a:pt x="264576" y="369092"/>
                </a:cubicBezTo>
                <a:cubicBezTo>
                  <a:pt x="206927" y="369092"/>
                  <a:pt x="160038" y="322203"/>
                  <a:pt x="160038" y="264554"/>
                </a:cubicBezTo>
                <a:cubicBezTo>
                  <a:pt x="160038" y="206906"/>
                  <a:pt x="206927" y="160017"/>
                  <a:pt x="264576" y="160017"/>
                </a:cubicBezTo>
                <a:cubicBezTo>
                  <a:pt x="322224" y="160017"/>
                  <a:pt x="369113" y="206906"/>
                  <a:pt x="369113" y="264554"/>
                </a:cubicBezTo>
                <a:close/>
              </a:path>
            </a:pathLst>
          </a:custGeom>
          <a:solidFill>
            <a:srgbClr val="351B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3"/>
          <p:cNvSpPr/>
          <p:nvPr/>
        </p:nvSpPr>
        <p:spPr>
          <a:xfrm>
            <a:off x="10522560" y="6955169"/>
            <a:ext cx="507991" cy="507949"/>
          </a:xfrm>
          <a:custGeom>
            <a:avLst/>
            <a:gdLst/>
            <a:ahLst/>
            <a:cxnLst/>
            <a:rect l="l" t="t" r="r" b="b"/>
            <a:pathLst>
              <a:path w="507991" h="507949" extrusionOk="0">
                <a:moveTo>
                  <a:pt x="507992" y="211921"/>
                </a:moveTo>
                <a:lnTo>
                  <a:pt x="507992" y="296050"/>
                </a:lnTo>
                <a:cubicBezTo>
                  <a:pt x="507992" y="296484"/>
                  <a:pt x="507632" y="296833"/>
                  <a:pt x="507209" y="296833"/>
                </a:cubicBezTo>
                <a:lnTo>
                  <a:pt x="448492" y="296833"/>
                </a:lnTo>
                <a:cubicBezTo>
                  <a:pt x="443414" y="296833"/>
                  <a:pt x="438918" y="300240"/>
                  <a:pt x="437563" y="305117"/>
                </a:cubicBezTo>
                <a:cubicBezTo>
                  <a:pt x="433458" y="319854"/>
                  <a:pt x="427534" y="334158"/>
                  <a:pt x="419927" y="347615"/>
                </a:cubicBezTo>
                <a:cubicBezTo>
                  <a:pt x="417441" y="352016"/>
                  <a:pt x="418213" y="357602"/>
                  <a:pt x="421810" y="361200"/>
                </a:cubicBezTo>
                <a:lnTo>
                  <a:pt x="463346" y="402735"/>
                </a:lnTo>
                <a:cubicBezTo>
                  <a:pt x="463536" y="402926"/>
                  <a:pt x="463579" y="403148"/>
                  <a:pt x="463579" y="403296"/>
                </a:cubicBezTo>
                <a:cubicBezTo>
                  <a:pt x="463579" y="403444"/>
                  <a:pt x="463536" y="403656"/>
                  <a:pt x="463346" y="403846"/>
                </a:cubicBezTo>
                <a:lnTo>
                  <a:pt x="403857" y="463304"/>
                </a:lnTo>
                <a:cubicBezTo>
                  <a:pt x="403550" y="463610"/>
                  <a:pt x="403053" y="463610"/>
                  <a:pt x="402746" y="463304"/>
                </a:cubicBezTo>
                <a:lnTo>
                  <a:pt x="361210" y="421757"/>
                </a:lnTo>
                <a:cubicBezTo>
                  <a:pt x="357613" y="418160"/>
                  <a:pt x="352027" y="417399"/>
                  <a:pt x="347615" y="419885"/>
                </a:cubicBezTo>
                <a:cubicBezTo>
                  <a:pt x="334232" y="427470"/>
                  <a:pt x="319928" y="433406"/>
                  <a:pt x="305117" y="437521"/>
                </a:cubicBezTo>
                <a:cubicBezTo>
                  <a:pt x="300250" y="438875"/>
                  <a:pt x="296844" y="443372"/>
                  <a:pt x="296844" y="448450"/>
                </a:cubicBezTo>
                <a:lnTo>
                  <a:pt x="296844" y="507167"/>
                </a:lnTo>
                <a:cubicBezTo>
                  <a:pt x="296844" y="507601"/>
                  <a:pt x="296494" y="507950"/>
                  <a:pt x="296061" y="507950"/>
                </a:cubicBezTo>
                <a:lnTo>
                  <a:pt x="211942" y="507950"/>
                </a:lnTo>
                <a:cubicBezTo>
                  <a:pt x="211508" y="507950"/>
                  <a:pt x="211159" y="507601"/>
                  <a:pt x="211159" y="507167"/>
                </a:cubicBezTo>
                <a:lnTo>
                  <a:pt x="211159" y="448450"/>
                </a:lnTo>
                <a:cubicBezTo>
                  <a:pt x="211159" y="443372"/>
                  <a:pt x="207763" y="438875"/>
                  <a:pt x="202886" y="437521"/>
                </a:cubicBezTo>
                <a:cubicBezTo>
                  <a:pt x="188074" y="433406"/>
                  <a:pt x="173781" y="427470"/>
                  <a:pt x="160387" y="419885"/>
                </a:cubicBezTo>
                <a:cubicBezTo>
                  <a:pt x="158663" y="418911"/>
                  <a:pt x="156748" y="418435"/>
                  <a:pt x="154844" y="418435"/>
                </a:cubicBezTo>
                <a:cubicBezTo>
                  <a:pt x="151902" y="418435"/>
                  <a:pt x="148983" y="419578"/>
                  <a:pt x="146793" y="421757"/>
                </a:cubicBezTo>
                <a:lnTo>
                  <a:pt x="105257" y="463304"/>
                </a:lnTo>
                <a:cubicBezTo>
                  <a:pt x="104950" y="463610"/>
                  <a:pt x="104453" y="463610"/>
                  <a:pt x="104146" y="463304"/>
                </a:cubicBezTo>
                <a:lnTo>
                  <a:pt x="44657" y="403846"/>
                </a:lnTo>
                <a:cubicBezTo>
                  <a:pt x="44466" y="403656"/>
                  <a:pt x="44424" y="403444"/>
                  <a:pt x="44424" y="403296"/>
                </a:cubicBezTo>
                <a:cubicBezTo>
                  <a:pt x="44424" y="403148"/>
                  <a:pt x="44466" y="402926"/>
                  <a:pt x="44657" y="402735"/>
                </a:cubicBezTo>
                <a:lnTo>
                  <a:pt x="86203" y="361200"/>
                </a:lnTo>
                <a:cubicBezTo>
                  <a:pt x="89789" y="357602"/>
                  <a:pt x="90562" y="352016"/>
                  <a:pt x="88076" y="347615"/>
                </a:cubicBezTo>
                <a:cubicBezTo>
                  <a:pt x="80490" y="334179"/>
                  <a:pt x="74565" y="319886"/>
                  <a:pt x="70450" y="305106"/>
                </a:cubicBezTo>
                <a:cubicBezTo>
                  <a:pt x="69096" y="300240"/>
                  <a:pt x="64599" y="296833"/>
                  <a:pt x="59521" y="296833"/>
                </a:cubicBezTo>
                <a:lnTo>
                  <a:pt x="783" y="296833"/>
                </a:lnTo>
                <a:cubicBezTo>
                  <a:pt x="360" y="296833"/>
                  <a:pt x="0" y="296484"/>
                  <a:pt x="0" y="296050"/>
                </a:cubicBezTo>
                <a:lnTo>
                  <a:pt x="0" y="211921"/>
                </a:lnTo>
                <a:cubicBezTo>
                  <a:pt x="0" y="211487"/>
                  <a:pt x="360" y="211138"/>
                  <a:pt x="783" y="211138"/>
                </a:cubicBezTo>
                <a:lnTo>
                  <a:pt x="59510" y="211138"/>
                </a:lnTo>
                <a:cubicBezTo>
                  <a:pt x="64599" y="211138"/>
                  <a:pt x="69096" y="207731"/>
                  <a:pt x="70439" y="202865"/>
                </a:cubicBezTo>
                <a:cubicBezTo>
                  <a:pt x="74534" y="188127"/>
                  <a:pt x="80469" y="173834"/>
                  <a:pt x="88076" y="160366"/>
                </a:cubicBezTo>
                <a:cubicBezTo>
                  <a:pt x="90562" y="155954"/>
                  <a:pt x="89789" y="150368"/>
                  <a:pt x="86203" y="146782"/>
                </a:cubicBezTo>
                <a:lnTo>
                  <a:pt x="44646" y="105246"/>
                </a:lnTo>
                <a:cubicBezTo>
                  <a:pt x="44456" y="105056"/>
                  <a:pt x="44413" y="104844"/>
                  <a:pt x="44413" y="104696"/>
                </a:cubicBezTo>
                <a:cubicBezTo>
                  <a:pt x="44413" y="104548"/>
                  <a:pt x="44456" y="104336"/>
                  <a:pt x="44646" y="104146"/>
                </a:cubicBezTo>
                <a:lnTo>
                  <a:pt x="104135" y="44657"/>
                </a:lnTo>
                <a:cubicBezTo>
                  <a:pt x="104442" y="44360"/>
                  <a:pt x="104939" y="44360"/>
                  <a:pt x="105246" y="44657"/>
                </a:cubicBezTo>
                <a:lnTo>
                  <a:pt x="146803" y="86203"/>
                </a:lnTo>
                <a:cubicBezTo>
                  <a:pt x="150400" y="89800"/>
                  <a:pt x="155986" y="90572"/>
                  <a:pt x="160387" y="88076"/>
                </a:cubicBezTo>
                <a:cubicBezTo>
                  <a:pt x="173823" y="80469"/>
                  <a:pt x="188127" y="74534"/>
                  <a:pt x="202886" y="70439"/>
                </a:cubicBezTo>
                <a:cubicBezTo>
                  <a:pt x="207752" y="69085"/>
                  <a:pt x="211159" y="64589"/>
                  <a:pt x="211159" y="59510"/>
                </a:cubicBezTo>
                <a:lnTo>
                  <a:pt x="211159" y="783"/>
                </a:lnTo>
                <a:cubicBezTo>
                  <a:pt x="211159" y="349"/>
                  <a:pt x="211508" y="0"/>
                  <a:pt x="211942" y="0"/>
                </a:cubicBezTo>
                <a:lnTo>
                  <a:pt x="296050" y="0"/>
                </a:lnTo>
                <a:cubicBezTo>
                  <a:pt x="296484" y="0"/>
                  <a:pt x="296833" y="349"/>
                  <a:pt x="296833" y="783"/>
                </a:cubicBezTo>
                <a:lnTo>
                  <a:pt x="296833" y="59510"/>
                </a:lnTo>
                <a:cubicBezTo>
                  <a:pt x="296833" y="64589"/>
                  <a:pt x="300240" y="69085"/>
                  <a:pt x="305106" y="70439"/>
                </a:cubicBezTo>
                <a:cubicBezTo>
                  <a:pt x="319865" y="74534"/>
                  <a:pt x="334158" y="80469"/>
                  <a:pt x="347605" y="88065"/>
                </a:cubicBezTo>
                <a:cubicBezTo>
                  <a:pt x="352016" y="90562"/>
                  <a:pt x="357592" y="89789"/>
                  <a:pt x="361189" y="86192"/>
                </a:cubicBezTo>
                <a:lnTo>
                  <a:pt x="402746" y="44657"/>
                </a:lnTo>
                <a:cubicBezTo>
                  <a:pt x="403053" y="44360"/>
                  <a:pt x="403550" y="44360"/>
                  <a:pt x="403857" y="44657"/>
                </a:cubicBezTo>
                <a:lnTo>
                  <a:pt x="463335" y="104125"/>
                </a:lnTo>
                <a:cubicBezTo>
                  <a:pt x="463526" y="104315"/>
                  <a:pt x="463568" y="104537"/>
                  <a:pt x="463568" y="104686"/>
                </a:cubicBezTo>
                <a:cubicBezTo>
                  <a:pt x="463568" y="104834"/>
                  <a:pt x="463526" y="105045"/>
                  <a:pt x="463335" y="105236"/>
                </a:cubicBezTo>
                <a:lnTo>
                  <a:pt x="421789" y="146782"/>
                </a:lnTo>
                <a:cubicBezTo>
                  <a:pt x="418203" y="150368"/>
                  <a:pt x="417430" y="155954"/>
                  <a:pt x="419917" y="160366"/>
                </a:cubicBezTo>
                <a:cubicBezTo>
                  <a:pt x="427502" y="173771"/>
                  <a:pt x="433427" y="188074"/>
                  <a:pt x="437542" y="202865"/>
                </a:cubicBezTo>
                <a:cubicBezTo>
                  <a:pt x="438896" y="207742"/>
                  <a:pt x="443393" y="211138"/>
                  <a:pt x="448471" y="211138"/>
                </a:cubicBezTo>
                <a:lnTo>
                  <a:pt x="507209" y="211138"/>
                </a:lnTo>
                <a:cubicBezTo>
                  <a:pt x="507632" y="211138"/>
                  <a:pt x="507992" y="211487"/>
                  <a:pt x="507992" y="211921"/>
                </a:cubicBezTo>
                <a:close/>
                <a:moveTo>
                  <a:pt x="369113" y="253975"/>
                </a:moveTo>
                <a:cubicBezTo>
                  <a:pt x="369113" y="190497"/>
                  <a:pt x="317474" y="138858"/>
                  <a:pt x="253996" y="138858"/>
                </a:cubicBezTo>
                <a:cubicBezTo>
                  <a:pt x="190518" y="138858"/>
                  <a:pt x="138879" y="190497"/>
                  <a:pt x="138879" y="253975"/>
                </a:cubicBezTo>
                <a:cubicBezTo>
                  <a:pt x="138879" y="317453"/>
                  <a:pt x="190518" y="369092"/>
                  <a:pt x="253996" y="369092"/>
                </a:cubicBezTo>
                <a:cubicBezTo>
                  <a:pt x="317474" y="369092"/>
                  <a:pt x="369113" y="317453"/>
                  <a:pt x="369113" y="253975"/>
                </a:cubicBezTo>
                <a:close/>
              </a:path>
            </a:pathLst>
          </a:custGeom>
          <a:solidFill>
            <a:srgbClr val="FEF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3"/>
          <p:cNvSpPr/>
          <p:nvPr/>
        </p:nvSpPr>
        <p:spPr>
          <a:xfrm>
            <a:off x="10511981" y="6944590"/>
            <a:ext cx="529151" cy="529108"/>
          </a:xfrm>
          <a:custGeom>
            <a:avLst/>
            <a:gdLst/>
            <a:ahLst/>
            <a:cxnLst/>
            <a:rect l="l" t="t" r="r" b="b"/>
            <a:pathLst>
              <a:path w="529151" h="529108" extrusionOk="0">
                <a:moveTo>
                  <a:pt x="517789" y="211138"/>
                </a:moveTo>
                <a:lnTo>
                  <a:pt x="459051" y="211138"/>
                </a:lnTo>
                <a:cubicBezTo>
                  <a:pt x="458712" y="211138"/>
                  <a:pt x="458405" y="210926"/>
                  <a:pt x="458321" y="210609"/>
                </a:cubicBezTo>
                <a:cubicBezTo>
                  <a:pt x="453972" y="194993"/>
                  <a:pt x="447709" y="179896"/>
                  <a:pt x="439711" y="165741"/>
                </a:cubicBezTo>
                <a:cubicBezTo>
                  <a:pt x="439552" y="165455"/>
                  <a:pt x="439605" y="165085"/>
                  <a:pt x="439849" y="164841"/>
                </a:cubicBezTo>
                <a:lnTo>
                  <a:pt x="481395" y="123295"/>
                </a:lnTo>
                <a:cubicBezTo>
                  <a:pt x="483542" y="121147"/>
                  <a:pt x="484727" y="118302"/>
                  <a:pt x="484727" y="115265"/>
                </a:cubicBezTo>
                <a:cubicBezTo>
                  <a:pt x="484727" y="112229"/>
                  <a:pt x="483542" y="109372"/>
                  <a:pt x="481395" y="107225"/>
                </a:cubicBezTo>
                <a:lnTo>
                  <a:pt x="421916" y="47756"/>
                </a:lnTo>
                <a:cubicBezTo>
                  <a:pt x="417483" y="43334"/>
                  <a:pt x="410278" y="43334"/>
                  <a:pt x="405846" y="47756"/>
                </a:cubicBezTo>
                <a:lnTo>
                  <a:pt x="364289" y="89292"/>
                </a:lnTo>
                <a:cubicBezTo>
                  <a:pt x="364045" y="89535"/>
                  <a:pt x="363675" y="89599"/>
                  <a:pt x="363390" y="89440"/>
                </a:cubicBezTo>
                <a:cubicBezTo>
                  <a:pt x="349202" y="81410"/>
                  <a:pt x="334094" y="75147"/>
                  <a:pt x="318521" y="70820"/>
                </a:cubicBezTo>
                <a:cubicBezTo>
                  <a:pt x="318204" y="70735"/>
                  <a:pt x="317992" y="70429"/>
                  <a:pt x="317992" y="70090"/>
                </a:cubicBezTo>
                <a:lnTo>
                  <a:pt x="317992" y="11363"/>
                </a:lnTo>
                <a:cubicBezTo>
                  <a:pt x="317992" y="5089"/>
                  <a:pt x="312893" y="0"/>
                  <a:pt x="306630" y="0"/>
                </a:cubicBezTo>
                <a:lnTo>
                  <a:pt x="222522" y="0"/>
                </a:lnTo>
                <a:cubicBezTo>
                  <a:pt x="216258" y="0"/>
                  <a:pt x="211159" y="5089"/>
                  <a:pt x="211159" y="11363"/>
                </a:cubicBezTo>
                <a:lnTo>
                  <a:pt x="211159" y="70090"/>
                </a:lnTo>
                <a:cubicBezTo>
                  <a:pt x="211159" y="70439"/>
                  <a:pt x="210947" y="70735"/>
                  <a:pt x="210630" y="70820"/>
                </a:cubicBezTo>
                <a:cubicBezTo>
                  <a:pt x="195046" y="75158"/>
                  <a:pt x="179939" y="81421"/>
                  <a:pt x="165751" y="89451"/>
                </a:cubicBezTo>
                <a:cubicBezTo>
                  <a:pt x="165476" y="89610"/>
                  <a:pt x="165106" y="89546"/>
                  <a:pt x="164863" y="89303"/>
                </a:cubicBezTo>
                <a:lnTo>
                  <a:pt x="123306" y="47756"/>
                </a:lnTo>
                <a:cubicBezTo>
                  <a:pt x="118873" y="43334"/>
                  <a:pt x="111668" y="43334"/>
                  <a:pt x="107235" y="47756"/>
                </a:cubicBezTo>
                <a:lnTo>
                  <a:pt x="47746" y="107235"/>
                </a:lnTo>
                <a:cubicBezTo>
                  <a:pt x="45598" y="109383"/>
                  <a:pt x="44413" y="112239"/>
                  <a:pt x="44413" y="115276"/>
                </a:cubicBezTo>
                <a:cubicBezTo>
                  <a:pt x="44413" y="118312"/>
                  <a:pt x="45598" y="121169"/>
                  <a:pt x="47746" y="123316"/>
                </a:cubicBezTo>
                <a:lnTo>
                  <a:pt x="89303" y="164841"/>
                </a:lnTo>
                <a:cubicBezTo>
                  <a:pt x="89546" y="165085"/>
                  <a:pt x="89599" y="165455"/>
                  <a:pt x="89440" y="165741"/>
                </a:cubicBezTo>
                <a:cubicBezTo>
                  <a:pt x="81421" y="179949"/>
                  <a:pt x="75158" y="195046"/>
                  <a:pt x="70831" y="210609"/>
                </a:cubicBezTo>
                <a:cubicBezTo>
                  <a:pt x="70746" y="210926"/>
                  <a:pt x="70439" y="211138"/>
                  <a:pt x="70090" y="211138"/>
                </a:cubicBezTo>
                <a:lnTo>
                  <a:pt x="11363" y="211138"/>
                </a:lnTo>
                <a:cubicBezTo>
                  <a:pt x="5099" y="211138"/>
                  <a:pt x="0" y="216237"/>
                  <a:pt x="0" y="222500"/>
                </a:cubicBezTo>
                <a:lnTo>
                  <a:pt x="0" y="306630"/>
                </a:lnTo>
                <a:cubicBezTo>
                  <a:pt x="0" y="312903"/>
                  <a:pt x="5099" y="317992"/>
                  <a:pt x="11363" y="317992"/>
                </a:cubicBezTo>
                <a:lnTo>
                  <a:pt x="70101" y="317992"/>
                </a:lnTo>
                <a:cubicBezTo>
                  <a:pt x="70439" y="317992"/>
                  <a:pt x="70746" y="318214"/>
                  <a:pt x="70831" y="318521"/>
                </a:cubicBezTo>
                <a:cubicBezTo>
                  <a:pt x="75179" y="334126"/>
                  <a:pt x="81442" y="349223"/>
                  <a:pt x="89440" y="363400"/>
                </a:cubicBezTo>
                <a:cubicBezTo>
                  <a:pt x="89610" y="363686"/>
                  <a:pt x="89546" y="364045"/>
                  <a:pt x="89303" y="364299"/>
                </a:cubicBezTo>
                <a:lnTo>
                  <a:pt x="47756" y="405835"/>
                </a:lnTo>
                <a:cubicBezTo>
                  <a:pt x="45609" y="407983"/>
                  <a:pt x="44424" y="410839"/>
                  <a:pt x="44424" y="413876"/>
                </a:cubicBezTo>
                <a:cubicBezTo>
                  <a:pt x="44424" y="416912"/>
                  <a:pt x="45609" y="419768"/>
                  <a:pt x="47756" y="421905"/>
                </a:cubicBezTo>
                <a:lnTo>
                  <a:pt x="107246" y="481363"/>
                </a:lnTo>
                <a:cubicBezTo>
                  <a:pt x="111679" y="485796"/>
                  <a:pt x="118894" y="485796"/>
                  <a:pt x="123316" y="481363"/>
                </a:cubicBezTo>
                <a:lnTo>
                  <a:pt x="164863" y="439817"/>
                </a:lnTo>
                <a:cubicBezTo>
                  <a:pt x="165106" y="439573"/>
                  <a:pt x="165476" y="439521"/>
                  <a:pt x="165751" y="439679"/>
                </a:cubicBezTo>
                <a:cubicBezTo>
                  <a:pt x="179896" y="447677"/>
                  <a:pt x="194993" y="453941"/>
                  <a:pt x="210630" y="458299"/>
                </a:cubicBezTo>
                <a:cubicBezTo>
                  <a:pt x="210947" y="458384"/>
                  <a:pt x="211159" y="458691"/>
                  <a:pt x="211159" y="459029"/>
                </a:cubicBezTo>
                <a:lnTo>
                  <a:pt x="211159" y="517746"/>
                </a:lnTo>
                <a:cubicBezTo>
                  <a:pt x="211159" y="524010"/>
                  <a:pt x="216258" y="529109"/>
                  <a:pt x="222522" y="529109"/>
                </a:cubicBezTo>
                <a:lnTo>
                  <a:pt x="306640" y="529109"/>
                </a:lnTo>
                <a:cubicBezTo>
                  <a:pt x="312903" y="529109"/>
                  <a:pt x="318003" y="524010"/>
                  <a:pt x="318003" y="517746"/>
                </a:cubicBezTo>
                <a:lnTo>
                  <a:pt x="318003" y="459029"/>
                </a:lnTo>
                <a:cubicBezTo>
                  <a:pt x="318003" y="458691"/>
                  <a:pt x="318225" y="458384"/>
                  <a:pt x="318532" y="458299"/>
                </a:cubicBezTo>
                <a:cubicBezTo>
                  <a:pt x="334169" y="453941"/>
                  <a:pt x="349266" y="447677"/>
                  <a:pt x="363411" y="439679"/>
                </a:cubicBezTo>
                <a:cubicBezTo>
                  <a:pt x="363686" y="439521"/>
                  <a:pt x="364056" y="439573"/>
                  <a:pt x="364310" y="439817"/>
                </a:cubicBezTo>
                <a:lnTo>
                  <a:pt x="405846" y="481363"/>
                </a:lnTo>
                <a:cubicBezTo>
                  <a:pt x="410278" y="485796"/>
                  <a:pt x="417483" y="485796"/>
                  <a:pt x="421916" y="481363"/>
                </a:cubicBezTo>
                <a:lnTo>
                  <a:pt x="481405" y="421916"/>
                </a:lnTo>
                <a:cubicBezTo>
                  <a:pt x="483553" y="419768"/>
                  <a:pt x="484738" y="416912"/>
                  <a:pt x="484738" y="413876"/>
                </a:cubicBezTo>
                <a:cubicBezTo>
                  <a:pt x="484738" y="410839"/>
                  <a:pt x="483553" y="407983"/>
                  <a:pt x="481405" y="405835"/>
                </a:cubicBezTo>
                <a:lnTo>
                  <a:pt x="439870" y="364299"/>
                </a:lnTo>
                <a:cubicBezTo>
                  <a:pt x="439616" y="364045"/>
                  <a:pt x="439563" y="363686"/>
                  <a:pt x="439722" y="363400"/>
                </a:cubicBezTo>
                <a:cubicBezTo>
                  <a:pt x="443731" y="356301"/>
                  <a:pt x="447307" y="348969"/>
                  <a:pt x="450407" y="341468"/>
                </a:cubicBezTo>
                <a:cubicBezTo>
                  <a:pt x="453517" y="333978"/>
                  <a:pt x="456173" y="326308"/>
                  <a:pt x="458331" y="318521"/>
                </a:cubicBezTo>
                <a:cubicBezTo>
                  <a:pt x="458416" y="318214"/>
                  <a:pt x="458723" y="317992"/>
                  <a:pt x="459072" y="317992"/>
                </a:cubicBezTo>
                <a:lnTo>
                  <a:pt x="517789" y="317992"/>
                </a:lnTo>
                <a:cubicBezTo>
                  <a:pt x="524052" y="317992"/>
                  <a:pt x="529151" y="312903"/>
                  <a:pt x="529151" y="306630"/>
                </a:cubicBezTo>
                <a:lnTo>
                  <a:pt x="529151" y="222500"/>
                </a:lnTo>
                <a:cubicBezTo>
                  <a:pt x="529151" y="216237"/>
                  <a:pt x="524052" y="211138"/>
                  <a:pt x="517789" y="211138"/>
                </a:cubicBezTo>
                <a:close/>
                <a:moveTo>
                  <a:pt x="518572" y="306630"/>
                </a:moveTo>
                <a:cubicBezTo>
                  <a:pt x="518572" y="307063"/>
                  <a:pt x="518212" y="307413"/>
                  <a:pt x="517789" y="307413"/>
                </a:cubicBezTo>
                <a:lnTo>
                  <a:pt x="459072" y="307413"/>
                </a:lnTo>
                <a:cubicBezTo>
                  <a:pt x="453994" y="307413"/>
                  <a:pt x="449497" y="310819"/>
                  <a:pt x="448143" y="315696"/>
                </a:cubicBezTo>
                <a:cubicBezTo>
                  <a:pt x="444038" y="330434"/>
                  <a:pt x="438113" y="344738"/>
                  <a:pt x="430507" y="358195"/>
                </a:cubicBezTo>
                <a:cubicBezTo>
                  <a:pt x="428021" y="362596"/>
                  <a:pt x="428793" y="368182"/>
                  <a:pt x="432390" y="371779"/>
                </a:cubicBezTo>
                <a:lnTo>
                  <a:pt x="473926" y="413315"/>
                </a:lnTo>
                <a:cubicBezTo>
                  <a:pt x="474116" y="413505"/>
                  <a:pt x="474158" y="413727"/>
                  <a:pt x="474158" y="413876"/>
                </a:cubicBezTo>
                <a:cubicBezTo>
                  <a:pt x="474158" y="414024"/>
                  <a:pt x="474116" y="414235"/>
                  <a:pt x="473926" y="414426"/>
                </a:cubicBezTo>
                <a:lnTo>
                  <a:pt x="414436" y="473883"/>
                </a:lnTo>
                <a:cubicBezTo>
                  <a:pt x="414129" y="474190"/>
                  <a:pt x="413632" y="474190"/>
                  <a:pt x="413325" y="473883"/>
                </a:cubicBezTo>
                <a:lnTo>
                  <a:pt x="371790" y="432337"/>
                </a:lnTo>
                <a:cubicBezTo>
                  <a:pt x="368193" y="428740"/>
                  <a:pt x="362607" y="427978"/>
                  <a:pt x="358195" y="430464"/>
                </a:cubicBezTo>
                <a:cubicBezTo>
                  <a:pt x="344812" y="438050"/>
                  <a:pt x="330508" y="443985"/>
                  <a:pt x="315696" y="448101"/>
                </a:cubicBezTo>
                <a:cubicBezTo>
                  <a:pt x="310830" y="449455"/>
                  <a:pt x="307423" y="453951"/>
                  <a:pt x="307423" y="459029"/>
                </a:cubicBezTo>
                <a:lnTo>
                  <a:pt x="307423" y="517746"/>
                </a:lnTo>
                <a:cubicBezTo>
                  <a:pt x="307423" y="518180"/>
                  <a:pt x="307074" y="518529"/>
                  <a:pt x="306640" y="518529"/>
                </a:cubicBezTo>
                <a:lnTo>
                  <a:pt x="222522" y="518529"/>
                </a:lnTo>
                <a:cubicBezTo>
                  <a:pt x="222088" y="518529"/>
                  <a:pt x="221739" y="518180"/>
                  <a:pt x="221739" y="517746"/>
                </a:cubicBezTo>
                <a:lnTo>
                  <a:pt x="221739" y="459029"/>
                </a:lnTo>
                <a:cubicBezTo>
                  <a:pt x="221739" y="453951"/>
                  <a:pt x="218343" y="449455"/>
                  <a:pt x="213465" y="448101"/>
                </a:cubicBezTo>
                <a:cubicBezTo>
                  <a:pt x="198654" y="443985"/>
                  <a:pt x="184361" y="438050"/>
                  <a:pt x="170967" y="430464"/>
                </a:cubicBezTo>
                <a:cubicBezTo>
                  <a:pt x="169243" y="429491"/>
                  <a:pt x="167328" y="429015"/>
                  <a:pt x="165423" y="429015"/>
                </a:cubicBezTo>
                <a:cubicBezTo>
                  <a:pt x="162482" y="429015"/>
                  <a:pt x="159562" y="430158"/>
                  <a:pt x="157372" y="432337"/>
                </a:cubicBezTo>
                <a:lnTo>
                  <a:pt x="115836" y="473883"/>
                </a:lnTo>
                <a:cubicBezTo>
                  <a:pt x="115530" y="474190"/>
                  <a:pt x="115032" y="474190"/>
                  <a:pt x="114726" y="473883"/>
                </a:cubicBezTo>
                <a:lnTo>
                  <a:pt x="55236" y="414426"/>
                </a:lnTo>
                <a:cubicBezTo>
                  <a:pt x="55046" y="414235"/>
                  <a:pt x="55004" y="414024"/>
                  <a:pt x="55004" y="413876"/>
                </a:cubicBezTo>
                <a:cubicBezTo>
                  <a:pt x="55004" y="413727"/>
                  <a:pt x="55046" y="413505"/>
                  <a:pt x="55236" y="413315"/>
                </a:cubicBezTo>
                <a:lnTo>
                  <a:pt x="96783" y="371779"/>
                </a:lnTo>
                <a:cubicBezTo>
                  <a:pt x="100369" y="368182"/>
                  <a:pt x="101141" y="362596"/>
                  <a:pt x="98655" y="358195"/>
                </a:cubicBezTo>
                <a:cubicBezTo>
                  <a:pt x="91070" y="344759"/>
                  <a:pt x="85145" y="330466"/>
                  <a:pt x="81029" y="315686"/>
                </a:cubicBezTo>
                <a:cubicBezTo>
                  <a:pt x="79675" y="310819"/>
                  <a:pt x="75179" y="307413"/>
                  <a:pt x="70101" y="307413"/>
                </a:cubicBezTo>
                <a:lnTo>
                  <a:pt x="11363" y="307413"/>
                </a:lnTo>
                <a:cubicBezTo>
                  <a:pt x="10939" y="307413"/>
                  <a:pt x="10580" y="307063"/>
                  <a:pt x="10580" y="306630"/>
                </a:cubicBezTo>
                <a:lnTo>
                  <a:pt x="10580" y="222500"/>
                </a:lnTo>
                <a:cubicBezTo>
                  <a:pt x="10580" y="222067"/>
                  <a:pt x="10939" y="221718"/>
                  <a:pt x="11363" y="221718"/>
                </a:cubicBezTo>
                <a:lnTo>
                  <a:pt x="70090" y="221718"/>
                </a:lnTo>
                <a:cubicBezTo>
                  <a:pt x="75179" y="221718"/>
                  <a:pt x="79675" y="218311"/>
                  <a:pt x="81019" y="213444"/>
                </a:cubicBezTo>
                <a:cubicBezTo>
                  <a:pt x="85113" y="198707"/>
                  <a:pt x="91048" y="184414"/>
                  <a:pt x="98655" y="170946"/>
                </a:cubicBezTo>
                <a:cubicBezTo>
                  <a:pt x="101141" y="166534"/>
                  <a:pt x="100369" y="160948"/>
                  <a:pt x="96783" y="157362"/>
                </a:cubicBezTo>
                <a:lnTo>
                  <a:pt x="55226" y="115826"/>
                </a:lnTo>
                <a:cubicBezTo>
                  <a:pt x="55035" y="115635"/>
                  <a:pt x="54993" y="115424"/>
                  <a:pt x="54993" y="115276"/>
                </a:cubicBezTo>
                <a:cubicBezTo>
                  <a:pt x="54993" y="115128"/>
                  <a:pt x="55035" y="114916"/>
                  <a:pt x="55226" y="114726"/>
                </a:cubicBezTo>
                <a:lnTo>
                  <a:pt x="114715" y="55236"/>
                </a:lnTo>
                <a:cubicBezTo>
                  <a:pt x="115022" y="54940"/>
                  <a:pt x="115519" y="54940"/>
                  <a:pt x="115826" y="55236"/>
                </a:cubicBezTo>
                <a:lnTo>
                  <a:pt x="157383" y="96783"/>
                </a:lnTo>
                <a:cubicBezTo>
                  <a:pt x="160980" y="100380"/>
                  <a:pt x="166566" y="101152"/>
                  <a:pt x="170967" y="98655"/>
                </a:cubicBezTo>
                <a:cubicBezTo>
                  <a:pt x="184403" y="91048"/>
                  <a:pt x="198707" y="85113"/>
                  <a:pt x="213465" y="81019"/>
                </a:cubicBezTo>
                <a:cubicBezTo>
                  <a:pt x="218332" y="79665"/>
                  <a:pt x="221739" y="75168"/>
                  <a:pt x="221739" y="70090"/>
                </a:cubicBezTo>
                <a:lnTo>
                  <a:pt x="221739" y="11363"/>
                </a:lnTo>
                <a:cubicBezTo>
                  <a:pt x="221739" y="10929"/>
                  <a:pt x="222088" y="10580"/>
                  <a:pt x="222522" y="10580"/>
                </a:cubicBezTo>
                <a:lnTo>
                  <a:pt x="306630" y="10580"/>
                </a:lnTo>
                <a:cubicBezTo>
                  <a:pt x="307063" y="10580"/>
                  <a:pt x="307413" y="10929"/>
                  <a:pt x="307413" y="11363"/>
                </a:cubicBezTo>
                <a:lnTo>
                  <a:pt x="307413" y="70090"/>
                </a:lnTo>
                <a:cubicBezTo>
                  <a:pt x="307413" y="75168"/>
                  <a:pt x="310819" y="79665"/>
                  <a:pt x="315686" y="81019"/>
                </a:cubicBezTo>
                <a:cubicBezTo>
                  <a:pt x="330444" y="85113"/>
                  <a:pt x="344738" y="91048"/>
                  <a:pt x="358184" y="98645"/>
                </a:cubicBezTo>
                <a:cubicBezTo>
                  <a:pt x="362596" y="101141"/>
                  <a:pt x="368171" y="100369"/>
                  <a:pt x="371769" y="96772"/>
                </a:cubicBezTo>
                <a:lnTo>
                  <a:pt x="413325" y="55236"/>
                </a:lnTo>
                <a:cubicBezTo>
                  <a:pt x="413632" y="54940"/>
                  <a:pt x="414129" y="54940"/>
                  <a:pt x="414436" y="55236"/>
                </a:cubicBezTo>
                <a:lnTo>
                  <a:pt x="473915" y="114704"/>
                </a:lnTo>
                <a:cubicBezTo>
                  <a:pt x="474105" y="114895"/>
                  <a:pt x="474148" y="115117"/>
                  <a:pt x="474148" y="115265"/>
                </a:cubicBezTo>
                <a:cubicBezTo>
                  <a:pt x="474148" y="115413"/>
                  <a:pt x="474105" y="115625"/>
                  <a:pt x="473915" y="115815"/>
                </a:cubicBezTo>
                <a:lnTo>
                  <a:pt x="432369" y="157362"/>
                </a:lnTo>
                <a:cubicBezTo>
                  <a:pt x="428782" y="160948"/>
                  <a:pt x="428010" y="166534"/>
                  <a:pt x="430496" y="170946"/>
                </a:cubicBezTo>
                <a:cubicBezTo>
                  <a:pt x="438082" y="184350"/>
                  <a:pt x="444006" y="198654"/>
                  <a:pt x="448122" y="213444"/>
                </a:cubicBezTo>
                <a:cubicBezTo>
                  <a:pt x="449476" y="218321"/>
                  <a:pt x="453972" y="221718"/>
                  <a:pt x="459051" y="221718"/>
                </a:cubicBezTo>
                <a:lnTo>
                  <a:pt x="517789" y="221718"/>
                </a:lnTo>
                <a:cubicBezTo>
                  <a:pt x="518212" y="221718"/>
                  <a:pt x="518572" y="222067"/>
                  <a:pt x="518572" y="222500"/>
                </a:cubicBezTo>
                <a:lnTo>
                  <a:pt x="518572" y="306630"/>
                </a:lnTo>
                <a:close/>
                <a:moveTo>
                  <a:pt x="264576" y="149437"/>
                </a:moveTo>
                <a:cubicBezTo>
                  <a:pt x="201098" y="149437"/>
                  <a:pt x="149459" y="201077"/>
                  <a:pt x="149459" y="264554"/>
                </a:cubicBezTo>
                <a:cubicBezTo>
                  <a:pt x="149459" y="328032"/>
                  <a:pt x="201098" y="379672"/>
                  <a:pt x="264576" y="379672"/>
                </a:cubicBezTo>
                <a:cubicBezTo>
                  <a:pt x="328053" y="379672"/>
                  <a:pt x="379693" y="328032"/>
                  <a:pt x="379693" y="264554"/>
                </a:cubicBezTo>
                <a:cubicBezTo>
                  <a:pt x="379693" y="201077"/>
                  <a:pt x="328053" y="149437"/>
                  <a:pt x="264576" y="149437"/>
                </a:cubicBezTo>
                <a:close/>
                <a:moveTo>
                  <a:pt x="264576" y="369092"/>
                </a:moveTo>
                <a:cubicBezTo>
                  <a:pt x="206927" y="369092"/>
                  <a:pt x="160038" y="322203"/>
                  <a:pt x="160038" y="264554"/>
                </a:cubicBezTo>
                <a:cubicBezTo>
                  <a:pt x="160038" y="206906"/>
                  <a:pt x="206927" y="160017"/>
                  <a:pt x="264576" y="160017"/>
                </a:cubicBezTo>
                <a:cubicBezTo>
                  <a:pt x="322224" y="160017"/>
                  <a:pt x="369113" y="206906"/>
                  <a:pt x="369113" y="264554"/>
                </a:cubicBezTo>
                <a:cubicBezTo>
                  <a:pt x="369113" y="322203"/>
                  <a:pt x="322224" y="369092"/>
                  <a:pt x="264576" y="369092"/>
                </a:cubicBezTo>
                <a:close/>
              </a:path>
            </a:pathLst>
          </a:custGeom>
          <a:solidFill>
            <a:srgbClr val="351B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400;p13"/>
          <p:cNvSpPr txBox="1"/>
          <p:nvPr/>
        </p:nvSpPr>
        <p:spPr>
          <a:xfrm>
            <a:off x="5921561" y="7962737"/>
            <a:ext cx="2478129" cy="880241"/>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None/>
            </a:pPr>
            <a:r>
              <a:rPr lang="zh-TW" altLang="en-US" sz="4400" b="1" i="0" u="none" strike="noStrike" cap="none" dirty="0" smtClean="0">
                <a:solidFill>
                  <a:srgbClr val="000000"/>
                </a:solidFill>
                <a:latin typeface="微軟正黑體" panose="020B0604030504040204" pitchFamily="34" charset="-120"/>
                <a:ea typeface="微軟正黑體" panose="020B0604030504040204" pitchFamily="34" charset="-120"/>
                <a:cs typeface="Cabin"/>
                <a:sym typeface="Cabin"/>
              </a:rPr>
              <a:t>升學制度</a:t>
            </a:r>
            <a:endParaRPr sz="2800" b="1" dirty="0">
              <a:latin typeface="微軟正黑體" panose="020B0604030504040204" pitchFamily="34" charset="-120"/>
              <a:ea typeface="微軟正黑體" panose="020B0604030504040204" pitchFamily="34" charset="-120"/>
            </a:endParaRPr>
          </a:p>
        </p:txBody>
      </p:sp>
      <p:sp>
        <p:nvSpPr>
          <p:cNvPr id="70" name="Google Shape;400;p13"/>
          <p:cNvSpPr txBox="1"/>
          <p:nvPr/>
        </p:nvSpPr>
        <p:spPr>
          <a:xfrm>
            <a:off x="7285788" y="2828823"/>
            <a:ext cx="3443795" cy="880241"/>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None/>
            </a:pPr>
            <a:r>
              <a:rPr lang="zh-TW" altLang="en-US" sz="4400" b="1" i="0" u="none" strike="noStrike" cap="none" dirty="0" smtClean="0">
                <a:solidFill>
                  <a:srgbClr val="000000"/>
                </a:solidFill>
                <a:latin typeface="微軟正黑體" panose="020B0604030504040204" pitchFamily="34" charset="-120"/>
                <a:ea typeface="微軟正黑體" panose="020B0604030504040204" pitchFamily="34" charset="-120"/>
                <a:cs typeface="Cabin"/>
                <a:sym typeface="Cabin"/>
              </a:rPr>
              <a:t>國中教育會考</a:t>
            </a:r>
            <a:endParaRPr sz="2800" b="1" dirty="0">
              <a:latin typeface="微軟正黑體" panose="020B0604030504040204" pitchFamily="34" charset="-120"/>
              <a:ea typeface="微軟正黑體" panose="020B0604030504040204" pitchFamily="34" charset="-120"/>
            </a:endParaRPr>
          </a:p>
        </p:txBody>
      </p:sp>
      <p:sp>
        <p:nvSpPr>
          <p:cNvPr id="71" name="Google Shape;400;p13"/>
          <p:cNvSpPr txBox="1"/>
          <p:nvPr/>
        </p:nvSpPr>
        <p:spPr>
          <a:xfrm>
            <a:off x="12922389" y="2828917"/>
            <a:ext cx="2327426" cy="880241"/>
          </a:xfrm>
          <a:prstGeom prst="rect">
            <a:avLst/>
          </a:prstGeom>
          <a:noFill/>
          <a:ln>
            <a:noFill/>
          </a:ln>
        </p:spPr>
        <p:txBody>
          <a:bodyPr spcFirstLastPara="1" wrap="square" lIns="0" tIns="0" rIns="0" bIns="0" anchor="t" anchorCtr="0">
            <a:spAutoFit/>
          </a:bodyPr>
          <a:lstStyle/>
          <a:p>
            <a:pPr lvl="0">
              <a:lnSpc>
                <a:spcPct val="130011"/>
              </a:lnSpc>
            </a:pPr>
            <a:r>
              <a:rPr lang="zh-TW" altLang="en-US" sz="4400" b="1" dirty="0">
                <a:latin typeface="微軟正黑體" panose="020B0604030504040204" pitchFamily="34" charset="-120"/>
                <a:ea typeface="微軟正黑體" panose="020B0604030504040204" pitchFamily="34" charset="-120"/>
                <a:cs typeface="Cabin"/>
                <a:sym typeface="Cabin"/>
              </a:rPr>
              <a:t>諮詢管道</a:t>
            </a:r>
          </a:p>
        </p:txBody>
      </p:sp>
      <p:sp>
        <p:nvSpPr>
          <p:cNvPr id="72" name="Google Shape;400;p13"/>
          <p:cNvSpPr txBox="1"/>
          <p:nvPr/>
        </p:nvSpPr>
        <p:spPr>
          <a:xfrm>
            <a:off x="9288273" y="7833791"/>
            <a:ext cx="2976396" cy="1760482"/>
          </a:xfrm>
          <a:prstGeom prst="rect">
            <a:avLst/>
          </a:prstGeom>
          <a:noFill/>
          <a:ln>
            <a:noFill/>
          </a:ln>
        </p:spPr>
        <p:txBody>
          <a:bodyPr spcFirstLastPara="1" wrap="square" lIns="0" tIns="0" rIns="0" bIns="0" anchor="t" anchorCtr="0">
            <a:spAutoFit/>
          </a:bodyPr>
          <a:lstStyle/>
          <a:p>
            <a:pPr lvl="0" algn="ctr">
              <a:lnSpc>
                <a:spcPct val="130011"/>
              </a:lnSpc>
            </a:pPr>
            <a:r>
              <a:rPr lang="zh-TW" altLang="en-US" sz="4400" b="1" dirty="0">
                <a:latin typeface="微軟正黑體" panose="020B0604030504040204" pitchFamily="34" charset="-120"/>
                <a:ea typeface="微軟正黑體" panose="020B0604030504040204" pitchFamily="34" charset="-120"/>
                <a:cs typeface="Cabin"/>
                <a:sym typeface="Cabin"/>
              </a:rPr>
              <a:t>適性</a:t>
            </a:r>
            <a:r>
              <a:rPr lang="zh-TW" altLang="en-US" sz="4400" b="1" dirty="0" smtClean="0">
                <a:latin typeface="微軟正黑體" panose="020B0604030504040204" pitchFamily="34" charset="-120"/>
                <a:ea typeface="微軟正黑體" panose="020B0604030504040204" pitchFamily="34" charset="-120"/>
                <a:cs typeface="Cabin"/>
                <a:sym typeface="Cabin"/>
              </a:rPr>
              <a:t>輔導</a:t>
            </a:r>
            <a:endParaRPr lang="en-US" altLang="zh-TW" sz="4400" b="1" dirty="0" smtClean="0">
              <a:latin typeface="微軟正黑體" panose="020B0604030504040204" pitchFamily="34" charset="-120"/>
              <a:ea typeface="微軟正黑體" panose="020B0604030504040204" pitchFamily="34" charset="-120"/>
              <a:cs typeface="Cabin"/>
              <a:sym typeface="Cabin"/>
            </a:endParaRPr>
          </a:p>
          <a:p>
            <a:pPr lvl="0" algn="ctr">
              <a:lnSpc>
                <a:spcPct val="130011"/>
              </a:lnSpc>
            </a:pPr>
            <a:r>
              <a:rPr lang="zh-TW" altLang="en-US" sz="4400" b="1" dirty="0" smtClean="0">
                <a:latin typeface="微軟正黑體" panose="020B0604030504040204" pitchFamily="34" charset="-120"/>
                <a:ea typeface="微軟正黑體" panose="020B0604030504040204" pitchFamily="34" charset="-120"/>
                <a:cs typeface="Cabin"/>
                <a:sym typeface="Cabin"/>
              </a:rPr>
              <a:t>與</a:t>
            </a:r>
            <a:r>
              <a:rPr lang="zh-TW" altLang="en-US" sz="4400" b="1" dirty="0">
                <a:latin typeface="微軟正黑體" panose="020B0604030504040204" pitchFamily="34" charset="-120"/>
                <a:ea typeface="微軟正黑體" panose="020B0604030504040204" pitchFamily="34" charset="-120"/>
                <a:cs typeface="Cabin"/>
                <a:sym typeface="Cabin"/>
              </a:rPr>
              <a:t>志願選填</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特色招生甄選入學</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專業群科</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各高級中等學校得單獨或聯合</a:t>
            </a:r>
            <a:r>
              <a:rPr lang="zh-TW" altLang="en-US" sz="4000" dirty="0" smtClean="0">
                <a:latin typeface="微軟正黑體" panose="020B0604030504040204" pitchFamily="34" charset="-120"/>
                <a:ea typeface="微軟正黑體" panose="020B0604030504040204" pitchFamily="34" charset="-120"/>
              </a:rPr>
              <a:t>招生</a:t>
            </a:r>
            <a:endParaRPr lang="zh-TW" altLang="en-US" sz="4000" dirty="0">
              <a:latin typeface="微軟正黑體" panose="020B0604030504040204" pitchFamily="34" charset="-120"/>
              <a:ea typeface="微軟正黑體" panose="020B0604030504040204" pitchFamily="34" charset="-120"/>
            </a:endParaRP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得參採國中教育會考成績作為錄取</a:t>
            </a:r>
            <a:r>
              <a:rPr lang="zh-TW" altLang="en-US" sz="4000" dirty="0" smtClean="0">
                <a:latin typeface="微軟正黑體" panose="020B0604030504040204" pitchFamily="34" charset="-120"/>
                <a:ea typeface="微軟正黑體" panose="020B0604030504040204" pitchFamily="34" charset="-120"/>
              </a:rPr>
              <a:t>門檻</a:t>
            </a:r>
            <a:endParaRPr lang="zh-TW" altLang="en-US" sz="4000" dirty="0">
              <a:latin typeface="微軟正黑體" panose="020B0604030504040204" pitchFamily="34" charset="-120"/>
              <a:ea typeface="微軟正黑體" panose="020B0604030504040204" pitchFamily="34" charset="-120"/>
            </a:endParaRP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依術科測驗分數及學生志願，作為錄取</a:t>
            </a:r>
            <a:r>
              <a:rPr lang="zh-TW" altLang="en-US" sz="4000" dirty="0" smtClean="0">
                <a:latin typeface="微軟正黑體" panose="020B0604030504040204" pitchFamily="34" charset="-120"/>
                <a:ea typeface="微軟正黑體" panose="020B0604030504040204" pitchFamily="34" charset="-120"/>
              </a:rPr>
              <a:t>依據</a:t>
            </a:r>
            <a:endParaRPr lang="zh-TW" altLang="en-US" sz="4000" dirty="0">
              <a:latin typeface="微軟正黑體" panose="020B0604030504040204" pitchFamily="34" charset="-120"/>
              <a:ea typeface="微軟正黑體" panose="020B0604030504040204" pitchFamily="34" charset="-120"/>
            </a:endParaRPr>
          </a:p>
          <a:p>
            <a:pPr>
              <a:lnSpc>
                <a:spcPts val="5500"/>
              </a:lnSpc>
              <a:buFont typeface="Wingdings" panose="05000000000000000000" pitchFamily="2" charset="2"/>
              <a:buChar char="l"/>
            </a:pPr>
            <a:r>
              <a:rPr lang="zh-TW" altLang="en-US" sz="4000" dirty="0">
                <a:solidFill>
                  <a:srgbClr val="C00000"/>
                </a:solidFill>
                <a:latin typeface="微軟正黑體" panose="020B0604030504040204" pitchFamily="34" charset="-120"/>
                <a:ea typeface="微軟正黑體" panose="020B0604030504040204" pitchFamily="34" charset="-120"/>
              </a:rPr>
              <a:t>學生可自行擇一就學區報考</a:t>
            </a:r>
            <a:r>
              <a:rPr lang="zh-TW" altLang="en-US" sz="4000" dirty="0">
                <a:latin typeface="微軟正黑體" panose="020B0604030504040204" pitchFamily="34" charset="-120"/>
                <a:ea typeface="微軟正黑體" panose="020B0604030504040204" pitchFamily="34" charset="-120"/>
              </a:rPr>
              <a:t>，不受國民中學學籍所在地就學區</a:t>
            </a:r>
            <a:r>
              <a:rPr lang="zh-TW" altLang="en-US" sz="4000" dirty="0" smtClean="0">
                <a:latin typeface="微軟正黑體" panose="020B0604030504040204" pitchFamily="34" charset="-120"/>
                <a:ea typeface="微軟正黑體" panose="020B0604030504040204" pitchFamily="34" charset="-120"/>
              </a:rPr>
              <a:t>限制</a:t>
            </a:r>
            <a:endParaRPr lang="zh-TW" altLang="en-US" sz="4000" dirty="0">
              <a:latin typeface="微軟正黑體" panose="020B0604030504040204" pitchFamily="34" charset="-120"/>
              <a:ea typeface="微軟正黑體" panose="020B0604030504040204" pitchFamily="34" charset="-120"/>
            </a:endParaRPr>
          </a:p>
          <a:p>
            <a:pPr>
              <a:lnSpc>
                <a:spcPts val="5500"/>
              </a:lnSpc>
              <a:buFont typeface="Wingdings" panose="05000000000000000000" pitchFamily="2" charset="2"/>
              <a:buChar char="l"/>
            </a:pPr>
            <a:r>
              <a:rPr lang="en-US" altLang="zh-TW" sz="4000" dirty="0" smtClean="0">
                <a:latin typeface="微軟正黑體" panose="020B0604030504040204" pitchFamily="34" charset="-120"/>
                <a:ea typeface="微軟正黑體" panose="020B0604030504040204" pitchFamily="34" charset="-120"/>
              </a:rPr>
              <a:t>112</a:t>
            </a:r>
            <a:r>
              <a:rPr lang="zh-TW" altLang="en-US" sz="4000" dirty="0" smtClean="0">
                <a:latin typeface="微軟正黑體" panose="020B0604030504040204" pitchFamily="34" charset="-120"/>
                <a:ea typeface="微軟正黑體" panose="020B0604030504040204" pitchFamily="34" charset="-120"/>
              </a:rPr>
              <a:t>學年</a:t>
            </a:r>
            <a:r>
              <a:rPr lang="zh-TW" altLang="en-US" sz="4000" dirty="0">
                <a:latin typeface="微軟正黑體" panose="020B0604030504040204" pitchFamily="34" charset="-120"/>
                <a:ea typeface="微軟正黑體" panose="020B0604030504040204" pitchFamily="34" charset="-120"/>
              </a:rPr>
              <a:t>度</a:t>
            </a:r>
            <a:r>
              <a:rPr lang="zh-TW" altLang="en-US" sz="4000" dirty="0" smtClean="0">
                <a:latin typeface="微軟正黑體" panose="020B0604030504040204" pitchFamily="34" charset="-120"/>
                <a:ea typeface="微軟正黑體" panose="020B0604030504040204" pitchFamily="34" charset="-120"/>
              </a:rPr>
              <a:t>有</a:t>
            </a:r>
            <a:r>
              <a:rPr lang="en-US" altLang="zh-TW" sz="4000" dirty="0" smtClean="0">
                <a:latin typeface="微軟正黑體" panose="020B0604030504040204" pitchFamily="34" charset="-120"/>
                <a:ea typeface="微軟正黑體" panose="020B0604030504040204" pitchFamily="34" charset="-120"/>
              </a:rPr>
              <a:t>11</a:t>
            </a:r>
            <a:r>
              <a:rPr lang="zh-TW" altLang="en-US" sz="4000" dirty="0" smtClean="0">
                <a:latin typeface="微軟正黑體" panose="020B0604030504040204" pitchFamily="34" charset="-120"/>
                <a:ea typeface="微軟正黑體" panose="020B0604030504040204" pitchFamily="34" charset="-120"/>
              </a:rPr>
              <a:t>個</a:t>
            </a:r>
            <a:r>
              <a:rPr lang="zh-TW" altLang="en-US" sz="4000" dirty="0">
                <a:latin typeface="微軟正黑體" panose="020B0604030504040204" pitchFamily="34" charset="-120"/>
                <a:ea typeface="微軟正黑體" panose="020B0604030504040204" pitchFamily="34" charset="-120"/>
              </a:rPr>
              <a:t>就學區，</a:t>
            </a:r>
            <a:r>
              <a:rPr lang="zh-TW" altLang="en-US" sz="4000" dirty="0" smtClean="0">
                <a:latin typeface="微軟正黑體" panose="020B0604030504040204" pitchFamily="34" charset="-120"/>
                <a:ea typeface="微軟正黑體" panose="020B0604030504040204" pitchFamily="34" charset="-120"/>
              </a:rPr>
              <a:t>計</a:t>
            </a:r>
            <a:r>
              <a:rPr lang="en-US" altLang="zh-TW" sz="4000" dirty="0" smtClean="0">
                <a:latin typeface="微軟正黑體" panose="020B0604030504040204" pitchFamily="34" charset="-120"/>
                <a:ea typeface="微軟正黑體" panose="020B0604030504040204" pitchFamily="34" charset="-120"/>
              </a:rPr>
              <a:t>84</a:t>
            </a:r>
            <a:r>
              <a:rPr lang="zh-TW" altLang="en-US" sz="4000" dirty="0" smtClean="0">
                <a:latin typeface="微軟正黑體" panose="020B0604030504040204" pitchFamily="34" charset="-120"/>
                <a:ea typeface="微軟正黑體" panose="020B0604030504040204" pitchFamily="34" charset="-120"/>
              </a:rPr>
              <a:t>所</a:t>
            </a:r>
            <a:r>
              <a:rPr lang="zh-TW" altLang="en-US" sz="4000" dirty="0">
                <a:latin typeface="微軟正黑體" panose="020B0604030504040204" pitchFamily="34" charset="-120"/>
                <a:ea typeface="微軟正黑體" panose="020B0604030504040204" pitchFamily="34" charset="-120"/>
              </a:rPr>
              <a:t>高級中等學校，</a:t>
            </a:r>
            <a:r>
              <a:rPr lang="zh-TW" altLang="en-US" sz="4000" dirty="0" smtClean="0">
                <a:latin typeface="微軟正黑體" panose="020B0604030504040204" pitchFamily="34" charset="-120"/>
                <a:ea typeface="微軟正黑體" panose="020B0604030504040204" pitchFamily="34" charset="-120"/>
              </a:rPr>
              <a:t>提供</a:t>
            </a:r>
            <a:r>
              <a:rPr lang="en-US" altLang="zh-TW" sz="4000" dirty="0" smtClean="0">
                <a:latin typeface="微軟正黑體" panose="020B0604030504040204" pitchFamily="34" charset="-120"/>
                <a:ea typeface="微軟正黑體" panose="020B0604030504040204" pitchFamily="34" charset="-120"/>
              </a:rPr>
              <a:t>14</a:t>
            </a:r>
            <a:r>
              <a:rPr lang="zh-TW" altLang="en-US" sz="4000" dirty="0" smtClean="0">
                <a:latin typeface="微軟正黑體" panose="020B0604030504040204" pitchFamily="34" charset="-120"/>
                <a:ea typeface="微軟正黑體" panose="020B0604030504040204" pitchFamily="34" charset="-120"/>
              </a:rPr>
              <a:t>群</a:t>
            </a:r>
            <a:r>
              <a:rPr lang="en-US" altLang="zh-TW" sz="4000" dirty="0" smtClean="0">
                <a:latin typeface="微軟正黑體" panose="020B0604030504040204" pitchFamily="34" charset="-120"/>
                <a:ea typeface="微軟正黑體" panose="020B0604030504040204" pitchFamily="34" charset="-120"/>
              </a:rPr>
              <a:t>327</a:t>
            </a:r>
            <a:r>
              <a:rPr lang="zh-TW" altLang="en-US" sz="4000" dirty="0" smtClean="0">
                <a:latin typeface="微軟正黑體" panose="020B0604030504040204" pitchFamily="34" charset="-120"/>
                <a:ea typeface="微軟正黑體" panose="020B0604030504040204" pitchFamily="34" charset="-120"/>
              </a:rPr>
              <a:t>科班</a:t>
            </a:r>
            <a:r>
              <a:rPr lang="zh-TW" altLang="en-US" sz="4000" dirty="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總計</a:t>
            </a:r>
            <a:r>
              <a:rPr lang="en-US" altLang="zh-TW" sz="4000" dirty="0" smtClean="0">
                <a:latin typeface="微軟正黑體" panose="020B0604030504040204" pitchFamily="34" charset="-120"/>
                <a:ea typeface="微軟正黑體" panose="020B0604030504040204" pitchFamily="34" charset="-120"/>
              </a:rPr>
              <a:t>7,955</a:t>
            </a:r>
            <a:r>
              <a:rPr lang="zh-TW" altLang="en-US" sz="4000" dirty="0" smtClean="0">
                <a:latin typeface="微軟正黑體" panose="020B0604030504040204" pitchFamily="34" charset="-120"/>
                <a:ea typeface="微軟正黑體" panose="020B0604030504040204" pitchFamily="34" charset="-120"/>
              </a:rPr>
              <a:t>個名額</a:t>
            </a:r>
            <a:endParaRPr lang="en-US" altLang="zh-TW" sz="4000" dirty="0" smtClean="0">
              <a:latin typeface="微軟正黑體" panose="020B0604030504040204" pitchFamily="34" charset="-120"/>
              <a:ea typeface="微軟正黑體" panose="020B0604030504040204" pitchFamily="34" charset="-120"/>
            </a:endParaRP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以上僅供參考，以簡章為準</a:t>
            </a:r>
            <a:r>
              <a:rPr lang="zh-TW" altLang="en-US" sz="4000" dirty="0" smtClean="0">
                <a:latin typeface="微軟正黑體" panose="020B0604030504040204" pitchFamily="34" charset="-120"/>
                <a:ea typeface="微軟正黑體" panose="020B0604030504040204" pitchFamily="34" charset="-120"/>
              </a:rPr>
              <a:t>。</a:t>
            </a:r>
            <a:endParaRPr lang="zh-TW" altLang="en-US" sz="4000" dirty="0">
              <a:latin typeface="微軟正黑體" panose="020B0604030504040204" pitchFamily="34" charset="-120"/>
              <a:ea typeface="微軟正黑體" panose="020B0604030504040204" pitchFamily="34" charset="-120"/>
            </a:endParaRP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總召學校：</a:t>
            </a:r>
            <a:r>
              <a:rPr lang="zh-TW" altLang="en-US" sz="4000" dirty="0">
                <a:solidFill>
                  <a:srgbClr val="C00000"/>
                </a:solidFill>
                <a:latin typeface="微軟正黑體" panose="020B0604030504040204" pitchFamily="34" charset="-120"/>
                <a:ea typeface="微軟正黑體" panose="020B0604030504040204" pitchFamily="34" charset="-120"/>
              </a:rPr>
              <a:t>國立臺南海事水產職業學校</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013507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994009" cy="1384995"/>
            <a:chOff x="-1" y="-19050"/>
            <a:chExt cx="18219240" cy="338467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3384676"/>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特色招生甄選入學</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體育班</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體育班甄選為</a:t>
            </a:r>
            <a:r>
              <a:rPr lang="zh-TW" altLang="en-US" sz="4000" dirty="0">
                <a:solidFill>
                  <a:srgbClr val="C00000"/>
                </a:solidFill>
                <a:latin typeface="微軟正黑體" panose="020B0604030504040204" pitchFamily="34" charset="-120"/>
                <a:ea typeface="微軟正黑體" panose="020B0604030504040204" pitchFamily="34" charset="-120"/>
              </a:rPr>
              <a:t>各校單獨</a:t>
            </a:r>
            <a:r>
              <a:rPr lang="zh-TW" altLang="en-US" sz="4000" dirty="0" smtClean="0">
                <a:solidFill>
                  <a:srgbClr val="C00000"/>
                </a:solidFill>
                <a:latin typeface="微軟正黑體" panose="020B0604030504040204" pitchFamily="34" charset="-120"/>
                <a:ea typeface="微軟正黑體" panose="020B0604030504040204" pitchFamily="34" charset="-120"/>
              </a:rPr>
              <a:t>招生</a:t>
            </a:r>
            <a:endParaRPr lang="zh-TW" altLang="en-US" sz="40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參加高級中等學校體育班甄選入學之學生</a:t>
            </a:r>
            <a:r>
              <a:rPr lang="zh-TW" altLang="en-US" sz="4000" dirty="0">
                <a:solidFill>
                  <a:srgbClr val="C00000"/>
                </a:solidFill>
                <a:latin typeface="微軟正黑體" panose="020B0604030504040204" pitchFamily="34" charset="-120"/>
                <a:ea typeface="微軟正黑體" panose="020B0604030504040204" pitchFamily="34" charset="-120"/>
              </a:rPr>
              <a:t>不受免試就學區限制，學生得跨區</a:t>
            </a:r>
            <a:r>
              <a:rPr lang="zh-TW" altLang="en-US" sz="4000" dirty="0" smtClean="0">
                <a:solidFill>
                  <a:srgbClr val="C00000"/>
                </a:solidFill>
                <a:latin typeface="微軟正黑體" panose="020B0604030504040204" pitchFamily="34" charset="-120"/>
                <a:ea typeface="微軟正黑體" panose="020B0604030504040204" pitchFamily="34" charset="-120"/>
              </a:rPr>
              <a:t>報名</a:t>
            </a:r>
            <a:endParaRPr lang="zh-TW" altLang="en-US" sz="4000" dirty="0">
              <a:solidFill>
                <a:srgbClr val="C00000"/>
              </a:solidFill>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依術科測驗分數為錄取</a:t>
            </a:r>
            <a:r>
              <a:rPr lang="zh-TW" altLang="en-US" sz="4000" dirty="0" smtClean="0">
                <a:latin typeface="微軟正黑體" panose="020B0604030504040204" pitchFamily="34" charset="-120"/>
                <a:ea typeface="微軟正黑體" panose="020B0604030504040204" pitchFamily="34" charset="-120"/>
              </a:rPr>
              <a:t>依據</a:t>
            </a:r>
            <a:endParaRPr lang="zh-TW" altLang="en-US" sz="40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en-US" altLang="zh-TW" sz="4000" dirty="0" smtClean="0">
                <a:solidFill>
                  <a:srgbClr val="C00000"/>
                </a:solidFill>
                <a:latin typeface="微軟正黑體" panose="020B0604030504040204" pitchFamily="34" charset="-120"/>
                <a:ea typeface="微軟正黑體" panose="020B0604030504040204" pitchFamily="34" charset="-120"/>
              </a:rPr>
              <a:t>112</a:t>
            </a:r>
            <a:r>
              <a:rPr lang="zh-TW" altLang="en-US" sz="4000" dirty="0" smtClean="0">
                <a:solidFill>
                  <a:srgbClr val="C00000"/>
                </a:solidFill>
                <a:latin typeface="微軟正黑體" panose="020B0604030504040204" pitchFamily="34" charset="-120"/>
                <a:ea typeface="微軟正黑體" panose="020B0604030504040204" pitchFamily="34" charset="-120"/>
              </a:rPr>
              <a:t>學年</a:t>
            </a:r>
            <a:r>
              <a:rPr lang="zh-TW" altLang="en-US" sz="4000" dirty="0">
                <a:solidFill>
                  <a:srgbClr val="C00000"/>
                </a:solidFill>
                <a:latin typeface="微軟正黑體" panose="020B0604030504040204" pitchFamily="34" charset="-120"/>
                <a:ea typeface="微軟正黑體" panose="020B0604030504040204" pitchFamily="34" charset="-120"/>
              </a:rPr>
              <a:t>度以公告之簡章</a:t>
            </a:r>
            <a:r>
              <a:rPr lang="zh-TW" altLang="en-US" sz="4000" dirty="0" smtClean="0">
                <a:solidFill>
                  <a:srgbClr val="C00000"/>
                </a:solidFill>
                <a:latin typeface="微軟正黑體" panose="020B0604030504040204" pitchFamily="34" charset="-120"/>
                <a:ea typeface="微軟正黑體" panose="020B0604030504040204" pitchFamily="34" charset="-120"/>
              </a:rPr>
              <a:t>為主</a:t>
            </a: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49904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994009" cy="1384995"/>
            <a:chOff x="-1" y="-19050"/>
            <a:chExt cx="18219240" cy="338467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3384676"/>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未受補助之私校獨招</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私立高級中等學校非政府捐助設立、未接受政府獎勵、補助，且未由政府</a:t>
            </a:r>
            <a:r>
              <a:rPr lang="zh-TW" altLang="en-US" sz="4000" dirty="0">
                <a:solidFill>
                  <a:srgbClr val="C00000"/>
                </a:solidFill>
                <a:latin typeface="微軟正黑體" panose="020B0604030504040204" pitchFamily="34" charset="-120"/>
                <a:ea typeface="微軟正黑體" panose="020B0604030504040204" pitchFamily="34" charset="-120"/>
              </a:rPr>
              <a:t>負擔學費</a:t>
            </a:r>
            <a:r>
              <a:rPr lang="zh-TW" altLang="en-US" sz="4000" dirty="0">
                <a:latin typeface="微軟正黑體" panose="020B0604030504040204" pitchFamily="34" charset="-120"/>
                <a:ea typeface="微軟正黑體" panose="020B0604030504040204" pitchFamily="34" charset="-120"/>
              </a:rPr>
              <a:t>者，得單獨辦理招生，不受高級中等教育法有關招生規定之限制。</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為促進教育資源公共化，仍應提供不低於該校核定招生總名額百分之十五之免試入學名額。</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926038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其他</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運動績優甄審、甄試與獨招</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運動績優甄審入學 </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國際競賽表現</a:t>
            </a:r>
            <a:r>
              <a:rPr lang="en-US" altLang="zh-TW" sz="4000" dirty="0">
                <a:latin typeface="微軟正黑體" panose="020B0604030504040204" pitchFamily="34" charset="-120"/>
                <a:ea typeface="微軟正黑體" panose="020B0604030504040204" pitchFamily="34" charset="-120"/>
              </a:rPr>
              <a:t>)</a:t>
            </a:r>
          </a:p>
          <a:p>
            <a:pPr lvl="1">
              <a:lnSpc>
                <a:spcPts val="55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中等以上學校運動成績優良學生輔導委員會</a:t>
            </a:r>
          </a:p>
          <a:p>
            <a:pPr lvl="1">
              <a:lnSpc>
                <a:spcPts val="55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國立臺灣體育運動大學</a:t>
            </a: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運動績優甄試入學 </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競賽表現</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術科測驗</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國中教育會考</a:t>
            </a:r>
            <a:r>
              <a:rPr lang="en-US" altLang="zh-TW" sz="4000" dirty="0">
                <a:latin typeface="微軟正黑體" panose="020B0604030504040204" pitchFamily="34" charset="-120"/>
                <a:ea typeface="微軟正黑體" panose="020B0604030504040204" pitchFamily="34" charset="-120"/>
              </a:rPr>
              <a:t>)</a:t>
            </a: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中等以上學校運動成績優良學生輔導委員會</a:t>
            </a:r>
          </a:p>
          <a:p>
            <a:pPr lvl="1">
              <a:lnSpc>
                <a:spcPts val="55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國立臺灣體育運動大學</a:t>
            </a:r>
          </a:p>
          <a:p>
            <a:pPr lvl="1">
              <a:lnSpc>
                <a:spcPts val="55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運動績優獨招</a:t>
            </a: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教育部體育署學校體育組</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555774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其他</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實用技能學程</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實用技能學程是以學生為中心、學校為本位的教育，注重學生多元性向與適性發展教育環境。</a:t>
            </a: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課程設計是延續國中技藝教育課程，專為具有技藝傾向、就業意願和想學習一技之長的學生所設計的學習環境。</a:t>
            </a: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採分區輔導分發方式，曾選習國中技藝教育學生優先分發，未曾選習國中技藝教育學生次之。</a:t>
            </a:r>
          </a:p>
          <a:p>
            <a:pPr>
              <a:lnSpc>
                <a:spcPts val="55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承辦學校：</a:t>
            </a:r>
            <a:r>
              <a:rPr lang="zh-TW" altLang="en-US" sz="4000" dirty="0">
                <a:solidFill>
                  <a:srgbClr val="C00000"/>
                </a:solidFill>
                <a:latin typeface="微軟正黑體" panose="020B0604030504040204" pitchFamily="34" charset="-120"/>
                <a:ea typeface="微軟正黑體" panose="020B0604030504040204" pitchFamily="34" charset="-120"/>
              </a:rPr>
              <a:t>國立南投高商</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090331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其他</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建教合作班</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建教合作班招生由各校自行辦理。</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主要以免試為之，但為各產業人才培育之需要，各校得辦理面談、口試、實作或由學校訂定評選方式。</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150893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其他</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身心障礙生適性輔導安置</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參加身心障礙學生適性輔導安置之學生，亦可參加免試入學或特色招生，並得擇一錄取結果報到。</a:t>
            </a: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國立學校之承辦學校：國立和美實驗學校</a:t>
            </a:r>
          </a:p>
          <a:p>
            <a:pPr lvl="1">
              <a:lnSpc>
                <a:spcPts val="50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報名日期：</a:t>
            </a:r>
            <a:r>
              <a:rPr lang="en-US" altLang="zh-TW" sz="4000" dirty="0" smtClean="0">
                <a:latin typeface="微軟正黑體" panose="020B0604030504040204" pitchFamily="34" charset="-120"/>
                <a:ea typeface="微軟正黑體" panose="020B0604030504040204" pitchFamily="34" charset="-120"/>
              </a:rPr>
              <a:t>112.02.15-112.02.22 </a:t>
            </a:r>
            <a:r>
              <a:rPr lang="en-US" altLang="zh-TW" sz="4000" dirty="0">
                <a:latin typeface="微軟正黑體" panose="020B0604030504040204" pitchFamily="34" charset="-120"/>
                <a:ea typeface="微軟正黑體" panose="020B0604030504040204" pitchFamily="34" charset="-120"/>
              </a:rPr>
              <a:t>	</a:t>
            </a:r>
          </a:p>
          <a:p>
            <a:pPr lvl="1">
              <a:lnSpc>
                <a:spcPts val="50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公告安置結果：</a:t>
            </a:r>
            <a:r>
              <a:rPr lang="en-US" altLang="zh-TW" sz="4000" dirty="0" smtClean="0">
                <a:latin typeface="微軟正黑體" panose="020B0604030504040204" pitchFamily="34" charset="-120"/>
                <a:ea typeface="微軟正黑體" panose="020B0604030504040204" pitchFamily="34" charset="-120"/>
              </a:rPr>
              <a:t>112.06.05</a:t>
            </a:r>
            <a:endParaRPr lang="en-US" altLang="zh-TW" sz="40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l"/>
            </a:pPr>
            <a:endParaRPr lang="en-US" altLang="zh-TW" sz="40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以上僅供參考，以簡章為準。</a:t>
            </a: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臺北市、新北市、桃園市、臺中市、高雄市獨立辦理。</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581251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特殊身分學生入學</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特殊身分學生包括</a:t>
            </a:r>
          </a:p>
          <a:p>
            <a:pPr lvl="1">
              <a:lnSpc>
                <a:spcPts val="50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原住民生、身心障礙生、蒙藏生、政府派赴國外工作子女、境外優秀科學技術人才子女、僑生、退伍軍人。</a:t>
            </a: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外加名額</a:t>
            </a:r>
          </a:p>
          <a:p>
            <a:pPr lvl="1">
              <a:lnSpc>
                <a:spcPts val="50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各管道均提供原核定名額</a:t>
            </a:r>
            <a:r>
              <a:rPr lang="en-US" altLang="zh-TW" sz="4000" dirty="0">
                <a:latin typeface="微軟正黑體" panose="020B0604030504040204" pitchFamily="34" charset="-120"/>
                <a:ea typeface="微軟正黑體" panose="020B0604030504040204" pitchFamily="34" charset="-120"/>
              </a:rPr>
              <a:t>2%(</a:t>
            </a:r>
            <a:r>
              <a:rPr lang="zh-TW" altLang="en-US" sz="4000" dirty="0">
                <a:latin typeface="微軟正黑體" panose="020B0604030504040204" pitchFamily="34" charset="-120"/>
                <a:ea typeface="微軟正黑體" panose="020B0604030504040204" pitchFamily="34" charset="-120"/>
              </a:rPr>
              <a:t>無條件進入</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之外加名額。</a:t>
            </a:r>
          </a:p>
          <a:p>
            <a:pPr lvl="1">
              <a:lnSpc>
                <a:spcPts val="50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先以原始分數與一般生比序，若未錄取，則依相關規定加分後，進行外加名額比序，不佔一般生名額。</a:t>
            </a:r>
          </a:p>
          <a:p>
            <a:pPr lvl="1">
              <a:lnSpc>
                <a:spcPts val="5000"/>
              </a:lnSpc>
              <a:buFont typeface="Wingdings" panose="05000000000000000000" pitchFamily="2" charset="2"/>
              <a:buChar char="u"/>
            </a:pPr>
            <a:r>
              <a:rPr lang="zh-TW" altLang="en-US" sz="4000" dirty="0">
                <a:latin typeface="微軟正黑體" panose="020B0604030504040204" pitchFamily="34" charset="-120"/>
                <a:ea typeface="微軟正黑體" panose="020B0604030504040204" pitchFamily="34" charset="-120"/>
              </a:rPr>
              <a:t>免試入學之外加名額無最低錄取標準，但特色招生之外加名額，特殊身分學生於加分後，必須達一般生之最低錄取標準，方得錄取。</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501835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66" name="燕尾形向右箭號 165"/>
          <p:cNvSpPr/>
          <p:nvPr/>
        </p:nvSpPr>
        <p:spPr bwMode="auto">
          <a:xfrm>
            <a:off x="1733336" y="1959867"/>
            <a:ext cx="15004607" cy="1250533"/>
          </a:xfrm>
          <a:prstGeom prst="notchedRightArrow">
            <a:avLst/>
          </a:prstGeom>
          <a:solidFill>
            <a:schemeClr val="accent2">
              <a:lumMod val="40000"/>
              <a:lumOff val="60000"/>
            </a:schemeClr>
          </a:solidFill>
          <a:ln>
            <a:noFill/>
          </a:ln>
        </p:spPr>
        <p:style>
          <a:lnRef idx="1">
            <a:schemeClr val="accent4"/>
          </a:lnRef>
          <a:fillRef idx="2">
            <a:schemeClr val="accent4"/>
          </a:fillRef>
          <a:effectRef idx="1">
            <a:schemeClr val="accent4"/>
          </a:effectRef>
          <a:fontRef idx="minor">
            <a:schemeClr val="dk1"/>
          </a:fontRef>
        </p:style>
      </p:sp>
      <p:sp>
        <p:nvSpPr>
          <p:cNvPr id="167" name="橢圓 166"/>
          <p:cNvSpPr/>
          <p:nvPr/>
        </p:nvSpPr>
        <p:spPr bwMode="auto">
          <a:xfrm>
            <a:off x="2408123" y="2431598"/>
            <a:ext cx="295933" cy="313745"/>
          </a:xfrm>
          <a:prstGeom prst="ellipse">
            <a:avLst/>
          </a:prstGeom>
          <a:solidFill>
            <a:srgbClr val="185897"/>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8" name="橢圓 167"/>
          <p:cNvSpPr/>
          <p:nvPr/>
        </p:nvSpPr>
        <p:spPr bwMode="auto">
          <a:xfrm>
            <a:off x="3465501" y="2431598"/>
            <a:ext cx="295933" cy="313745"/>
          </a:xfrm>
          <a:prstGeom prst="ellipse">
            <a:avLst/>
          </a:prstGeom>
          <a:solidFill>
            <a:schemeClr val="accent3">
              <a:lumMod val="60000"/>
              <a:lumOff val="40000"/>
            </a:schemeClr>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9" name="橢圓 168"/>
          <p:cNvSpPr/>
          <p:nvPr/>
        </p:nvSpPr>
        <p:spPr bwMode="auto">
          <a:xfrm>
            <a:off x="4522878" y="2431598"/>
            <a:ext cx="295933" cy="313745"/>
          </a:xfrm>
          <a:prstGeom prst="ellipse">
            <a:avLst/>
          </a:prstGeom>
          <a:solidFill>
            <a:schemeClr val="bg2">
              <a:lumMod val="60000"/>
              <a:lumOff val="40000"/>
            </a:schemeClr>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170" name="群組 169"/>
          <p:cNvGrpSpPr/>
          <p:nvPr/>
        </p:nvGrpSpPr>
        <p:grpSpPr>
          <a:xfrm>
            <a:off x="1950403" y="3049532"/>
            <a:ext cx="4286148" cy="5090578"/>
            <a:chOff x="601169" y="1828836"/>
            <a:chExt cx="3218955" cy="3631801"/>
          </a:xfrm>
        </p:grpSpPr>
        <p:grpSp>
          <p:nvGrpSpPr>
            <p:cNvPr id="171" name="群組 48"/>
            <p:cNvGrpSpPr>
              <a:grpSpLocks/>
            </p:cNvGrpSpPr>
            <p:nvPr/>
          </p:nvGrpSpPr>
          <p:grpSpPr bwMode="auto">
            <a:xfrm>
              <a:off x="601169" y="1860637"/>
              <a:ext cx="3218955" cy="3600000"/>
              <a:chOff x="134500" y="2114550"/>
              <a:chExt cx="3143250" cy="4184168"/>
            </a:xfrm>
          </p:grpSpPr>
          <p:sp>
            <p:nvSpPr>
              <p:cNvPr id="178" name="圓角矩形 177"/>
              <p:cNvSpPr/>
              <p:nvPr/>
            </p:nvSpPr>
            <p:spPr>
              <a:xfrm>
                <a:off x="134500" y="2114550"/>
                <a:ext cx="3143250" cy="4184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179" name="圓角矩形 178"/>
              <p:cNvSpPr/>
              <p:nvPr/>
            </p:nvSpPr>
            <p:spPr>
              <a:xfrm>
                <a:off x="134500" y="2114550"/>
                <a:ext cx="3143250" cy="4184168"/>
              </a:xfrm>
              <a:prstGeom prst="roundRect">
                <a:avLst/>
              </a:prstGeom>
              <a:solidFill>
                <a:srgbClr val="00CC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grpSp>
        <p:sp>
          <p:nvSpPr>
            <p:cNvPr id="172" name="文字方塊 171"/>
            <p:cNvSpPr txBox="1"/>
            <p:nvPr/>
          </p:nvSpPr>
          <p:spPr bwMode="auto">
            <a:xfrm>
              <a:off x="638250" y="4351510"/>
              <a:ext cx="3157950" cy="944189"/>
            </a:xfrm>
            <a:prstGeom prst="rect">
              <a:avLst/>
            </a:prstGeom>
            <a:noFill/>
          </p:spPr>
          <p:txBody>
            <a:bodyPr>
              <a:spAutoFit/>
            </a:bodyPr>
            <a:lstStyle/>
            <a:p>
              <a:pPr algn="ctr" eaLnBrk="1" hangingPunct="1">
                <a:defRPr/>
              </a:pPr>
              <a:r>
                <a:rPr kumimoji="0" lang="zh-TW" altLang="en-US" sz="4000" b="1" dirty="0">
                  <a:solidFill>
                    <a:srgbClr val="0043C8"/>
                  </a:solidFill>
                  <a:latin typeface="微軟正黑體" panose="020B0604030504040204" pitchFamily="34" charset="-120"/>
                  <a:ea typeface="微軟正黑體" panose="020B0604030504040204" pitchFamily="34" charset="-120"/>
                </a:rPr>
                <a:t>特色招生</a:t>
              </a:r>
              <a:r>
                <a:rPr kumimoji="0" lang="en-US" altLang="zh-TW" sz="4000" b="1" dirty="0">
                  <a:solidFill>
                    <a:srgbClr val="0043C8"/>
                  </a:solidFill>
                  <a:latin typeface="微軟正黑體" panose="020B0604030504040204" pitchFamily="34" charset="-120"/>
                  <a:ea typeface="微軟正黑體" panose="020B0604030504040204" pitchFamily="34" charset="-120"/>
                </a:rPr>
                <a:t/>
              </a:r>
              <a:br>
                <a:rPr kumimoji="0" lang="en-US" altLang="zh-TW" sz="4000" b="1" dirty="0">
                  <a:solidFill>
                    <a:srgbClr val="0043C8"/>
                  </a:solidFill>
                  <a:latin typeface="微軟正黑體" panose="020B0604030504040204" pitchFamily="34" charset="-120"/>
                  <a:ea typeface="微軟正黑體" panose="020B0604030504040204" pitchFamily="34" charset="-120"/>
                </a:rPr>
              </a:br>
              <a:r>
                <a:rPr kumimoji="0" lang="zh-TW" altLang="en-US" sz="4000" b="1" dirty="0">
                  <a:solidFill>
                    <a:srgbClr val="0043C8"/>
                  </a:solidFill>
                  <a:latin typeface="微軟正黑體" panose="020B0604030504040204" pitchFamily="34" charset="-120"/>
                  <a:ea typeface="微軟正黑體" panose="020B0604030504040204" pitchFamily="34" charset="-120"/>
                </a:rPr>
                <a:t>甄選入學</a:t>
              </a:r>
            </a:p>
          </p:txBody>
        </p:sp>
        <p:sp>
          <p:nvSpPr>
            <p:cNvPr id="173" name="文字方塊 172"/>
            <p:cNvSpPr txBox="1"/>
            <p:nvPr/>
          </p:nvSpPr>
          <p:spPr bwMode="auto">
            <a:xfrm>
              <a:off x="1086726" y="3907983"/>
              <a:ext cx="2260998" cy="329368"/>
            </a:xfrm>
            <a:prstGeom prst="rect">
              <a:avLst/>
            </a:prstGeom>
            <a:solidFill>
              <a:schemeClr val="bg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a:solidFill>
                    <a:schemeClr val="tx1"/>
                  </a:solidFill>
                  <a:latin typeface="Arial" panose="020B0604020202020204" pitchFamily="34" charset="0"/>
                  <a:ea typeface="SimSun" panose="02010600030101010101" pitchFamily="2" charset="-122"/>
                </a:defRPr>
              </a:lvl1pPr>
              <a:lvl2pPr marL="742950" indent="-285750" eaLnBrk="0" hangingPunct="0">
                <a:defRPr kumimoji="1">
                  <a:solidFill>
                    <a:schemeClr val="tx1"/>
                  </a:solidFill>
                  <a:latin typeface="Arial" panose="020B0604020202020204" pitchFamily="34" charset="0"/>
                  <a:ea typeface="SimSun" panose="02010600030101010101" pitchFamily="2" charset="-122"/>
                </a:defRPr>
              </a:lvl2pPr>
              <a:lvl3pPr marL="1143000" indent="-228600" eaLnBrk="0" hangingPunct="0">
                <a:defRPr kumimoji="1">
                  <a:solidFill>
                    <a:schemeClr val="tx1"/>
                  </a:solidFill>
                  <a:latin typeface="Arial" panose="020B0604020202020204" pitchFamily="34" charset="0"/>
                  <a:ea typeface="SimSun" panose="02010600030101010101" pitchFamily="2" charset="-122"/>
                </a:defRPr>
              </a:lvl3pPr>
              <a:lvl4pPr marL="1600200" indent="-228600" eaLnBrk="0" hangingPunct="0">
                <a:defRPr kumimoji="1">
                  <a:solidFill>
                    <a:schemeClr val="tx1"/>
                  </a:solidFill>
                  <a:latin typeface="Arial" panose="020B0604020202020204" pitchFamily="34" charset="0"/>
                  <a:ea typeface="SimSun" panose="02010600030101010101" pitchFamily="2" charset="-122"/>
                </a:defRPr>
              </a:lvl4pPr>
              <a:lvl5pPr marL="2057400" indent="-228600" eaLnBrk="0" hangingPunct="0">
                <a:defRPr kumimoji="1">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9pPr>
            </a:lstStyle>
            <a:p>
              <a:pPr algn="ctr" eaLnBrk="1" hangingPunct="1">
                <a:defRPr/>
              </a:pPr>
              <a:r>
                <a:rPr lang="zh-TW" altLang="en-US" sz="2400" dirty="0">
                  <a:solidFill>
                    <a:srgbClr val="000000"/>
                  </a:solidFill>
                  <a:latin typeface="微軟正黑體" panose="020B0604030504040204" pitchFamily="34" charset="-120"/>
                  <a:ea typeface="微軟正黑體" panose="020B0604030504040204" pitchFamily="34" charset="-120"/>
                </a:rPr>
                <a:t>報名：</a:t>
              </a:r>
              <a:r>
                <a:rPr lang="en-US" altLang="zh-TW" sz="2400" dirty="0" smtClean="0">
                  <a:solidFill>
                    <a:srgbClr val="000000"/>
                  </a:solidFill>
                  <a:latin typeface="微軟正黑體" panose="020B0604030504040204" pitchFamily="34" charset="-120"/>
                  <a:ea typeface="微軟正黑體" panose="020B0604030504040204" pitchFamily="34" charset="-120"/>
                </a:rPr>
                <a:t>112</a:t>
              </a:r>
              <a:r>
                <a:rPr lang="zh-TW" altLang="en-US" sz="2400" dirty="0" smtClean="0">
                  <a:solidFill>
                    <a:srgbClr val="000000"/>
                  </a:solidFill>
                  <a:latin typeface="微軟正黑體" panose="020B0604030504040204" pitchFamily="34" charset="-120"/>
                  <a:ea typeface="微軟正黑體" panose="020B0604030504040204" pitchFamily="34" charset="-120"/>
                </a:rPr>
                <a:t>年</a:t>
              </a:r>
              <a:r>
                <a:rPr lang="en-US" altLang="zh-TW" sz="2400" dirty="0">
                  <a:solidFill>
                    <a:srgbClr val="000000"/>
                  </a:solidFill>
                  <a:latin typeface="微軟正黑體" panose="020B0604030504040204" pitchFamily="34" charset="-120"/>
                  <a:ea typeface="微軟正黑體" panose="020B0604030504040204" pitchFamily="34" charset="-120"/>
                </a:rPr>
                <a:t>2-5</a:t>
              </a:r>
              <a:r>
                <a:rPr lang="zh-TW" altLang="en-US" sz="2400" dirty="0">
                  <a:solidFill>
                    <a:srgbClr val="000000"/>
                  </a:solidFill>
                  <a:latin typeface="微軟正黑體" panose="020B0604030504040204" pitchFamily="34" charset="-120"/>
                  <a:ea typeface="微軟正黑體" panose="020B0604030504040204" pitchFamily="34" charset="-120"/>
                </a:rPr>
                <a:t>月</a:t>
              </a:r>
            </a:p>
          </p:txBody>
        </p:sp>
        <p:sp>
          <p:nvSpPr>
            <p:cNvPr id="174" name="手繪多邊形 173"/>
            <p:cNvSpPr/>
            <p:nvPr/>
          </p:nvSpPr>
          <p:spPr bwMode="auto">
            <a:xfrm>
              <a:off x="791889" y="1828836"/>
              <a:ext cx="468000" cy="892175"/>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科學班</a:t>
              </a:r>
            </a:p>
          </p:txBody>
        </p:sp>
        <p:sp>
          <p:nvSpPr>
            <p:cNvPr id="175" name="手繪多邊形 174"/>
            <p:cNvSpPr/>
            <p:nvPr/>
          </p:nvSpPr>
          <p:spPr bwMode="auto">
            <a:xfrm>
              <a:off x="1584479" y="1828836"/>
              <a:ext cx="468000" cy="892175"/>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藝才班</a:t>
              </a:r>
            </a:p>
          </p:txBody>
        </p:sp>
        <p:sp>
          <p:nvSpPr>
            <p:cNvPr id="176" name="手繪多邊形 175"/>
            <p:cNvSpPr/>
            <p:nvPr/>
          </p:nvSpPr>
          <p:spPr bwMode="auto">
            <a:xfrm>
              <a:off x="2377069" y="1828836"/>
              <a:ext cx="468000" cy="892175"/>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lang="zh-TW" altLang="en-US" sz="4000" b="1" dirty="0">
                  <a:latin typeface="微軟正黑體" panose="020B0604030504040204" pitchFamily="34" charset="-120"/>
                  <a:ea typeface="微軟正黑體" panose="020B0604030504040204" pitchFamily="34" charset="-120"/>
                </a:rPr>
                <a:t>專業群科</a:t>
              </a:r>
              <a:endParaRPr kumimoji="0" lang="zh-TW" altLang="en-US" sz="4000" b="1" dirty="0">
                <a:latin typeface="微軟正黑體" panose="020B0604030504040204" pitchFamily="34" charset="-120"/>
                <a:ea typeface="微軟正黑體" panose="020B0604030504040204" pitchFamily="34" charset="-120"/>
              </a:endParaRPr>
            </a:p>
          </p:txBody>
        </p:sp>
        <p:sp>
          <p:nvSpPr>
            <p:cNvPr id="177" name="手繪多邊形 176"/>
            <p:cNvSpPr/>
            <p:nvPr/>
          </p:nvSpPr>
          <p:spPr bwMode="auto">
            <a:xfrm>
              <a:off x="3169659" y="1828836"/>
              <a:ext cx="468000" cy="892175"/>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體育班</a:t>
              </a:r>
            </a:p>
          </p:txBody>
        </p:sp>
      </p:grpSp>
      <p:sp>
        <p:nvSpPr>
          <p:cNvPr id="180" name="橢圓 179"/>
          <p:cNvSpPr/>
          <p:nvPr/>
        </p:nvSpPr>
        <p:spPr bwMode="auto">
          <a:xfrm>
            <a:off x="6637634" y="2431598"/>
            <a:ext cx="295933" cy="313745"/>
          </a:xfrm>
          <a:prstGeom prst="ellipse">
            <a:avLst/>
          </a:prstGeom>
          <a:solidFill>
            <a:schemeClr val="accent3">
              <a:lumMod val="60000"/>
              <a:lumOff val="40000"/>
            </a:schemeClr>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181" name="群組 180"/>
          <p:cNvGrpSpPr/>
          <p:nvPr/>
        </p:nvGrpSpPr>
        <p:grpSpPr>
          <a:xfrm>
            <a:off x="7492757" y="3014193"/>
            <a:ext cx="752583" cy="5164949"/>
            <a:chOff x="4763552" y="1803624"/>
            <a:chExt cx="565200" cy="3684860"/>
          </a:xfrm>
        </p:grpSpPr>
        <p:sp>
          <p:nvSpPr>
            <p:cNvPr id="182" name="圓角矩形 181"/>
            <p:cNvSpPr/>
            <p:nvPr/>
          </p:nvSpPr>
          <p:spPr bwMode="auto">
            <a:xfrm>
              <a:off x="4763552" y="1888484"/>
              <a:ext cx="565200" cy="36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183" name="圓角矩形 182"/>
            <p:cNvSpPr/>
            <p:nvPr/>
          </p:nvSpPr>
          <p:spPr bwMode="auto">
            <a:xfrm>
              <a:off x="4763552" y="1888484"/>
              <a:ext cx="565200" cy="3600000"/>
            </a:xfrm>
            <a:prstGeom prst="roundRect">
              <a:avLst/>
            </a:prstGeom>
            <a:solidFill>
              <a:srgbClr val="FF33C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184" name="文字方塊 183"/>
            <p:cNvSpPr txBox="1"/>
            <p:nvPr/>
          </p:nvSpPr>
          <p:spPr bwMode="auto">
            <a:xfrm>
              <a:off x="4797087" y="3425877"/>
              <a:ext cx="511955" cy="1646841"/>
            </a:xfrm>
            <a:prstGeom prst="rect">
              <a:avLst/>
            </a:prstGeom>
            <a:solidFill>
              <a:schemeClr val="bg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vert="horz" wrap="square" anchor="ctr">
              <a:spAutoFit/>
            </a:bodyPr>
            <a:lstStyle/>
            <a:p>
              <a:pPr algn="ctr" eaLnBrk="1" hangingPunct="1">
                <a:defRPr/>
              </a:pPr>
              <a:r>
                <a:rPr lang="en-US" altLang="zh-TW" sz="2400" dirty="0">
                  <a:solidFill>
                    <a:prstClr val="black"/>
                  </a:solidFill>
                  <a:latin typeface="微軟正黑體" panose="020B0604030504040204" pitchFamily="34" charset="-120"/>
                  <a:ea typeface="微軟正黑體" panose="020B0604030504040204" pitchFamily="34" charset="-120"/>
                </a:rPr>
                <a:t>5</a:t>
              </a:r>
              <a:br>
                <a:rPr lang="en-US" altLang="zh-TW" sz="2400" dirty="0">
                  <a:solidFill>
                    <a:prstClr val="black"/>
                  </a:solidFill>
                  <a:latin typeface="微軟正黑體" panose="020B0604030504040204" pitchFamily="34" charset="-120"/>
                  <a:ea typeface="微軟正黑體" panose="020B0604030504040204" pitchFamily="34" charset="-120"/>
                </a:rPr>
              </a:br>
              <a:r>
                <a:rPr lang="zh-TW" altLang="en-US" sz="2400" dirty="0">
                  <a:solidFill>
                    <a:prstClr val="black"/>
                  </a:solidFill>
                  <a:latin typeface="微軟正黑體" panose="020B0604030504040204" pitchFamily="34" charset="-120"/>
                  <a:ea typeface="微軟正黑體" panose="020B0604030504040204" pitchFamily="34" charset="-120"/>
                </a:rPr>
                <a:t>月</a:t>
              </a:r>
              <a:r>
                <a:rPr lang="en-US" altLang="zh-TW" sz="2400" dirty="0">
                  <a:solidFill>
                    <a:prstClr val="black"/>
                  </a:solidFill>
                  <a:latin typeface="微軟正黑體" panose="020B0604030504040204" pitchFamily="34" charset="-120"/>
                  <a:ea typeface="微軟正黑體" panose="020B0604030504040204" pitchFamily="34" charset="-120"/>
                </a:rPr>
                <a:t/>
              </a:r>
              <a:br>
                <a:rPr lang="en-US" altLang="zh-TW" sz="2400" dirty="0">
                  <a:solidFill>
                    <a:prstClr val="black"/>
                  </a:solidFill>
                  <a:latin typeface="微軟正黑體" panose="020B0604030504040204" pitchFamily="34" charset="-120"/>
                  <a:ea typeface="微軟正黑體" panose="020B0604030504040204" pitchFamily="34" charset="-120"/>
                </a:rPr>
              </a:br>
              <a:r>
                <a:rPr lang="en-US" altLang="zh-TW" sz="2400" dirty="0" smtClean="0">
                  <a:solidFill>
                    <a:prstClr val="black"/>
                  </a:solidFill>
                  <a:latin typeface="微軟正黑體" panose="020B0604030504040204" pitchFamily="34" charset="-120"/>
                  <a:ea typeface="微軟正黑體" panose="020B0604030504040204" pitchFamily="34" charset="-120"/>
                </a:rPr>
                <a:t>20</a:t>
              </a:r>
              <a:r>
                <a:rPr lang="en-US" altLang="zh-TW" sz="2400" dirty="0">
                  <a:solidFill>
                    <a:prstClr val="black"/>
                  </a:solidFill>
                  <a:latin typeface="微軟正黑體" panose="020B0604030504040204" pitchFamily="34" charset="-120"/>
                  <a:ea typeface="微軟正黑體" panose="020B0604030504040204" pitchFamily="34" charset="-120"/>
                </a:rPr>
                <a:t/>
              </a:r>
              <a:br>
                <a:rPr lang="en-US" altLang="zh-TW" sz="2400" dirty="0">
                  <a:solidFill>
                    <a:prstClr val="black"/>
                  </a:solidFill>
                  <a:latin typeface="微軟正黑體" panose="020B0604030504040204" pitchFamily="34" charset="-120"/>
                  <a:ea typeface="微軟正黑體" panose="020B0604030504040204" pitchFamily="34" charset="-120"/>
                </a:rPr>
              </a:br>
              <a:r>
                <a:rPr lang="en-US" altLang="zh-TW" sz="2400" dirty="0">
                  <a:solidFill>
                    <a:prstClr val="black"/>
                  </a:solidFill>
                  <a:latin typeface="微軟正黑體" panose="020B0604030504040204" pitchFamily="34" charset="-120"/>
                  <a:ea typeface="微軟正黑體" panose="020B0604030504040204" pitchFamily="34" charset="-120"/>
                </a:rPr>
                <a:t>-</a:t>
              </a:r>
              <a:br>
                <a:rPr lang="en-US" altLang="zh-TW" sz="2400" dirty="0">
                  <a:solidFill>
                    <a:prstClr val="black"/>
                  </a:solidFill>
                  <a:latin typeface="微軟正黑體" panose="020B0604030504040204" pitchFamily="34" charset="-120"/>
                  <a:ea typeface="微軟正黑體" panose="020B0604030504040204" pitchFamily="34" charset="-120"/>
                </a:rPr>
              </a:br>
              <a:r>
                <a:rPr lang="en-US" altLang="zh-TW" sz="2400" dirty="0" smtClean="0">
                  <a:solidFill>
                    <a:prstClr val="black"/>
                  </a:solidFill>
                  <a:latin typeface="微軟正黑體" panose="020B0604030504040204" pitchFamily="34" charset="-120"/>
                  <a:ea typeface="微軟正黑體" panose="020B0604030504040204" pitchFamily="34" charset="-120"/>
                </a:rPr>
                <a:t>21</a:t>
              </a:r>
              <a:r>
                <a:rPr lang="en-US" altLang="zh-TW" sz="2400" dirty="0">
                  <a:solidFill>
                    <a:prstClr val="black"/>
                  </a:solidFill>
                  <a:latin typeface="微軟正黑體" panose="020B0604030504040204" pitchFamily="34" charset="-120"/>
                  <a:ea typeface="微軟正黑體" panose="020B0604030504040204" pitchFamily="34" charset="-120"/>
                </a:rPr>
                <a:t/>
              </a:r>
              <a:br>
                <a:rPr lang="en-US" altLang="zh-TW" sz="2400" dirty="0">
                  <a:solidFill>
                    <a:prstClr val="black"/>
                  </a:solidFill>
                  <a:latin typeface="微軟正黑體" panose="020B0604030504040204" pitchFamily="34" charset="-120"/>
                  <a:ea typeface="微軟正黑體" panose="020B0604030504040204" pitchFamily="34" charset="-120"/>
                </a:rPr>
              </a:br>
              <a:r>
                <a:rPr lang="zh-TW" altLang="en-US" sz="2400" dirty="0">
                  <a:solidFill>
                    <a:prstClr val="black"/>
                  </a:solidFill>
                  <a:latin typeface="微軟正黑體" panose="020B0604030504040204" pitchFamily="34" charset="-120"/>
                  <a:ea typeface="微軟正黑體" panose="020B0604030504040204" pitchFamily="34" charset="-120"/>
                </a:rPr>
                <a:t>日</a:t>
              </a:r>
            </a:p>
          </p:txBody>
        </p:sp>
        <p:sp>
          <p:nvSpPr>
            <p:cNvPr id="185" name="手繪多邊形 184"/>
            <p:cNvSpPr/>
            <p:nvPr/>
          </p:nvSpPr>
          <p:spPr bwMode="auto">
            <a:xfrm>
              <a:off x="4809121" y="1803624"/>
              <a:ext cx="468000" cy="892175"/>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會考</a:t>
              </a:r>
            </a:p>
          </p:txBody>
        </p:sp>
      </p:grpSp>
      <p:sp>
        <p:nvSpPr>
          <p:cNvPr id="186" name="橢圓 185"/>
          <p:cNvSpPr/>
          <p:nvPr/>
        </p:nvSpPr>
        <p:spPr bwMode="auto">
          <a:xfrm>
            <a:off x="7695012" y="2431598"/>
            <a:ext cx="295933" cy="313745"/>
          </a:xfrm>
          <a:prstGeom prst="ellipse">
            <a:avLst/>
          </a:prstGeom>
          <a:solidFill>
            <a:schemeClr val="bg2">
              <a:lumMod val="60000"/>
              <a:lumOff val="40000"/>
            </a:schemeClr>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7" name="橢圓 186"/>
          <p:cNvSpPr/>
          <p:nvPr/>
        </p:nvSpPr>
        <p:spPr bwMode="auto">
          <a:xfrm>
            <a:off x="8752389" y="2431598"/>
            <a:ext cx="295933" cy="313745"/>
          </a:xfrm>
          <a:prstGeom prst="ellipse">
            <a:avLst/>
          </a:prstGeom>
          <a:solidFill>
            <a:srgbClr val="185897"/>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8" name="橢圓 187"/>
          <p:cNvSpPr/>
          <p:nvPr/>
        </p:nvSpPr>
        <p:spPr bwMode="auto">
          <a:xfrm>
            <a:off x="9809767" y="2431598"/>
            <a:ext cx="295933" cy="313745"/>
          </a:xfrm>
          <a:prstGeom prst="ellipse">
            <a:avLst/>
          </a:prstGeom>
          <a:solidFill>
            <a:schemeClr val="accent3">
              <a:lumMod val="60000"/>
              <a:lumOff val="40000"/>
            </a:schemeClr>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9" name="橢圓 188"/>
          <p:cNvSpPr/>
          <p:nvPr/>
        </p:nvSpPr>
        <p:spPr bwMode="auto">
          <a:xfrm>
            <a:off x="14039278" y="2431598"/>
            <a:ext cx="298048" cy="313745"/>
          </a:xfrm>
          <a:prstGeom prst="ellipse">
            <a:avLst/>
          </a:prstGeom>
          <a:solidFill>
            <a:schemeClr val="bg2">
              <a:lumMod val="60000"/>
              <a:lumOff val="40000"/>
            </a:schemeClr>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0" name="橢圓 189"/>
          <p:cNvSpPr/>
          <p:nvPr/>
        </p:nvSpPr>
        <p:spPr bwMode="auto">
          <a:xfrm>
            <a:off x="11924522" y="2431598"/>
            <a:ext cx="295933" cy="313745"/>
          </a:xfrm>
          <a:prstGeom prst="ellipse">
            <a:avLst/>
          </a:prstGeom>
          <a:solidFill>
            <a:srgbClr val="185897"/>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1" name="橢圓 190"/>
          <p:cNvSpPr/>
          <p:nvPr/>
        </p:nvSpPr>
        <p:spPr bwMode="auto">
          <a:xfrm>
            <a:off x="5580256" y="2431598"/>
            <a:ext cx="295933" cy="313745"/>
          </a:xfrm>
          <a:prstGeom prst="ellipse">
            <a:avLst/>
          </a:prstGeom>
          <a:solidFill>
            <a:srgbClr val="185897"/>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2" name="橢圓 191"/>
          <p:cNvSpPr/>
          <p:nvPr/>
        </p:nvSpPr>
        <p:spPr bwMode="auto">
          <a:xfrm>
            <a:off x="10867145" y="2431598"/>
            <a:ext cx="295933" cy="313745"/>
          </a:xfrm>
          <a:prstGeom prst="ellipse">
            <a:avLst/>
          </a:prstGeom>
          <a:solidFill>
            <a:schemeClr val="bg2">
              <a:lumMod val="60000"/>
              <a:lumOff val="40000"/>
            </a:schemeClr>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3" name="橢圓 192"/>
          <p:cNvSpPr/>
          <p:nvPr/>
        </p:nvSpPr>
        <p:spPr bwMode="auto">
          <a:xfrm>
            <a:off x="12981900" y="2431598"/>
            <a:ext cx="295933" cy="313745"/>
          </a:xfrm>
          <a:prstGeom prst="ellipse">
            <a:avLst/>
          </a:prstGeom>
          <a:solidFill>
            <a:schemeClr val="accent3">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94" name="群組 193"/>
          <p:cNvGrpSpPr/>
          <p:nvPr/>
        </p:nvGrpSpPr>
        <p:grpSpPr>
          <a:xfrm>
            <a:off x="8364203" y="3049532"/>
            <a:ext cx="6452451" cy="5062511"/>
            <a:chOff x="5418020" y="1828836"/>
            <a:chExt cx="4845878" cy="3611777"/>
          </a:xfrm>
        </p:grpSpPr>
        <p:grpSp>
          <p:nvGrpSpPr>
            <p:cNvPr id="195" name="群組 50"/>
            <p:cNvGrpSpPr>
              <a:grpSpLocks/>
            </p:cNvGrpSpPr>
            <p:nvPr/>
          </p:nvGrpSpPr>
          <p:grpSpPr bwMode="auto">
            <a:xfrm>
              <a:off x="5418020" y="1840613"/>
              <a:ext cx="4845878" cy="3600000"/>
              <a:chOff x="4325500" y="2114550"/>
              <a:chExt cx="2343150" cy="4184168"/>
            </a:xfrm>
          </p:grpSpPr>
          <p:sp>
            <p:nvSpPr>
              <p:cNvPr id="204" name="圓角矩形 203"/>
              <p:cNvSpPr/>
              <p:nvPr/>
            </p:nvSpPr>
            <p:spPr>
              <a:xfrm>
                <a:off x="4325500" y="2114550"/>
                <a:ext cx="2343150" cy="4184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205" name="圓角矩形 204"/>
              <p:cNvSpPr/>
              <p:nvPr/>
            </p:nvSpPr>
            <p:spPr>
              <a:xfrm>
                <a:off x="4325500" y="2114550"/>
                <a:ext cx="2343150" cy="4184168"/>
              </a:xfrm>
              <a:prstGeom prst="roundRect">
                <a:avLst/>
              </a:prstGeom>
              <a:solidFill>
                <a:schemeClr val="tx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grpSp>
        <p:sp>
          <p:nvSpPr>
            <p:cNvPr id="196" name="文字方塊 195"/>
            <p:cNvSpPr txBox="1"/>
            <p:nvPr/>
          </p:nvSpPr>
          <p:spPr bwMode="auto">
            <a:xfrm>
              <a:off x="5418020" y="4547669"/>
              <a:ext cx="4845878" cy="505031"/>
            </a:xfrm>
            <a:prstGeom prst="rect">
              <a:avLst/>
            </a:prstGeom>
            <a:noFill/>
          </p:spPr>
          <p:txBody>
            <a:bodyPr>
              <a:spAutoFit/>
            </a:bodyPr>
            <a:lstStyle/>
            <a:p>
              <a:pPr algn="ctr" eaLnBrk="1" hangingPunct="1">
                <a:defRPr/>
              </a:pPr>
              <a:r>
                <a:rPr kumimoji="0" lang="zh-TW" altLang="en-US" sz="4000" b="1" dirty="0">
                  <a:solidFill>
                    <a:srgbClr val="0043C8"/>
                  </a:solidFill>
                  <a:latin typeface="微軟正黑體" panose="020B0604030504040204" pitchFamily="34" charset="-120"/>
                  <a:ea typeface="微軟正黑體" panose="020B0604030504040204" pitchFamily="34" charset="-120"/>
                </a:rPr>
                <a:t>免試入學</a:t>
              </a:r>
            </a:p>
          </p:txBody>
        </p:sp>
        <p:sp>
          <p:nvSpPr>
            <p:cNvPr id="197" name="文字方塊 196"/>
            <p:cNvSpPr txBox="1"/>
            <p:nvPr/>
          </p:nvSpPr>
          <p:spPr>
            <a:xfrm>
              <a:off x="6337079" y="3983036"/>
              <a:ext cx="3119437" cy="329368"/>
            </a:xfrm>
            <a:prstGeom prst="rect">
              <a:avLst/>
            </a:prstGeom>
            <a:solidFill>
              <a:schemeClr val="bg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zh-TW" altLang="en-US" sz="2400" dirty="0">
                  <a:solidFill>
                    <a:prstClr val="black"/>
                  </a:solidFill>
                  <a:latin typeface="微軟正黑體" panose="020B0604030504040204" pitchFamily="34" charset="-120"/>
                  <a:ea typeface="微軟正黑體" panose="020B0604030504040204" pitchFamily="34" charset="-120"/>
                </a:rPr>
                <a:t>報名：</a:t>
              </a:r>
              <a:r>
                <a:rPr lang="en-US" altLang="zh-TW" sz="2400" dirty="0">
                  <a:solidFill>
                    <a:prstClr val="black"/>
                  </a:solidFill>
                  <a:latin typeface="微軟正黑體" panose="020B0604030504040204" pitchFamily="34" charset="-120"/>
                  <a:ea typeface="微軟正黑體" panose="020B0604030504040204" pitchFamily="34" charset="-120"/>
                </a:rPr>
                <a:t>5</a:t>
              </a:r>
              <a:r>
                <a:rPr lang="zh-TW" altLang="en-US" sz="2400" dirty="0">
                  <a:solidFill>
                    <a:prstClr val="black"/>
                  </a:solidFill>
                  <a:latin typeface="微軟正黑體" panose="020B0604030504040204" pitchFamily="34" charset="-120"/>
                  <a:ea typeface="微軟正黑體" panose="020B0604030504040204" pitchFamily="34" charset="-120"/>
                </a:rPr>
                <a:t>月底</a:t>
              </a:r>
              <a:r>
                <a:rPr lang="en-US" altLang="zh-TW" sz="2400" dirty="0">
                  <a:solidFill>
                    <a:prstClr val="black"/>
                  </a:solidFill>
                  <a:latin typeface="微軟正黑體" panose="020B0604030504040204" pitchFamily="34" charset="-120"/>
                  <a:ea typeface="微軟正黑體" panose="020B0604030504040204" pitchFamily="34" charset="-120"/>
                </a:rPr>
                <a:t>-7</a:t>
              </a:r>
              <a:r>
                <a:rPr lang="zh-TW" altLang="en-US" sz="2400" dirty="0">
                  <a:solidFill>
                    <a:prstClr val="black"/>
                  </a:solidFill>
                  <a:latin typeface="微軟正黑體" panose="020B0604030504040204" pitchFamily="34" charset="-120"/>
                  <a:ea typeface="微軟正黑體" panose="020B0604030504040204" pitchFamily="34" charset="-120"/>
                </a:rPr>
                <a:t>月初</a:t>
              </a:r>
            </a:p>
          </p:txBody>
        </p:sp>
        <p:sp>
          <p:nvSpPr>
            <p:cNvPr id="198" name="手繪多邊形 197"/>
            <p:cNvSpPr/>
            <p:nvPr/>
          </p:nvSpPr>
          <p:spPr bwMode="auto">
            <a:xfrm>
              <a:off x="6377197" y="1828836"/>
              <a:ext cx="468000" cy="1602407"/>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五專優免</a:t>
              </a:r>
            </a:p>
          </p:txBody>
        </p:sp>
        <p:sp>
          <p:nvSpPr>
            <p:cNvPr id="199" name="手繪多邊形 198"/>
            <p:cNvSpPr/>
            <p:nvPr/>
          </p:nvSpPr>
          <p:spPr bwMode="auto">
            <a:xfrm>
              <a:off x="7169787" y="1828836"/>
              <a:ext cx="468000" cy="3249999"/>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直升</a:t>
              </a:r>
            </a:p>
          </p:txBody>
        </p:sp>
        <p:sp>
          <p:nvSpPr>
            <p:cNvPr id="200" name="手繪多邊形 199"/>
            <p:cNvSpPr/>
            <p:nvPr/>
          </p:nvSpPr>
          <p:spPr bwMode="auto">
            <a:xfrm>
              <a:off x="8754967" y="1828836"/>
              <a:ext cx="468000" cy="255225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五專聯免</a:t>
              </a:r>
            </a:p>
          </p:txBody>
        </p:sp>
        <p:sp>
          <p:nvSpPr>
            <p:cNvPr id="201" name="手繪多邊形 200"/>
            <p:cNvSpPr/>
            <p:nvPr/>
          </p:nvSpPr>
          <p:spPr bwMode="auto">
            <a:xfrm>
              <a:off x="5584607" y="1828836"/>
              <a:ext cx="468000" cy="1602407"/>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lang="zh-TW" altLang="en-US" sz="4000" b="1" dirty="0">
                  <a:latin typeface="微軟正黑體" panose="020B0604030504040204" pitchFamily="34" charset="-120"/>
                  <a:ea typeface="微軟正黑體" panose="020B0604030504040204" pitchFamily="34" charset="-120"/>
                </a:rPr>
                <a:t>技優</a:t>
              </a:r>
              <a:endParaRPr kumimoji="0" lang="zh-TW" altLang="en-US" sz="4000" b="1" dirty="0">
                <a:latin typeface="微軟正黑體" panose="020B0604030504040204" pitchFamily="34" charset="-120"/>
                <a:ea typeface="微軟正黑體" panose="020B0604030504040204" pitchFamily="34" charset="-120"/>
              </a:endParaRPr>
            </a:p>
          </p:txBody>
        </p:sp>
        <p:sp>
          <p:nvSpPr>
            <p:cNvPr id="202" name="手繪多邊形 201"/>
            <p:cNvSpPr/>
            <p:nvPr/>
          </p:nvSpPr>
          <p:spPr bwMode="auto">
            <a:xfrm>
              <a:off x="7962377" y="1828836"/>
              <a:ext cx="468000" cy="3249999"/>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優免</a:t>
              </a:r>
            </a:p>
          </p:txBody>
        </p:sp>
        <p:sp>
          <p:nvSpPr>
            <p:cNvPr id="203" name="手繪多邊形 202"/>
            <p:cNvSpPr/>
            <p:nvPr/>
          </p:nvSpPr>
          <p:spPr bwMode="auto">
            <a:xfrm>
              <a:off x="9547557" y="1828836"/>
              <a:ext cx="468000" cy="255225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5515" tIns="265515" rIns="265515" bIns="265515" spcCol="1270"/>
            <a:lstStyle/>
            <a:p>
              <a:pPr algn="ctr" defTabSz="1659425"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免試入學</a:t>
              </a:r>
            </a:p>
          </p:txBody>
        </p:sp>
      </p:grpSp>
      <p:sp>
        <p:nvSpPr>
          <p:cNvPr id="206" name="橢圓 205"/>
          <p:cNvSpPr/>
          <p:nvPr/>
        </p:nvSpPr>
        <p:spPr bwMode="auto">
          <a:xfrm>
            <a:off x="15098774" y="2431598"/>
            <a:ext cx="295933" cy="313745"/>
          </a:xfrm>
          <a:prstGeom prst="ellipse">
            <a:avLst/>
          </a:prstGeom>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nvGrpSpPr>
          <p:cNvPr id="207" name="群組 206"/>
          <p:cNvGrpSpPr/>
          <p:nvPr/>
        </p:nvGrpSpPr>
        <p:grpSpPr>
          <a:xfrm>
            <a:off x="14907494" y="3060928"/>
            <a:ext cx="642490" cy="5046003"/>
            <a:chOff x="10332120" y="1836966"/>
            <a:chExt cx="482519" cy="3600000"/>
          </a:xfrm>
        </p:grpSpPr>
        <p:sp>
          <p:nvSpPr>
            <p:cNvPr id="208" name="圓角矩形 207"/>
            <p:cNvSpPr/>
            <p:nvPr/>
          </p:nvSpPr>
          <p:spPr bwMode="auto">
            <a:xfrm>
              <a:off x="10332120" y="1836966"/>
              <a:ext cx="482519" cy="36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209" name="圓角矩形 208"/>
            <p:cNvSpPr/>
            <p:nvPr/>
          </p:nvSpPr>
          <p:spPr bwMode="auto">
            <a:xfrm>
              <a:off x="10332120" y="1836966"/>
              <a:ext cx="482519" cy="3600000"/>
            </a:xfrm>
            <a:prstGeom prst="roundRect">
              <a:avLst/>
            </a:prstGeom>
            <a:solidFill>
              <a:srgbClr val="CC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210" name="手繪多邊形 209"/>
            <p:cNvSpPr/>
            <p:nvPr/>
          </p:nvSpPr>
          <p:spPr bwMode="auto">
            <a:xfrm>
              <a:off x="10332123" y="1838491"/>
              <a:ext cx="468000" cy="892175"/>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7584" tIns="227584" rIns="227584" bIns="227584" spcCol="1270"/>
            <a:lstStyle/>
            <a:p>
              <a:pPr algn="ctr" defTabSz="1422364" eaLnBrk="1" hangingPunct="1">
                <a:lnSpc>
                  <a:spcPct val="90000"/>
                </a:lnSpc>
                <a:spcAft>
                  <a:spcPct val="35000"/>
                </a:spcAft>
                <a:defRPr/>
              </a:pPr>
              <a:r>
                <a:rPr kumimoji="0" lang="zh-TW" altLang="en-US" sz="4000" b="1" dirty="0">
                  <a:latin typeface="微軟正黑體" panose="020B0604030504040204" pitchFamily="34" charset="-120"/>
                  <a:ea typeface="微軟正黑體" panose="020B0604030504040204" pitchFamily="34" charset="-120"/>
                </a:rPr>
                <a:t>續招</a:t>
              </a:r>
            </a:p>
          </p:txBody>
        </p:sp>
        <p:sp>
          <p:nvSpPr>
            <p:cNvPr id="211" name="文字方塊 210"/>
            <p:cNvSpPr txBox="1"/>
            <p:nvPr/>
          </p:nvSpPr>
          <p:spPr bwMode="auto">
            <a:xfrm>
              <a:off x="10359480" y="3804918"/>
              <a:ext cx="413287" cy="1273557"/>
            </a:xfrm>
            <a:prstGeom prst="rect">
              <a:avLst/>
            </a:prstGeom>
            <a:solidFill>
              <a:schemeClr val="bg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vert="horz" wrap="square" anchor="ctr">
              <a:spAutoFit/>
            </a:bodyPr>
            <a:lstStyle/>
            <a:p>
              <a:pPr algn="ctr" eaLnBrk="1" hangingPunct="1">
                <a:defRPr/>
              </a:pPr>
              <a:r>
                <a:rPr lang="en-US" altLang="zh-TW" sz="2400" dirty="0">
                  <a:solidFill>
                    <a:prstClr val="black"/>
                  </a:solidFill>
                  <a:latin typeface="微軟正黑體" panose="020B0604030504040204" pitchFamily="34" charset="-120"/>
                  <a:ea typeface="微軟正黑體" panose="020B0604030504040204" pitchFamily="34" charset="-120"/>
                </a:rPr>
                <a:t>7</a:t>
              </a:r>
              <a:br>
                <a:rPr lang="en-US" altLang="zh-TW" sz="2400" dirty="0">
                  <a:solidFill>
                    <a:prstClr val="black"/>
                  </a:solidFill>
                  <a:latin typeface="微軟正黑體" panose="020B0604030504040204" pitchFamily="34" charset="-120"/>
                  <a:ea typeface="微軟正黑體" panose="020B0604030504040204" pitchFamily="34" charset="-120"/>
                </a:rPr>
              </a:br>
              <a:r>
                <a:rPr lang="en-US" altLang="zh-TW" sz="2400" dirty="0">
                  <a:solidFill>
                    <a:prstClr val="black"/>
                  </a:solidFill>
                  <a:latin typeface="微軟正黑體" panose="020B0604030504040204" pitchFamily="34" charset="-120"/>
                  <a:ea typeface="微軟正黑體" panose="020B0604030504040204" pitchFamily="34" charset="-120"/>
                </a:rPr>
                <a:t>-</a:t>
              </a:r>
            </a:p>
            <a:p>
              <a:pPr algn="ctr" eaLnBrk="1" hangingPunct="1">
                <a:defRPr/>
              </a:pPr>
              <a:r>
                <a:rPr lang="en-US" altLang="zh-TW" sz="2400" dirty="0">
                  <a:solidFill>
                    <a:prstClr val="black"/>
                  </a:solidFill>
                  <a:latin typeface="微軟正黑體" panose="020B0604030504040204" pitchFamily="34" charset="-120"/>
                  <a:ea typeface="微軟正黑體" panose="020B0604030504040204" pitchFamily="34" charset="-120"/>
                </a:rPr>
                <a:t>8</a:t>
              </a:r>
              <a:r>
                <a:rPr lang="zh-TW" altLang="en-US" sz="2400" dirty="0">
                  <a:solidFill>
                    <a:prstClr val="black"/>
                  </a:solidFill>
                  <a:latin typeface="微軟正黑體" panose="020B0604030504040204" pitchFamily="34" charset="-120"/>
                  <a:ea typeface="微軟正黑體" panose="020B0604030504040204" pitchFamily="34" charset="-120"/>
                </a:rPr>
                <a:t>月</a:t>
              </a:r>
              <a:r>
                <a:rPr lang="en-US" altLang="zh-TW" dirty="0">
                  <a:solidFill>
                    <a:prstClr val="black"/>
                  </a:solidFill>
                  <a:latin typeface="微軟正黑體" panose="020B0604030504040204" pitchFamily="34" charset="-120"/>
                  <a:ea typeface="微軟正黑體" panose="020B0604030504040204" pitchFamily="34" charset="-120"/>
                </a:rPr>
                <a:t/>
              </a:r>
              <a:br>
                <a:rPr lang="en-US" altLang="zh-TW" dirty="0">
                  <a:solidFill>
                    <a:prstClr val="black"/>
                  </a:solidFill>
                  <a:latin typeface="微軟正黑體" panose="020B0604030504040204" pitchFamily="34" charset="-120"/>
                  <a:ea typeface="微軟正黑體" panose="020B0604030504040204" pitchFamily="34" charset="-120"/>
                </a:rPr>
              </a:br>
              <a:endParaRPr lang="zh-TW" altLang="en-US" dirty="0">
                <a:solidFill>
                  <a:prstClr val="black"/>
                </a:solidFill>
                <a:latin typeface="微軟正黑體" panose="020B0604030504040204" pitchFamily="34" charset="-120"/>
                <a:ea typeface="微軟正黑體" panose="020B0604030504040204" pitchFamily="34" charset="-120"/>
              </a:endParaRPr>
            </a:p>
          </p:txBody>
        </p:sp>
      </p:grpSp>
      <p:grpSp>
        <p:nvGrpSpPr>
          <p:cNvPr id="212" name="群組 211"/>
          <p:cNvGrpSpPr/>
          <p:nvPr/>
        </p:nvGrpSpPr>
        <p:grpSpPr>
          <a:xfrm>
            <a:off x="6407550" y="3133138"/>
            <a:ext cx="752827" cy="5046003"/>
            <a:chOff x="3948547" y="1888484"/>
            <a:chExt cx="565383" cy="3600000"/>
          </a:xfrm>
          <a:solidFill>
            <a:schemeClr val="bg1">
              <a:lumMod val="75000"/>
            </a:schemeClr>
          </a:solidFill>
        </p:grpSpPr>
        <p:sp>
          <p:nvSpPr>
            <p:cNvPr id="213" name="矩形: 圓角 1">
              <a:extLst>
                <a:ext uri="{FF2B5EF4-FFF2-40B4-BE49-F238E27FC236}">
                  <a16:creationId xmlns:a16="http://schemas.microsoft.com/office/drawing/2014/main" id="{39465557-0CB5-4BB2-B01F-AA3FB56F45AD}"/>
                </a:ext>
              </a:extLst>
            </p:cNvPr>
            <p:cNvSpPr/>
            <p:nvPr/>
          </p:nvSpPr>
          <p:spPr>
            <a:xfrm>
              <a:off x="3948547" y="1888484"/>
              <a:ext cx="565383" cy="3600000"/>
            </a:xfrm>
            <a:prstGeom prst="roundRect">
              <a:avLst/>
            </a:prstGeom>
            <a:grp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4" name="圓角矩形 213"/>
            <p:cNvSpPr/>
            <p:nvPr/>
          </p:nvSpPr>
          <p:spPr bwMode="auto">
            <a:xfrm>
              <a:off x="3995648" y="2061792"/>
              <a:ext cx="468000" cy="16522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zh-TW" altLang="en-US" sz="4000" b="1" dirty="0">
                  <a:solidFill>
                    <a:schemeClr val="tx1"/>
                  </a:solidFill>
                  <a:latin typeface="微軟正黑體" panose="020B0604030504040204" pitchFamily="34" charset="-120"/>
                  <a:ea typeface="微軟正黑體" panose="020B0604030504040204" pitchFamily="34" charset="-120"/>
                </a:rPr>
                <a:t>完</a:t>
              </a:r>
              <a:endParaRPr kumimoji="0" lang="en-US" altLang="zh-TW" sz="4000" b="1" dirty="0">
                <a:solidFill>
                  <a:schemeClr val="tx1"/>
                </a:solidFill>
                <a:latin typeface="微軟正黑體" panose="020B0604030504040204" pitchFamily="34" charset="-120"/>
                <a:ea typeface="微軟正黑體" panose="020B0604030504040204" pitchFamily="34" charset="-120"/>
              </a:endParaRPr>
            </a:p>
            <a:p>
              <a:pPr algn="ctr" eaLnBrk="1" hangingPunct="1">
                <a:defRPr/>
              </a:pPr>
              <a:r>
                <a:rPr kumimoji="0" lang="zh-TW" altLang="en-US" sz="4000" b="1" dirty="0">
                  <a:solidFill>
                    <a:schemeClr val="tx1"/>
                  </a:solidFill>
                  <a:latin typeface="微軟正黑體" panose="020B0604030504040204" pitchFamily="34" charset="-120"/>
                  <a:ea typeface="微軟正黑體" panose="020B0604030504040204" pitchFamily="34" charset="-120"/>
                </a:rPr>
                <a:t>全</a:t>
              </a:r>
              <a:endParaRPr kumimoji="0" lang="en-US" altLang="zh-TW" sz="4000" b="1" dirty="0">
                <a:solidFill>
                  <a:schemeClr val="tx1"/>
                </a:solidFill>
                <a:latin typeface="微軟正黑體" panose="020B0604030504040204" pitchFamily="34" charset="-120"/>
                <a:ea typeface="微軟正黑體" panose="020B0604030504040204" pitchFamily="34" charset="-120"/>
              </a:endParaRPr>
            </a:p>
            <a:p>
              <a:pPr algn="ctr" eaLnBrk="1" hangingPunct="1">
                <a:defRPr/>
              </a:pPr>
              <a:r>
                <a:rPr kumimoji="0" lang="zh-TW" altLang="en-US" sz="4000" b="1" dirty="0">
                  <a:solidFill>
                    <a:schemeClr val="tx1"/>
                  </a:solidFill>
                  <a:latin typeface="微軟正黑體" panose="020B0604030504040204" pitchFamily="34" charset="-120"/>
                  <a:ea typeface="微軟正黑體" panose="020B0604030504040204" pitchFamily="34" charset="-120"/>
                </a:rPr>
                <a:t>免</a:t>
              </a:r>
              <a:endParaRPr kumimoji="0" lang="en-US" altLang="zh-TW" sz="4000" b="1" dirty="0">
                <a:solidFill>
                  <a:schemeClr val="tx1"/>
                </a:solidFill>
                <a:latin typeface="微軟正黑體" panose="020B0604030504040204" pitchFamily="34" charset="-120"/>
                <a:ea typeface="微軟正黑體" panose="020B0604030504040204" pitchFamily="34" charset="-120"/>
              </a:endParaRPr>
            </a:p>
            <a:p>
              <a:pPr algn="ctr" eaLnBrk="1" hangingPunct="1">
                <a:defRPr/>
              </a:pPr>
              <a:r>
                <a:rPr kumimoji="0" lang="zh-TW" altLang="en-US" sz="4000" b="1" dirty="0">
                  <a:solidFill>
                    <a:schemeClr val="tx1"/>
                  </a:solidFill>
                  <a:latin typeface="微軟正黑體" panose="020B0604030504040204" pitchFamily="34" charset="-120"/>
                  <a:ea typeface="微軟正黑體" panose="020B0604030504040204" pitchFamily="34" charset="-120"/>
                </a:rPr>
                <a:t>試</a:t>
              </a:r>
            </a:p>
          </p:txBody>
        </p:sp>
        <p:sp>
          <p:nvSpPr>
            <p:cNvPr id="215" name="文字方塊 214"/>
            <p:cNvSpPr txBox="1"/>
            <p:nvPr/>
          </p:nvSpPr>
          <p:spPr bwMode="auto">
            <a:xfrm>
              <a:off x="4006181" y="4013519"/>
              <a:ext cx="413287" cy="856358"/>
            </a:xfrm>
            <a:prstGeom prst="rect">
              <a:avLst/>
            </a:prstGeom>
            <a:solidFill>
              <a:schemeClr val="bg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vert="horz" wrap="square" anchor="ctr">
              <a:spAutoFit/>
            </a:bodyPr>
            <a:lstStyle/>
            <a:p>
              <a:pPr algn="ctr" eaLnBrk="1" hangingPunct="1">
                <a:defRPr/>
              </a:pPr>
              <a:r>
                <a:rPr lang="en-US" altLang="zh-TW" sz="2400" dirty="0">
                  <a:solidFill>
                    <a:prstClr val="black"/>
                  </a:solidFill>
                  <a:latin typeface="微軟正黑體" panose="020B0604030504040204" pitchFamily="34" charset="-120"/>
                  <a:ea typeface="微軟正黑體" panose="020B0604030504040204" pitchFamily="34" charset="-120"/>
                </a:rPr>
                <a:t>5</a:t>
              </a:r>
              <a:br>
                <a:rPr lang="en-US" altLang="zh-TW" sz="2400" dirty="0">
                  <a:solidFill>
                    <a:prstClr val="black"/>
                  </a:solidFill>
                  <a:latin typeface="微軟正黑體" panose="020B0604030504040204" pitchFamily="34" charset="-120"/>
                  <a:ea typeface="微軟正黑體" panose="020B0604030504040204" pitchFamily="34" charset="-120"/>
                </a:rPr>
              </a:br>
              <a:r>
                <a:rPr lang="zh-TW" altLang="en-US" sz="2400" dirty="0">
                  <a:solidFill>
                    <a:prstClr val="black"/>
                  </a:solidFill>
                  <a:latin typeface="微軟正黑體" panose="020B0604030504040204" pitchFamily="34" charset="-120"/>
                  <a:ea typeface="微軟正黑體" panose="020B0604030504040204" pitchFamily="34" charset="-120"/>
                </a:rPr>
                <a:t>月</a:t>
              </a:r>
              <a:r>
                <a:rPr lang="en-US" altLang="zh-TW" sz="2400" dirty="0">
                  <a:solidFill>
                    <a:prstClr val="black"/>
                  </a:solidFill>
                  <a:latin typeface="微軟正黑體" panose="020B0604030504040204" pitchFamily="34" charset="-120"/>
                  <a:ea typeface="微軟正黑體" panose="020B0604030504040204" pitchFamily="34" charset="-120"/>
                </a:rPr>
                <a:t/>
              </a:r>
              <a:br>
                <a:rPr lang="en-US" altLang="zh-TW" sz="2400" dirty="0">
                  <a:solidFill>
                    <a:prstClr val="black"/>
                  </a:solidFill>
                  <a:latin typeface="微軟正黑體" panose="020B0604030504040204" pitchFamily="34" charset="-120"/>
                  <a:ea typeface="微軟正黑體" panose="020B0604030504040204" pitchFamily="34" charset="-120"/>
                </a:rPr>
              </a:br>
              <a:r>
                <a:rPr lang="zh-TW" altLang="en-US" sz="2400" dirty="0">
                  <a:solidFill>
                    <a:prstClr val="black"/>
                  </a:solidFill>
                  <a:latin typeface="微軟正黑體" panose="020B0604030504040204" pitchFamily="34" charset="-120"/>
                  <a:ea typeface="微軟正黑體" panose="020B0604030504040204" pitchFamily="34" charset="-120"/>
                </a:rPr>
                <a:t>初</a:t>
              </a:r>
            </a:p>
          </p:txBody>
        </p:sp>
      </p:grpSp>
      <p:grpSp>
        <p:nvGrpSpPr>
          <p:cNvPr id="216" name="群組 215"/>
          <p:cNvGrpSpPr/>
          <p:nvPr/>
        </p:nvGrpSpPr>
        <p:grpSpPr>
          <a:xfrm>
            <a:off x="1149926" y="8106931"/>
            <a:ext cx="15941532" cy="1556171"/>
            <a:chOff x="0" y="5436966"/>
            <a:chExt cx="11972307" cy="1110228"/>
          </a:xfrm>
        </p:grpSpPr>
        <p:grpSp>
          <p:nvGrpSpPr>
            <p:cNvPr id="217" name="群組 216"/>
            <p:cNvGrpSpPr>
              <a:grpSpLocks/>
            </p:cNvGrpSpPr>
            <p:nvPr/>
          </p:nvGrpSpPr>
          <p:grpSpPr bwMode="auto">
            <a:xfrm>
              <a:off x="265564" y="5846788"/>
              <a:ext cx="11377785" cy="616198"/>
              <a:chOff x="-4495462" y="34890618"/>
              <a:chExt cx="16144263" cy="10573546"/>
            </a:xfrm>
          </p:grpSpPr>
          <p:sp>
            <p:nvSpPr>
              <p:cNvPr id="220" name="圓角矩形 219"/>
              <p:cNvSpPr/>
              <p:nvPr/>
            </p:nvSpPr>
            <p:spPr>
              <a:xfrm>
                <a:off x="-4495462" y="34890618"/>
                <a:ext cx="16144263" cy="10573546"/>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kumimoji="0" lang="zh-TW" altLang="en-US" dirty="0">
                  <a:latin typeface="華康墨字體" panose="02010609010101010101" pitchFamily="49" charset="-120"/>
                  <a:ea typeface="華康墨字體" panose="02010609010101010101" pitchFamily="49" charset="-120"/>
                </a:endParaRPr>
              </a:p>
            </p:txBody>
          </p:sp>
          <p:sp>
            <p:nvSpPr>
              <p:cNvPr id="221" name="矩形 220"/>
              <p:cNvSpPr/>
              <p:nvPr/>
            </p:nvSpPr>
            <p:spPr>
              <a:xfrm>
                <a:off x="-4036364" y="36748084"/>
                <a:ext cx="15436719" cy="7535649"/>
              </a:xfrm>
              <a:prstGeom prst="rect">
                <a:avLst/>
              </a:prstGeom>
            </p:spPr>
            <p:txBody>
              <a:bodyPr wrap="square">
                <a:spAutoFit/>
              </a:bodyPr>
              <a:lstStyle>
                <a:lvl1pPr eaLnBrk="0" hangingPunct="0">
                  <a:defRPr kumimoji="1">
                    <a:solidFill>
                      <a:schemeClr val="tx1"/>
                    </a:solidFill>
                    <a:latin typeface="Arial" panose="020B0604020202020204" pitchFamily="34" charset="0"/>
                    <a:ea typeface="SimSun" panose="02010600030101010101" pitchFamily="2" charset="-122"/>
                  </a:defRPr>
                </a:lvl1pPr>
                <a:lvl2pPr marL="742950" indent="-285750" eaLnBrk="0" hangingPunct="0">
                  <a:defRPr kumimoji="1">
                    <a:solidFill>
                      <a:schemeClr val="tx1"/>
                    </a:solidFill>
                    <a:latin typeface="Arial" panose="020B0604020202020204" pitchFamily="34" charset="0"/>
                    <a:ea typeface="SimSun" panose="02010600030101010101" pitchFamily="2" charset="-122"/>
                  </a:defRPr>
                </a:lvl2pPr>
                <a:lvl3pPr marL="1143000" indent="-228600" eaLnBrk="0" hangingPunct="0">
                  <a:defRPr kumimoji="1">
                    <a:solidFill>
                      <a:schemeClr val="tx1"/>
                    </a:solidFill>
                    <a:latin typeface="Arial" panose="020B0604020202020204" pitchFamily="34" charset="0"/>
                    <a:ea typeface="SimSun" panose="02010600030101010101" pitchFamily="2" charset="-122"/>
                  </a:defRPr>
                </a:lvl3pPr>
                <a:lvl4pPr marL="1600200" indent="-228600" eaLnBrk="0" hangingPunct="0">
                  <a:defRPr kumimoji="1">
                    <a:solidFill>
                      <a:schemeClr val="tx1"/>
                    </a:solidFill>
                    <a:latin typeface="Arial" panose="020B0604020202020204" pitchFamily="34" charset="0"/>
                    <a:ea typeface="SimSun" panose="02010600030101010101" pitchFamily="2" charset="-122"/>
                  </a:defRPr>
                </a:lvl4pPr>
                <a:lvl5pPr marL="2057400" indent="-228600" eaLnBrk="0" hangingPunct="0">
                  <a:defRPr kumimoji="1">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9pPr>
              </a:lstStyle>
              <a:p>
                <a:pPr algn="ctr">
                  <a:defRPr/>
                </a:pPr>
                <a:r>
                  <a:rPr lang="zh-TW" altLang="en-US" sz="3400" b="1" dirty="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超研澤中黑" panose="020B0609010101010101" pitchFamily="49" charset="-120"/>
                  </a:rPr>
                  <a:t>除藝才班及適性安置外，其餘各管道報到後 若未放棄，就不能報名免試</a:t>
                </a:r>
                <a:endParaRPr lang="en-US" altLang="zh-TW" sz="3400" b="1" dirty="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超研澤中黑" panose="020B0609010101010101" pitchFamily="49" charset="-120"/>
                </a:endParaRPr>
              </a:p>
            </p:txBody>
          </p:sp>
        </p:grpSp>
        <p:pic>
          <p:nvPicPr>
            <p:cNvPr id="218" name="图片 5">
              <a:extLst>
                <a:ext uri="{FF2B5EF4-FFF2-40B4-BE49-F238E27FC236}">
                  <a16:creationId xmlns:a16="http://schemas.microsoft.com/office/drawing/2014/main" id="{6E0EC271-F6FA-400A-98A1-C5D063F69E46}"/>
                </a:ext>
              </a:extLst>
            </p:cNvPr>
            <p:cNvPicPr>
              <a:picLocks noChangeAspect="1"/>
            </p:cNvPicPr>
            <p:nvPr/>
          </p:nvPicPr>
          <p:blipFill rotWithShape="1">
            <a:blip r:embed="rId3"/>
            <a:srcRect r="50000"/>
            <a:stretch/>
          </p:blipFill>
          <p:spPr>
            <a:xfrm>
              <a:off x="0" y="5436966"/>
              <a:ext cx="1881701" cy="1110228"/>
            </a:xfrm>
            <a:prstGeom prst="rect">
              <a:avLst/>
            </a:prstGeom>
          </p:spPr>
        </p:pic>
        <p:pic>
          <p:nvPicPr>
            <p:cNvPr id="219" name="图片 13">
              <a:extLst>
                <a:ext uri="{FF2B5EF4-FFF2-40B4-BE49-F238E27FC236}">
                  <a16:creationId xmlns:a16="http://schemas.microsoft.com/office/drawing/2014/main" id="{EA40FC9A-B7C0-426E-9DB1-8176B1F1ECA3}"/>
                </a:ext>
              </a:extLst>
            </p:cNvPr>
            <p:cNvPicPr>
              <a:picLocks noChangeAspect="1"/>
            </p:cNvPicPr>
            <p:nvPr/>
          </p:nvPicPr>
          <p:blipFill rotWithShape="1">
            <a:blip r:embed="rId3"/>
            <a:srcRect r="50000"/>
            <a:stretch/>
          </p:blipFill>
          <p:spPr>
            <a:xfrm flipH="1">
              <a:off x="10090606" y="5436966"/>
              <a:ext cx="1881701" cy="1110228"/>
            </a:xfrm>
            <a:prstGeom prst="rect">
              <a:avLst/>
            </a:prstGeom>
          </p:spPr>
        </p:pic>
      </p:grpSp>
      <p:grpSp>
        <p:nvGrpSpPr>
          <p:cNvPr id="236" name="Google Shape;393;p13"/>
          <p:cNvGrpSpPr/>
          <p:nvPr/>
        </p:nvGrpSpPr>
        <p:grpSpPr>
          <a:xfrm>
            <a:off x="1028699" y="728653"/>
            <a:ext cx="14605913" cy="1511291"/>
            <a:chOff x="-1" y="-19050"/>
            <a:chExt cx="19474549" cy="2015056"/>
          </a:xfrm>
        </p:grpSpPr>
        <p:sp>
          <p:nvSpPr>
            <p:cNvPr id="237"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238"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年適性入學時間流程</a:t>
              </a:r>
            </a:p>
          </p:txBody>
        </p:sp>
      </p:grpSp>
    </p:spTree>
    <p:extLst>
      <p:ext uri="{BB962C8B-B14F-4D97-AF65-F5344CB8AC3E}">
        <p14:creationId xmlns:p14="http://schemas.microsoft.com/office/powerpoint/2010/main" val="3878465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超額比序</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113649"/>
            <a:ext cx="16247918" cy="7279734"/>
          </a:xfrm>
        </p:spPr>
        <p:txBody>
          <a:bodyPr>
            <a:normAutofit/>
          </a:bodyPr>
          <a:lstStyle/>
          <a:p>
            <a:pPr>
              <a:lnSpc>
                <a:spcPts val="5000"/>
              </a:lnSpc>
              <a:buFont typeface="Wingdings" panose="05000000000000000000" pitchFamily="2" charset="2"/>
              <a:buChar char="l"/>
            </a:pPr>
            <a:r>
              <a:rPr lang="zh-TW" altLang="en-US" sz="4000" dirty="0" smtClean="0">
                <a:latin typeface="微軟正黑體" panose="020B0604030504040204" pitchFamily="34" charset="-120"/>
                <a:ea typeface="微軟正黑體" panose="020B0604030504040204" pitchFamily="34" charset="-120"/>
              </a:rPr>
              <a:t>報名人數</a:t>
            </a:r>
            <a:r>
              <a:rPr lang="zh-TW" altLang="en-US" sz="4000" dirty="0" smtClean="0">
                <a:solidFill>
                  <a:srgbClr val="C00000"/>
                </a:solidFill>
                <a:latin typeface="微軟正黑體" panose="020B0604030504040204" pitchFamily="34" charset="-120"/>
                <a:ea typeface="微軟正黑體" panose="020B0604030504040204" pitchFamily="34" charset="-120"/>
              </a:rPr>
              <a:t>少於</a:t>
            </a:r>
            <a:r>
              <a:rPr lang="zh-TW" altLang="en-US" sz="4000" dirty="0" smtClean="0">
                <a:latin typeface="微軟正黑體" panose="020B0604030504040204" pitchFamily="34" charset="-120"/>
                <a:ea typeface="微軟正黑體" panose="020B0604030504040204" pitchFamily="34" charset="-120"/>
              </a:rPr>
              <a:t>招生數，則</a:t>
            </a:r>
            <a:r>
              <a:rPr lang="zh-TW" altLang="en-US" sz="4000" dirty="0" smtClean="0">
                <a:solidFill>
                  <a:srgbClr val="C00000"/>
                </a:solidFill>
                <a:latin typeface="微軟正黑體" panose="020B0604030504040204" pitchFamily="34" charset="-120"/>
                <a:ea typeface="微軟正黑體" panose="020B0604030504040204" pitchFamily="34" charset="-120"/>
              </a:rPr>
              <a:t>全額錄取</a:t>
            </a:r>
            <a:r>
              <a:rPr lang="zh-TW" altLang="en-US" sz="4000" dirty="0" smtClean="0">
                <a:latin typeface="微軟正黑體" panose="020B0604030504040204" pitchFamily="34" charset="-120"/>
                <a:ea typeface="微軟正黑體" panose="020B0604030504040204" pitchFamily="34" charset="-120"/>
              </a:rPr>
              <a:t>。</a:t>
            </a:r>
            <a:endParaRPr lang="en-US" altLang="zh-TW" sz="4000" dirty="0" smtClean="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報名</a:t>
            </a:r>
            <a:r>
              <a:rPr lang="zh-TW" altLang="en-US" sz="4000" dirty="0" smtClean="0">
                <a:latin typeface="微軟正黑體" panose="020B0604030504040204" pitchFamily="34" charset="-120"/>
                <a:ea typeface="微軟正黑體" panose="020B0604030504040204" pitchFamily="34" charset="-120"/>
              </a:rPr>
              <a:t>人數</a:t>
            </a:r>
            <a:r>
              <a:rPr lang="zh-TW" altLang="en-US" sz="4000" dirty="0" smtClean="0">
                <a:solidFill>
                  <a:srgbClr val="C00000"/>
                </a:solidFill>
                <a:latin typeface="微軟正黑體" panose="020B0604030504040204" pitchFamily="34" charset="-120"/>
                <a:ea typeface="微軟正黑體" panose="020B0604030504040204" pitchFamily="34" charset="-120"/>
              </a:rPr>
              <a:t>多於</a:t>
            </a:r>
            <a:r>
              <a:rPr lang="zh-TW" altLang="en-US" sz="4000" dirty="0">
                <a:latin typeface="微軟正黑體" panose="020B0604030504040204" pitchFamily="34" charset="-120"/>
                <a:ea typeface="微軟正黑體" panose="020B0604030504040204" pitchFamily="34" charset="-120"/>
              </a:rPr>
              <a:t>招生數，</a:t>
            </a:r>
            <a:r>
              <a:rPr lang="zh-TW" altLang="en-US" sz="4000" dirty="0" smtClean="0">
                <a:latin typeface="微軟正黑體" panose="020B0604030504040204" pitchFamily="34" charset="-120"/>
                <a:ea typeface="微軟正黑體" panose="020B0604030504040204" pitchFamily="34" charset="-120"/>
              </a:rPr>
              <a:t>則</a:t>
            </a:r>
            <a:r>
              <a:rPr lang="zh-TW" altLang="en-US" sz="4000" dirty="0" smtClean="0">
                <a:solidFill>
                  <a:srgbClr val="C00000"/>
                </a:solidFill>
                <a:latin typeface="微軟正黑體" panose="020B0604030504040204" pitchFamily="34" charset="-120"/>
                <a:ea typeface="微軟正黑體" panose="020B0604030504040204" pitchFamily="34" charset="-120"/>
              </a:rPr>
              <a:t>進行超額比序</a:t>
            </a:r>
            <a:r>
              <a:rPr lang="zh-TW" altLang="en-US" sz="4000" dirty="0" smtClean="0">
                <a:latin typeface="微軟正黑體" panose="020B0604030504040204" pitchFamily="34" charset="-120"/>
                <a:ea typeface="微軟正黑體" panose="020B0604030504040204" pitchFamily="34" charset="-120"/>
              </a:rPr>
              <a:t>。</a:t>
            </a:r>
            <a:endParaRPr lang="en-US" altLang="zh-TW" sz="40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graphicFrame>
        <p:nvGraphicFramePr>
          <p:cNvPr id="165" name="表格 164"/>
          <p:cNvGraphicFramePr>
            <a:graphicFrameLocks noGrp="1"/>
          </p:cNvGraphicFramePr>
          <p:nvPr>
            <p:extLst>
              <p:ext uri="{D42A27DB-BD31-4B8C-83A1-F6EECF244321}">
                <p14:modId xmlns:p14="http://schemas.microsoft.com/office/powerpoint/2010/main" val="2174434896"/>
              </p:ext>
            </p:extLst>
          </p:nvPr>
        </p:nvGraphicFramePr>
        <p:xfrm>
          <a:off x="2231996" y="3596415"/>
          <a:ext cx="14039319" cy="5424277"/>
        </p:xfrm>
        <a:graphic>
          <a:graphicData uri="http://schemas.openxmlformats.org/drawingml/2006/table">
            <a:tbl>
              <a:tblPr bandRow="1">
                <a:tableStyleId>{5C22544A-7EE6-4342-B048-85BDC9FD1C3A}</a:tableStyleId>
              </a:tblPr>
              <a:tblGrid>
                <a:gridCol w="2823502">
                  <a:extLst>
                    <a:ext uri="{9D8B030D-6E8A-4147-A177-3AD203B41FA5}">
                      <a16:colId xmlns:a16="http://schemas.microsoft.com/office/drawing/2014/main" val="704675648"/>
                    </a:ext>
                  </a:extLst>
                </a:gridCol>
                <a:gridCol w="3271838">
                  <a:extLst>
                    <a:ext uri="{9D8B030D-6E8A-4147-A177-3AD203B41FA5}">
                      <a16:colId xmlns:a16="http://schemas.microsoft.com/office/drawing/2014/main" val="2446447271"/>
                    </a:ext>
                  </a:extLst>
                </a:gridCol>
                <a:gridCol w="7943979">
                  <a:extLst>
                    <a:ext uri="{9D8B030D-6E8A-4147-A177-3AD203B41FA5}">
                      <a16:colId xmlns:a16="http://schemas.microsoft.com/office/drawing/2014/main" val="2275504809"/>
                    </a:ext>
                  </a:extLst>
                </a:gridCol>
              </a:tblGrid>
              <a:tr h="203991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200" b="1" dirty="0" smtClean="0">
                          <a:solidFill>
                            <a:srgbClr val="FEF6E0"/>
                          </a:solidFill>
                          <a:latin typeface="微軟正黑體" panose="020B0604030504040204" pitchFamily="34" charset="-120"/>
                          <a:ea typeface="微軟正黑體" panose="020B0604030504040204" pitchFamily="34" charset="-120"/>
                          <a:cs typeface="Verdana" panose="020B0604030504040204" pitchFamily="34" charset="0"/>
                        </a:rPr>
                        <a:t>均衡發展</a:t>
                      </a:r>
                    </a:p>
                  </a:txBody>
                  <a:tcPr anchor="ctr">
                    <a:solidFill>
                      <a:schemeClr val="accent6">
                        <a:lumMod val="75000"/>
                      </a:schemeClr>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zh-TW" altLang="en-US" sz="3200" b="0" dirty="0" smtClean="0">
                          <a:solidFill>
                            <a:srgbClr val="FEF6E0"/>
                          </a:solidFill>
                          <a:latin typeface="微軟正黑體" panose="020B0604030504040204" pitchFamily="34" charset="-120"/>
                          <a:ea typeface="微軟正黑體" panose="020B0604030504040204" pitchFamily="34" charset="-120"/>
                          <a:cs typeface="Verdana" panose="020B0604030504040204" pitchFamily="34" charset="0"/>
                        </a:rPr>
                        <a:t>總分</a:t>
                      </a:r>
                      <a:r>
                        <a:rPr kumimoji="0" lang="en-US" altLang="zh-TW" sz="3200" b="0" dirty="0" smtClean="0">
                          <a:solidFill>
                            <a:srgbClr val="FEF6E0"/>
                          </a:solidFill>
                          <a:latin typeface="微軟正黑體" panose="020B0604030504040204" pitchFamily="34" charset="-120"/>
                          <a:ea typeface="微軟正黑體" panose="020B0604030504040204" pitchFamily="34" charset="-120"/>
                          <a:cs typeface="Verdana" panose="020B0604030504040204" pitchFamily="34" charset="0"/>
                        </a:rPr>
                        <a:t>35</a:t>
                      </a:r>
                      <a:r>
                        <a:rPr kumimoji="0" lang="zh-TW" altLang="en-US" sz="3200" b="0" dirty="0" smtClean="0">
                          <a:solidFill>
                            <a:srgbClr val="FEF6E0"/>
                          </a:solidFill>
                          <a:latin typeface="微軟正黑體" panose="020B0604030504040204" pitchFamily="34" charset="-120"/>
                          <a:ea typeface="微軟正黑體" panose="020B0604030504040204" pitchFamily="34" charset="-120"/>
                          <a:cs typeface="Verdana" panose="020B0604030504040204" pitchFamily="34" charset="0"/>
                        </a:rPr>
                        <a:t>分</a:t>
                      </a:r>
                      <a:endParaRPr kumimoji="0" lang="en-US" altLang="zh-TW" sz="3200" b="0" dirty="0" smtClean="0">
                        <a:solidFill>
                          <a:srgbClr val="FEF6E0"/>
                        </a:solidFill>
                        <a:latin typeface="微軟正黑體" panose="020B0604030504040204" pitchFamily="34" charset="-120"/>
                        <a:ea typeface="微軟正黑體" panose="020B0604030504040204" pitchFamily="34" charset="-120"/>
                        <a:cs typeface="Verdana" panose="020B0604030504040204" pitchFamily="34" charset="0"/>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zh-TW" altLang="en-US" sz="3200" b="1" dirty="0" smtClean="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採計</a:t>
                      </a:r>
                      <a:r>
                        <a:rPr kumimoji="0" lang="en-US" altLang="zh-TW" sz="3200" b="1" dirty="0" smtClean="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30</a:t>
                      </a:r>
                      <a:r>
                        <a:rPr kumimoji="0" lang="zh-TW" altLang="en-US" sz="3200" b="1" dirty="0" smtClean="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分</a:t>
                      </a:r>
                    </a:p>
                  </a:txBody>
                  <a:tcPr anchor="ctr">
                    <a:solidFill>
                      <a:srgbClr val="5484B4"/>
                    </a:solidFill>
                  </a:tcPr>
                </a:tc>
                <a:tc>
                  <a:txBody>
                    <a:bodyPr/>
                    <a:lstStyle/>
                    <a:p>
                      <a:pPr marL="571500" indent="-571500" algn="l">
                        <a:buFont typeface="Arial" panose="020B0604020202020204" pitchFamily="34" charset="0"/>
                        <a:buChar char="•"/>
                      </a:pPr>
                      <a:r>
                        <a:rPr lang="zh-TW" altLang="en-US" sz="3200" b="0" dirty="0" smtClean="0">
                          <a:solidFill>
                            <a:srgbClr val="282D6C"/>
                          </a:solidFill>
                          <a:latin typeface="微軟正黑體" panose="020B0604030504040204" pitchFamily="34" charset="-120"/>
                          <a:ea typeface="微軟正黑體" panose="020B0604030504040204" pitchFamily="34" charset="-120"/>
                        </a:rPr>
                        <a:t>扶助弱勢：</a:t>
                      </a:r>
                      <a:r>
                        <a:rPr lang="en-US" altLang="zh-TW" sz="3200" b="0" dirty="0" smtClean="0">
                          <a:solidFill>
                            <a:srgbClr val="282D6C"/>
                          </a:solidFill>
                          <a:latin typeface="微軟正黑體" panose="020B0604030504040204" pitchFamily="34" charset="-120"/>
                          <a:ea typeface="微軟正黑體" panose="020B0604030504040204" pitchFamily="34" charset="-120"/>
                        </a:rPr>
                        <a:t>3</a:t>
                      </a:r>
                      <a:r>
                        <a:rPr lang="zh-TW" altLang="en-US" sz="3200" b="0" dirty="0" smtClean="0">
                          <a:solidFill>
                            <a:srgbClr val="282D6C"/>
                          </a:solidFill>
                          <a:latin typeface="微軟正黑體" panose="020B0604030504040204" pitchFamily="34" charset="-120"/>
                          <a:ea typeface="微軟正黑體" panose="020B0604030504040204" pitchFamily="34" charset="-120"/>
                        </a:rPr>
                        <a:t>分、</a:t>
                      </a:r>
                      <a:r>
                        <a:rPr lang="en-US" altLang="zh-TW" sz="3200" b="0" dirty="0" smtClean="0">
                          <a:solidFill>
                            <a:srgbClr val="282D6C"/>
                          </a:solidFill>
                          <a:latin typeface="微軟正黑體" panose="020B0604030504040204" pitchFamily="34" charset="-120"/>
                          <a:ea typeface="微軟正黑體" panose="020B0604030504040204" pitchFamily="34" charset="-120"/>
                        </a:rPr>
                        <a:t>5</a:t>
                      </a:r>
                      <a:r>
                        <a:rPr lang="zh-TW" altLang="en-US" sz="3200" b="0" dirty="0" smtClean="0">
                          <a:solidFill>
                            <a:srgbClr val="282D6C"/>
                          </a:solidFill>
                          <a:latin typeface="微軟正黑體" panose="020B0604030504040204" pitchFamily="34" charset="-120"/>
                          <a:ea typeface="微軟正黑體" panose="020B0604030504040204" pitchFamily="34" charset="-120"/>
                        </a:rPr>
                        <a:t>分</a:t>
                      </a:r>
                    </a:p>
                    <a:p>
                      <a:pPr marL="571500" indent="-571500" algn="l">
                        <a:buFont typeface="Arial" panose="020B0604020202020204" pitchFamily="34" charset="0"/>
                        <a:buChar char="•"/>
                      </a:pPr>
                      <a:r>
                        <a:rPr lang="zh-TW" altLang="en-US" sz="3200" b="0" dirty="0" smtClean="0">
                          <a:solidFill>
                            <a:srgbClr val="282D6C"/>
                          </a:solidFill>
                          <a:latin typeface="微軟正黑體" panose="020B0604030504040204" pitchFamily="34" charset="-120"/>
                          <a:ea typeface="微軟正黑體" panose="020B0604030504040204" pitchFamily="34" charset="-120"/>
                        </a:rPr>
                        <a:t>就近入學：</a:t>
                      </a:r>
                      <a:r>
                        <a:rPr lang="en-US" altLang="zh-TW" sz="3200" b="0" dirty="0" smtClean="0">
                          <a:solidFill>
                            <a:srgbClr val="282D6C"/>
                          </a:solidFill>
                          <a:latin typeface="微軟正黑體" panose="020B0604030504040204" pitchFamily="34" charset="-120"/>
                          <a:ea typeface="微軟正黑體" panose="020B0604030504040204" pitchFamily="34" charset="-120"/>
                        </a:rPr>
                        <a:t>5</a:t>
                      </a:r>
                      <a:r>
                        <a:rPr lang="zh-TW" altLang="en-US" sz="3200" b="0" dirty="0" smtClean="0">
                          <a:solidFill>
                            <a:srgbClr val="282D6C"/>
                          </a:solidFill>
                          <a:latin typeface="微軟正黑體" panose="020B0604030504040204" pitchFamily="34" charset="-120"/>
                          <a:ea typeface="微軟正黑體" panose="020B0604030504040204" pitchFamily="34" charset="-120"/>
                        </a:rPr>
                        <a:t>分</a:t>
                      </a:r>
                    </a:p>
                    <a:p>
                      <a:pPr marL="571500" indent="-571500" algn="l">
                        <a:buFont typeface="Arial" panose="020B0604020202020204" pitchFamily="34" charset="0"/>
                        <a:buChar char="•"/>
                      </a:pPr>
                      <a:r>
                        <a:rPr lang="zh-TW" altLang="en-US" sz="3200" b="0" dirty="0" smtClean="0">
                          <a:solidFill>
                            <a:srgbClr val="282D6C"/>
                          </a:solidFill>
                          <a:latin typeface="微軟正黑體" panose="020B0604030504040204" pitchFamily="34" charset="-120"/>
                          <a:ea typeface="微軟正黑體" panose="020B0604030504040204" pitchFamily="34" charset="-120"/>
                        </a:rPr>
                        <a:t>志願序位：</a:t>
                      </a:r>
                      <a:r>
                        <a:rPr lang="en-US" altLang="zh-TW" sz="3200" b="0" dirty="0" smtClean="0">
                          <a:solidFill>
                            <a:srgbClr val="282D6C"/>
                          </a:solidFill>
                          <a:latin typeface="微軟正黑體" panose="020B0604030504040204" pitchFamily="34" charset="-120"/>
                          <a:ea typeface="微軟正黑體" panose="020B0604030504040204" pitchFamily="34" charset="-120"/>
                        </a:rPr>
                        <a:t>10</a:t>
                      </a:r>
                      <a:r>
                        <a:rPr lang="zh-TW" altLang="en-US" sz="3200" b="0" dirty="0" smtClean="0">
                          <a:solidFill>
                            <a:srgbClr val="282D6C"/>
                          </a:solidFill>
                          <a:latin typeface="微軟正黑體" panose="020B0604030504040204" pitchFamily="34" charset="-120"/>
                          <a:ea typeface="微軟正黑體" panose="020B0604030504040204" pitchFamily="34" charset="-120"/>
                        </a:rPr>
                        <a:t>分</a:t>
                      </a:r>
                    </a:p>
                    <a:p>
                      <a:pPr marL="571500" indent="-571500" algn="l">
                        <a:buFont typeface="Arial" panose="020B0604020202020204" pitchFamily="34" charset="0"/>
                        <a:buChar char="•"/>
                      </a:pPr>
                      <a:r>
                        <a:rPr lang="zh-TW" altLang="en-US" sz="3200" b="0" dirty="0" smtClean="0">
                          <a:solidFill>
                            <a:srgbClr val="282D6C"/>
                          </a:solidFill>
                          <a:latin typeface="微軟正黑體" panose="020B0604030504040204" pitchFamily="34" charset="-120"/>
                          <a:ea typeface="微軟正黑體" panose="020B0604030504040204" pitchFamily="34" charset="-120"/>
                        </a:rPr>
                        <a:t>均衡學習：</a:t>
                      </a:r>
                      <a:r>
                        <a:rPr lang="en-US" altLang="zh-TW" sz="3200" b="0" dirty="0" smtClean="0">
                          <a:solidFill>
                            <a:srgbClr val="282D6C"/>
                          </a:solidFill>
                          <a:latin typeface="微軟正黑體" panose="020B0604030504040204" pitchFamily="34" charset="-120"/>
                          <a:ea typeface="微軟正黑體" panose="020B0604030504040204" pitchFamily="34" charset="-120"/>
                        </a:rPr>
                        <a:t>15</a:t>
                      </a:r>
                      <a:r>
                        <a:rPr lang="zh-TW" altLang="en-US" sz="3200" b="0" dirty="0" smtClean="0">
                          <a:solidFill>
                            <a:srgbClr val="282D6C"/>
                          </a:solidFill>
                          <a:latin typeface="微軟正黑體" panose="020B0604030504040204" pitchFamily="34" charset="-120"/>
                          <a:ea typeface="微軟正黑體" panose="020B0604030504040204" pitchFamily="34" charset="-120"/>
                        </a:rPr>
                        <a:t>分</a:t>
                      </a:r>
                    </a:p>
                  </a:txBody>
                  <a:tcPr anchor="ctr">
                    <a:solidFill>
                      <a:srgbClr val="CDCDD4"/>
                    </a:solidFill>
                  </a:tcPr>
                </a:tc>
                <a:extLst>
                  <a:ext uri="{0D108BD9-81ED-4DB2-BD59-A6C34878D82A}">
                    <a16:rowId xmlns:a16="http://schemas.microsoft.com/office/drawing/2014/main" val="224784251"/>
                  </a:ext>
                </a:extLst>
              </a:tr>
              <a:tr h="2598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200" b="1" dirty="0" smtClean="0">
                          <a:solidFill>
                            <a:srgbClr val="FEF6E0"/>
                          </a:solidFill>
                          <a:latin typeface="微軟正黑體" panose="020B0604030504040204" pitchFamily="34" charset="-120"/>
                          <a:ea typeface="微軟正黑體" panose="020B0604030504040204" pitchFamily="34" charset="-120"/>
                        </a:rPr>
                        <a:t>多元學習</a:t>
                      </a:r>
                      <a:endParaRPr lang="zh-TW" altLang="en-US" sz="3200" dirty="0">
                        <a:solidFill>
                          <a:srgbClr val="FEF6E0"/>
                        </a:solidFill>
                        <a:latin typeface="微軟正黑體" panose="020B0604030504040204" pitchFamily="34" charset="-120"/>
                        <a:ea typeface="微軟正黑體" panose="020B0604030504040204" pitchFamily="34" charset="-120"/>
                      </a:endParaRPr>
                    </a:p>
                  </a:txBody>
                  <a:tcPr anchor="ctr">
                    <a:solidFill>
                      <a:schemeClr val="accent6">
                        <a:lumMod val="75000"/>
                      </a:schemeClr>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3200" dirty="0" smtClean="0">
                          <a:solidFill>
                            <a:srgbClr val="FEF6E0"/>
                          </a:solidFill>
                          <a:latin typeface="微軟正黑體" panose="020B0604030504040204" pitchFamily="34" charset="-120"/>
                          <a:ea typeface="微軟正黑體" panose="020B0604030504040204" pitchFamily="34" charset="-120"/>
                        </a:rPr>
                        <a:t>總分</a:t>
                      </a:r>
                      <a:r>
                        <a:rPr lang="en-US" altLang="zh-TW" sz="3200" dirty="0" smtClean="0">
                          <a:solidFill>
                            <a:srgbClr val="FEF6E0"/>
                          </a:solidFill>
                          <a:latin typeface="微軟正黑體" panose="020B0604030504040204" pitchFamily="34" charset="-120"/>
                          <a:ea typeface="微軟正黑體" panose="020B0604030504040204" pitchFamily="34" charset="-120"/>
                        </a:rPr>
                        <a:t>54</a:t>
                      </a:r>
                      <a:r>
                        <a:rPr lang="zh-TW" altLang="en-US" sz="3200" dirty="0" smtClean="0">
                          <a:solidFill>
                            <a:srgbClr val="FEF6E0"/>
                          </a:solidFill>
                          <a:latin typeface="微軟正黑體" panose="020B0604030504040204" pitchFamily="34" charset="-120"/>
                          <a:ea typeface="微軟正黑體" panose="020B0604030504040204" pitchFamily="34" charset="-120"/>
                        </a:rPr>
                        <a:t>分</a:t>
                      </a:r>
                      <a:endParaRPr lang="en-US" altLang="zh-TW" sz="3200" dirty="0" smtClean="0">
                        <a:solidFill>
                          <a:srgbClr val="FEF6E0"/>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3200" b="1" dirty="0" smtClean="0">
                          <a:solidFill>
                            <a:srgbClr val="C00000"/>
                          </a:solidFill>
                          <a:latin typeface="微軟正黑體" panose="020B0604030504040204" pitchFamily="34" charset="-120"/>
                          <a:ea typeface="微軟正黑體" panose="020B0604030504040204" pitchFamily="34" charset="-120"/>
                        </a:rPr>
                        <a:t>採計</a:t>
                      </a:r>
                      <a:r>
                        <a:rPr lang="en-US" altLang="zh-TW" sz="3200" b="1" dirty="0" smtClean="0">
                          <a:solidFill>
                            <a:srgbClr val="C00000"/>
                          </a:solidFill>
                          <a:latin typeface="微軟正黑體" panose="020B0604030504040204" pitchFamily="34" charset="-120"/>
                          <a:ea typeface="微軟正黑體" panose="020B0604030504040204" pitchFamily="34" charset="-120"/>
                        </a:rPr>
                        <a:t>40</a:t>
                      </a:r>
                      <a:r>
                        <a:rPr lang="zh-TW" altLang="en-US" sz="3200" b="1" dirty="0" smtClean="0">
                          <a:solidFill>
                            <a:srgbClr val="C00000"/>
                          </a:solidFill>
                          <a:latin typeface="微軟正黑體" panose="020B0604030504040204" pitchFamily="34" charset="-120"/>
                          <a:ea typeface="微軟正黑體" panose="020B0604030504040204" pitchFamily="34" charset="-120"/>
                        </a:rPr>
                        <a:t>分</a:t>
                      </a:r>
                      <a:endParaRPr lang="zh-TW" altLang="en-US" sz="3200" b="1" dirty="0">
                        <a:solidFill>
                          <a:srgbClr val="C00000"/>
                        </a:solidFill>
                        <a:latin typeface="微軟正黑體" panose="020B0604030504040204" pitchFamily="34" charset="-120"/>
                        <a:ea typeface="微軟正黑體" panose="020B0604030504040204" pitchFamily="34" charset="-120"/>
                      </a:endParaRPr>
                    </a:p>
                  </a:txBody>
                  <a:tcPr anchor="ctr">
                    <a:solidFill>
                      <a:srgbClr val="5484B4"/>
                    </a:solidFill>
                  </a:tcPr>
                </a:tc>
                <a:tc>
                  <a:txBody>
                    <a:bodyPr/>
                    <a:lstStyle/>
                    <a:p>
                      <a:pPr marL="571500" indent="-571500" algn="l">
                        <a:buFont typeface="Arial" panose="020B0604020202020204" pitchFamily="34" charset="0"/>
                        <a:buChar char="•"/>
                      </a:pPr>
                      <a:r>
                        <a:rPr lang="zh-TW" altLang="en-US" sz="3200" dirty="0" smtClean="0">
                          <a:solidFill>
                            <a:srgbClr val="282D6C"/>
                          </a:solidFill>
                          <a:latin typeface="微軟正黑體" panose="020B0604030504040204" pitchFamily="34" charset="-120"/>
                          <a:ea typeface="微軟正黑體" panose="020B0604030504040204" pitchFamily="34" charset="-120"/>
                        </a:rPr>
                        <a:t>無懲罰紀錄</a:t>
                      </a:r>
                      <a:r>
                        <a:rPr lang="zh-TW" altLang="en-US" sz="3200" b="0" dirty="0" smtClean="0">
                          <a:solidFill>
                            <a:srgbClr val="282D6C"/>
                          </a:solidFill>
                          <a:latin typeface="微軟正黑體" panose="020B0604030504040204" pitchFamily="34" charset="-120"/>
                          <a:ea typeface="微軟正黑體" panose="020B0604030504040204" pitchFamily="34" charset="-120"/>
                        </a:rPr>
                        <a:t>：</a:t>
                      </a:r>
                      <a:r>
                        <a:rPr lang="en-US" altLang="zh-TW" sz="3200" dirty="0" smtClean="0">
                          <a:solidFill>
                            <a:srgbClr val="282D6C"/>
                          </a:solidFill>
                          <a:latin typeface="微軟正黑體" panose="020B0604030504040204" pitchFamily="34" charset="-120"/>
                          <a:ea typeface="微軟正黑體" panose="020B0604030504040204" pitchFamily="34" charset="-120"/>
                        </a:rPr>
                        <a:t>10</a:t>
                      </a:r>
                      <a:r>
                        <a:rPr lang="zh-TW" altLang="en-US" sz="3200" dirty="0" smtClean="0">
                          <a:solidFill>
                            <a:srgbClr val="282D6C"/>
                          </a:solidFill>
                          <a:latin typeface="微軟正黑體" panose="020B0604030504040204" pitchFamily="34" charset="-120"/>
                          <a:ea typeface="微軟正黑體" panose="020B0604030504040204" pitchFamily="34" charset="-120"/>
                        </a:rPr>
                        <a:t>分</a:t>
                      </a:r>
                    </a:p>
                    <a:p>
                      <a:pPr marL="571500" indent="-571500" algn="l">
                        <a:buFont typeface="Arial" panose="020B0604020202020204" pitchFamily="34" charset="0"/>
                        <a:buChar char="•"/>
                      </a:pPr>
                      <a:r>
                        <a:rPr lang="zh-TW" altLang="en-US" sz="3200" dirty="0" smtClean="0">
                          <a:solidFill>
                            <a:srgbClr val="282D6C"/>
                          </a:solidFill>
                          <a:latin typeface="微軟正黑體" panose="020B0604030504040204" pitchFamily="34" charset="-120"/>
                          <a:ea typeface="微軟正黑體" panose="020B0604030504040204" pitchFamily="34" charset="-120"/>
                        </a:rPr>
                        <a:t>無曠課紀錄</a:t>
                      </a:r>
                      <a:r>
                        <a:rPr lang="zh-TW" altLang="en-US" sz="3200" b="0" dirty="0" smtClean="0">
                          <a:solidFill>
                            <a:srgbClr val="282D6C"/>
                          </a:solidFill>
                          <a:latin typeface="微軟正黑體" panose="020B0604030504040204" pitchFamily="34" charset="-120"/>
                          <a:ea typeface="微軟正黑體" panose="020B0604030504040204" pitchFamily="34" charset="-120"/>
                        </a:rPr>
                        <a:t>：</a:t>
                      </a:r>
                      <a:r>
                        <a:rPr lang="en-US" altLang="zh-TW" sz="3200" dirty="0" smtClean="0">
                          <a:solidFill>
                            <a:srgbClr val="282D6C"/>
                          </a:solidFill>
                          <a:latin typeface="微軟正黑體" panose="020B0604030504040204" pitchFamily="34" charset="-120"/>
                          <a:ea typeface="微軟正黑體" panose="020B0604030504040204" pitchFamily="34" charset="-120"/>
                        </a:rPr>
                        <a:t>12</a:t>
                      </a:r>
                      <a:r>
                        <a:rPr lang="zh-TW" altLang="en-US" sz="3200" dirty="0" smtClean="0">
                          <a:solidFill>
                            <a:srgbClr val="282D6C"/>
                          </a:solidFill>
                          <a:latin typeface="微軟正黑體" panose="020B0604030504040204" pitchFamily="34" charset="-120"/>
                          <a:ea typeface="微軟正黑體" panose="020B0604030504040204" pitchFamily="34" charset="-120"/>
                        </a:rPr>
                        <a:t>分</a:t>
                      </a:r>
                    </a:p>
                    <a:p>
                      <a:pPr marL="571500" indent="-571500" algn="l">
                        <a:buFont typeface="Arial" panose="020B0604020202020204" pitchFamily="34" charset="0"/>
                        <a:buChar char="•"/>
                      </a:pPr>
                      <a:r>
                        <a:rPr lang="zh-TW" altLang="en-US" sz="3200" dirty="0" smtClean="0">
                          <a:solidFill>
                            <a:srgbClr val="282D6C"/>
                          </a:solidFill>
                          <a:latin typeface="微軟正黑體" panose="020B0604030504040204" pitchFamily="34" charset="-120"/>
                          <a:ea typeface="微軟正黑體" panose="020B0604030504040204" pitchFamily="34" charset="-120"/>
                        </a:rPr>
                        <a:t>獎勵紀錄</a:t>
                      </a:r>
                      <a:r>
                        <a:rPr lang="zh-TW" altLang="en-US" sz="3200" b="0" dirty="0" smtClean="0">
                          <a:solidFill>
                            <a:srgbClr val="282D6C"/>
                          </a:solidFill>
                          <a:latin typeface="微軟正黑體" panose="020B0604030504040204" pitchFamily="34" charset="-120"/>
                          <a:ea typeface="微軟正黑體" panose="020B0604030504040204" pitchFamily="34" charset="-120"/>
                        </a:rPr>
                        <a:t>：</a:t>
                      </a:r>
                      <a:r>
                        <a:rPr lang="en-US" altLang="zh-TW" sz="3200" dirty="0" smtClean="0">
                          <a:solidFill>
                            <a:srgbClr val="282D6C"/>
                          </a:solidFill>
                          <a:latin typeface="微軟正黑體" panose="020B0604030504040204" pitchFamily="34" charset="-120"/>
                          <a:ea typeface="微軟正黑體" panose="020B0604030504040204" pitchFamily="34" charset="-120"/>
                        </a:rPr>
                        <a:t>20</a:t>
                      </a:r>
                      <a:r>
                        <a:rPr lang="zh-TW" altLang="en-US" sz="3200" dirty="0" smtClean="0">
                          <a:solidFill>
                            <a:srgbClr val="282D6C"/>
                          </a:solidFill>
                          <a:latin typeface="微軟正黑體" panose="020B0604030504040204" pitchFamily="34" charset="-120"/>
                          <a:ea typeface="微軟正黑體" panose="020B0604030504040204" pitchFamily="34" charset="-120"/>
                        </a:rPr>
                        <a:t>分</a:t>
                      </a:r>
                    </a:p>
                    <a:p>
                      <a:pPr marL="571500" indent="-571500" algn="l">
                        <a:buFont typeface="Arial" panose="020B0604020202020204" pitchFamily="34" charset="0"/>
                        <a:buChar char="•"/>
                      </a:pPr>
                      <a:r>
                        <a:rPr lang="zh-TW" altLang="en-US" sz="3200" dirty="0" smtClean="0">
                          <a:solidFill>
                            <a:srgbClr val="282D6C"/>
                          </a:solidFill>
                          <a:latin typeface="微軟正黑體" panose="020B0604030504040204" pitchFamily="34" charset="-120"/>
                          <a:ea typeface="微軟正黑體" panose="020B0604030504040204" pitchFamily="34" charset="-120"/>
                        </a:rPr>
                        <a:t>服務學習</a:t>
                      </a:r>
                      <a:r>
                        <a:rPr lang="zh-TW" altLang="en-US" sz="3200" b="0" dirty="0" smtClean="0">
                          <a:solidFill>
                            <a:srgbClr val="282D6C"/>
                          </a:solidFill>
                          <a:latin typeface="微軟正黑體" panose="020B0604030504040204" pitchFamily="34" charset="-120"/>
                          <a:ea typeface="微軟正黑體" panose="020B0604030504040204" pitchFamily="34" charset="-120"/>
                        </a:rPr>
                        <a:t>：</a:t>
                      </a:r>
                      <a:r>
                        <a:rPr lang="en-US" altLang="zh-TW" sz="3200" dirty="0" smtClean="0">
                          <a:solidFill>
                            <a:srgbClr val="282D6C"/>
                          </a:solidFill>
                          <a:latin typeface="微軟正黑體" panose="020B0604030504040204" pitchFamily="34" charset="-120"/>
                          <a:ea typeface="微軟正黑體" panose="020B0604030504040204" pitchFamily="34" charset="-120"/>
                        </a:rPr>
                        <a:t>10</a:t>
                      </a:r>
                      <a:r>
                        <a:rPr lang="zh-TW" altLang="en-US" sz="3200" dirty="0" smtClean="0">
                          <a:solidFill>
                            <a:srgbClr val="282D6C"/>
                          </a:solidFill>
                          <a:latin typeface="微軟正黑體" panose="020B0604030504040204" pitchFamily="34" charset="-120"/>
                          <a:ea typeface="微軟正黑體" panose="020B0604030504040204" pitchFamily="34" charset="-120"/>
                        </a:rPr>
                        <a:t>分</a:t>
                      </a:r>
                    </a:p>
                    <a:p>
                      <a:pPr marL="571500" indent="-571500" algn="l">
                        <a:buFont typeface="Arial" panose="020B0604020202020204" pitchFamily="34" charset="0"/>
                        <a:buChar char="•"/>
                      </a:pPr>
                      <a:r>
                        <a:rPr lang="zh-TW" altLang="en-US" sz="3200" dirty="0" smtClean="0">
                          <a:solidFill>
                            <a:srgbClr val="282D6C"/>
                          </a:solidFill>
                          <a:latin typeface="微軟正黑體" panose="020B0604030504040204" pitchFamily="34" charset="-120"/>
                          <a:ea typeface="微軟正黑體" panose="020B0604030504040204" pitchFamily="34" charset="-120"/>
                        </a:rPr>
                        <a:t>本土語言認證</a:t>
                      </a:r>
                      <a:r>
                        <a:rPr lang="zh-TW" altLang="en-US" sz="3200" b="0" dirty="0" smtClean="0">
                          <a:solidFill>
                            <a:srgbClr val="282D6C"/>
                          </a:solidFill>
                          <a:latin typeface="微軟正黑體" panose="020B0604030504040204" pitchFamily="34" charset="-120"/>
                          <a:ea typeface="微軟正黑體" panose="020B0604030504040204" pitchFamily="34" charset="-120"/>
                        </a:rPr>
                        <a:t>：</a:t>
                      </a:r>
                      <a:r>
                        <a:rPr lang="en-US" altLang="zh-TW" sz="3200" dirty="0" smtClean="0">
                          <a:solidFill>
                            <a:srgbClr val="282D6C"/>
                          </a:solidFill>
                          <a:latin typeface="微軟正黑體" panose="020B0604030504040204" pitchFamily="34" charset="-120"/>
                          <a:ea typeface="微軟正黑體" panose="020B0604030504040204" pitchFamily="34" charset="-120"/>
                        </a:rPr>
                        <a:t>2</a:t>
                      </a:r>
                      <a:r>
                        <a:rPr lang="zh-TW" altLang="en-US" sz="3200" dirty="0" smtClean="0">
                          <a:solidFill>
                            <a:srgbClr val="282D6C"/>
                          </a:solidFill>
                          <a:latin typeface="微軟正黑體" panose="020B0604030504040204" pitchFamily="34" charset="-120"/>
                          <a:ea typeface="微軟正黑體" panose="020B0604030504040204" pitchFamily="34" charset="-120"/>
                        </a:rPr>
                        <a:t>分</a:t>
                      </a:r>
                    </a:p>
                  </a:txBody>
                  <a:tcPr anchor="ctr">
                    <a:solidFill>
                      <a:srgbClr val="CDCDD4"/>
                    </a:solidFill>
                  </a:tcPr>
                </a:tc>
                <a:extLst>
                  <a:ext uri="{0D108BD9-81ED-4DB2-BD59-A6C34878D82A}">
                    <a16:rowId xmlns:a16="http://schemas.microsoft.com/office/drawing/2014/main" val="31805271"/>
                  </a:ext>
                </a:extLst>
              </a:tr>
              <a:tr h="784039">
                <a:tc>
                  <a:txBody>
                    <a:bodyPr/>
                    <a:lstStyle/>
                    <a:p>
                      <a:pPr algn="ctr"/>
                      <a:r>
                        <a:rPr lang="zh-TW" altLang="en-US" sz="3200" b="1" dirty="0" smtClean="0">
                          <a:solidFill>
                            <a:srgbClr val="FEF6E0"/>
                          </a:solidFill>
                          <a:latin typeface="微軟正黑體" panose="020B0604030504040204" pitchFamily="34" charset="-120"/>
                          <a:ea typeface="微軟正黑體" panose="020B0604030504040204" pitchFamily="34" charset="-120"/>
                        </a:rPr>
                        <a:t>教育會考</a:t>
                      </a:r>
                      <a:endParaRPr lang="zh-TW" altLang="en-US" sz="3200" b="1" dirty="0">
                        <a:solidFill>
                          <a:srgbClr val="FEF6E0"/>
                        </a:solidFill>
                        <a:latin typeface="微軟正黑體" panose="020B0604030504040204" pitchFamily="34" charset="-120"/>
                        <a:ea typeface="微軟正黑體" panose="020B0604030504040204" pitchFamily="34" charset="-120"/>
                      </a:endParaRPr>
                    </a:p>
                  </a:txBody>
                  <a:tcPr anchor="ctr">
                    <a:solidFill>
                      <a:schemeClr val="accent6">
                        <a:lumMod val="75000"/>
                      </a:schemeClr>
                    </a:solidFill>
                  </a:tcPr>
                </a:tc>
                <a:tc>
                  <a:txBody>
                    <a:bodyPr/>
                    <a:lstStyle/>
                    <a:p>
                      <a:pPr algn="ctr"/>
                      <a:r>
                        <a:rPr lang="zh-TW" altLang="en-US" sz="3200" b="1" dirty="0" smtClean="0">
                          <a:solidFill>
                            <a:srgbClr val="C00000"/>
                          </a:solidFill>
                          <a:latin typeface="微軟正黑體" panose="020B0604030504040204" pitchFamily="34" charset="-120"/>
                          <a:ea typeface="微軟正黑體" panose="020B0604030504040204" pitchFamily="34" charset="-120"/>
                        </a:rPr>
                        <a:t>採計</a:t>
                      </a:r>
                      <a:r>
                        <a:rPr lang="en-US" altLang="zh-TW" sz="3200" b="1" dirty="0" smtClean="0">
                          <a:solidFill>
                            <a:srgbClr val="C00000"/>
                          </a:solidFill>
                          <a:latin typeface="微軟正黑體" panose="020B0604030504040204" pitchFamily="34" charset="-120"/>
                          <a:ea typeface="微軟正黑體" panose="020B0604030504040204" pitchFamily="34" charset="-120"/>
                        </a:rPr>
                        <a:t>30</a:t>
                      </a:r>
                      <a:r>
                        <a:rPr lang="zh-TW" altLang="en-US" sz="3200" b="1" dirty="0" smtClean="0">
                          <a:solidFill>
                            <a:srgbClr val="C00000"/>
                          </a:solidFill>
                          <a:latin typeface="微軟正黑體" panose="020B0604030504040204" pitchFamily="34" charset="-120"/>
                          <a:ea typeface="微軟正黑體" panose="020B0604030504040204" pitchFamily="34" charset="-120"/>
                        </a:rPr>
                        <a:t>分</a:t>
                      </a:r>
                      <a:endParaRPr lang="zh-TW" altLang="en-US" sz="3200" b="1" dirty="0">
                        <a:solidFill>
                          <a:srgbClr val="C00000"/>
                        </a:solidFill>
                        <a:latin typeface="微軟正黑體" panose="020B0604030504040204" pitchFamily="34" charset="-120"/>
                        <a:ea typeface="微軟正黑體" panose="020B0604030504040204" pitchFamily="34" charset="-120"/>
                      </a:endParaRPr>
                    </a:p>
                  </a:txBody>
                  <a:tcPr anchor="ctr">
                    <a:solidFill>
                      <a:srgbClr val="5484B4"/>
                    </a:solidFill>
                  </a:tcPr>
                </a:tc>
                <a:tc>
                  <a:txBody>
                    <a:bodyPr/>
                    <a:lstStyle/>
                    <a:p>
                      <a:pPr marL="571500" indent="-571500" algn="l">
                        <a:buFont typeface="Arial" panose="020B0604020202020204" pitchFamily="34" charset="0"/>
                        <a:buChar char="•"/>
                      </a:pPr>
                      <a:r>
                        <a:rPr lang="zh-TW" altLang="en-US" sz="3200" dirty="0" smtClean="0">
                          <a:solidFill>
                            <a:srgbClr val="282D6C"/>
                          </a:solidFill>
                          <a:latin typeface="微軟正黑體" panose="020B0604030504040204" pitchFamily="34" charset="-120"/>
                          <a:ea typeface="微軟正黑體" panose="020B0604030504040204" pitchFamily="34" charset="-120"/>
                        </a:rPr>
                        <a:t>會考成績</a:t>
                      </a:r>
                      <a:r>
                        <a:rPr lang="zh-TW" altLang="en-US" sz="3200" b="0" dirty="0" smtClean="0">
                          <a:solidFill>
                            <a:srgbClr val="282D6C"/>
                          </a:solidFill>
                          <a:latin typeface="微軟正黑體" panose="020B0604030504040204" pitchFamily="34" charset="-120"/>
                          <a:ea typeface="微軟正黑體" panose="020B0604030504040204" pitchFamily="34" charset="-120"/>
                        </a:rPr>
                        <a:t>：</a:t>
                      </a:r>
                      <a:r>
                        <a:rPr lang="en-US" altLang="zh-TW" sz="3200" dirty="0" smtClean="0">
                          <a:solidFill>
                            <a:srgbClr val="282D6C"/>
                          </a:solidFill>
                          <a:latin typeface="微軟正黑體" panose="020B0604030504040204" pitchFamily="34" charset="-120"/>
                          <a:ea typeface="微軟正黑體" panose="020B0604030504040204" pitchFamily="34" charset="-120"/>
                        </a:rPr>
                        <a:t>30</a:t>
                      </a:r>
                      <a:r>
                        <a:rPr lang="zh-TW" altLang="en-US" sz="3200" dirty="0" smtClean="0">
                          <a:solidFill>
                            <a:srgbClr val="282D6C"/>
                          </a:solidFill>
                          <a:latin typeface="微軟正黑體" panose="020B0604030504040204" pitchFamily="34" charset="-120"/>
                          <a:ea typeface="微軟正黑體" panose="020B0604030504040204" pitchFamily="34" charset="-120"/>
                        </a:rPr>
                        <a:t>分</a:t>
                      </a:r>
                    </a:p>
                  </a:txBody>
                  <a:tcPr anchor="ctr">
                    <a:solidFill>
                      <a:srgbClr val="CDCDD4"/>
                    </a:solidFill>
                  </a:tcPr>
                </a:tc>
                <a:extLst>
                  <a:ext uri="{0D108BD9-81ED-4DB2-BD59-A6C34878D82A}">
                    <a16:rowId xmlns:a16="http://schemas.microsoft.com/office/drawing/2014/main" val="942892515"/>
                  </a:ext>
                </a:extLst>
              </a:tr>
            </a:tbl>
          </a:graphicData>
        </a:graphic>
      </p:graphicFrame>
    </p:spTree>
    <p:extLst>
      <p:ext uri="{BB962C8B-B14F-4D97-AF65-F5344CB8AC3E}">
        <p14:creationId xmlns:p14="http://schemas.microsoft.com/office/powerpoint/2010/main" val="3319446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12"/>
        <p:cNvGrpSpPr/>
        <p:nvPr/>
      </p:nvGrpSpPr>
      <p:grpSpPr>
        <a:xfrm>
          <a:off x="0" y="0"/>
          <a:ext cx="0" cy="0"/>
          <a:chOff x="0" y="0"/>
          <a:chExt cx="0" cy="0"/>
        </a:xfrm>
      </p:grpSpPr>
      <p:sp>
        <p:nvSpPr>
          <p:cNvPr id="713" name="Google Shape;713;p17"/>
          <p:cNvSpPr txBox="1"/>
          <p:nvPr/>
        </p:nvSpPr>
        <p:spPr>
          <a:xfrm>
            <a:off x="2480844" y="4257104"/>
            <a:ext cx="12804900" cy="177279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前言</a:t>
            </a:r>
            <a:endParaRPr sz="1200" b="1" dirty="0">
              <a:latin typeface="微軟正黑體" panose="020B0604030504040204" pitchFamily="34" charset="-120"/>
              <a:ea typeface="微軟正黑體" panose="020B0604030504040204" pitchFamily="34" charset="-120"/>
            </a:endParaRPr>
          </a:p>
        </p:txBody>
      </p:sp>
      <p:grpSp>
        <p:nvGrpSpPr>
          <p:cNvPr id="715" name="Google Shape;715;p17"/>
          <p:cNvGrpSpPr/>
          <p:nvPr/>
        </p:nvGrpSpPr>
        <p:grpSpPr>
          <a:xfrm>
            <a:off x="14508389" y="-1376887"/>
            <a:ext cx="8379133" cy="10121522"/>
            <a:chOff x="0" y="1122439"/>
            <a:chExt cx="11172177" cy="13495363"/>
          </a:xfrm>
        </p:grpSpPr>
        <p:sp>
          <p:nvSpPr>
            <p:cNvPr id="716" name="Google Shape;716;p17"/>
            <p:cNvSpPr txBox="1"/>
            <p:nvPr/>
          </p:nvSpPr>
          <p:spPr>
            <a:xfrm>
              <a:off x="5533882"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7"/>
            <p:cNvSpPr txBox="1"/>
            <p:nvPr/>
          </p:nvSpPr>
          <p:spPr>
            <a:xfrm>
              <a:off x="8875094"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7"/>
            <p:cNvSpPr txBox="1"/>
            <p:nvPr/>
          </p:nvSpPr>
          <p:spPr>
            <a:xfrm>
              <a:off x="7204489" y="989312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txBox="1"/>
            <p:nvPr/>
          </p:nvSpPr>
          <p:spPr>
            <a:xfrm>
              <a:off x="5533882" y="696956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0" name="Google Shape;720;p17"/>
            <p:cNvGrpSpPr/>
            <p:nvPr/>
          </p:nvGrpSpPr>
          <p:grpSpPr>
            <a:xfrm>
              <a:off x="3341212" y="2923560"/>
              <a:ext cx="3341212" cy="2923560"/>
              <a:chOff x="0" y="0"/>
              <a:chExt cx="812800" cy="711200"/>
            </a:xfrm>
          </p:grpSpPr>
          <p:sp>
            <p:nvSpPr>
              <p:cNvPr id="721" name="Google Shape;72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2" name="Google Shape;72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23" name="Google Shape;723;p17"/>
            <p:cNvSpPr txBox="1"/>
            <p:nvPr/>
          </p:nvSpPr>
          <p:spPr>
            <a:xfrm>
              <a:off x="2192669" y="1122439"/>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4" name="Google Shape;724;p17"/>
            <p:cNvGrpSpPr/>
            <p:nvPr/>
          </p:nvGrpSpPr>
          <p:grpSpPr>
            <a:xfrm rot="10800000">
              <a:off x="3341212" y="11694242"/>
              <a:ext cx="3341212" cy="2923560"/>
              <a:chOff x="0" y="0"/>
              <a:chExt cx="812800" cy="711200"/>
            </a:xfrm>
          </p:grpSpPr>
          <p:sp>
            <p:nvSpPr>
              <p:cNvPr id="725" name="Google Shape;725;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6" name="Google Shape;726;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7"/>
            <p:cNvGrpSpPr/>
            <p:nvPr/>
          </p:nvGrpSpPr>
          <p:grpSpPr>
            <a:xfrm>
              <a:off x="1670606" y="5847121"/>
              <a:ext cx="3341212" cy="2923560"/>
              <a:chOff x="0" y="0"/>
              <a:chExt cx="812800" cy="711200"/>
            </a:xfrm>
          </p:grpSpPr>
          <p:sp>
            <p:nvSpPr>
              <p:cNvPr id="728" name="Google Shape;728;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9" name="Google Shape;729;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rot="10800000">
              <a:off x="1670606" y="8770681"/>
              <a:ext cx="3341212" cy="2923560"/>
              <a:chOff x="0" y="0"/>
              <a:chExt cx="812800" cy="711200"/>
            </a:xfrm>
          </p:grpSpPr>
          <p:sp>
            <p:nvSpPr>
              <p:cNvPr id="731" name="Google Shape;73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2" name="Google Shape;73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3" name="Google Shape;733;p17"/>
            <p:cNvGrpSpPr/>
            <p:nvPr/>
          </p:nvGrpSpPr>
          <p:grpSpPr>
            <a:xfrm>
              <a:off x="0" y="2923560"/>
              <a:ext cx="3341212" cy="2923560"/>
              <a:chOff x="0" y="0"/>
              <a:chExt cx="812800" cy="711200"/>
            </a:xfrm>
          </p:grpSpPr>
          <p:sp>
            <p:nvSpPr>
              <p:cNvPr id="734" name="Google Shape;734;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5" name="Google Shape;735;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6" name="Google Shape;736;p17"/>
          <p:cNvGrpSpPr/>
          <p:nvPr/>
        </p:nvGrpSpPr>
        <p:grpSpPr>
          <a:xfrm rot="10800000">
            <a:off x="831999" y="798912"/>
            <a:ext cx="1093611" cy="956910"/>
            <a:chOff x="0" y="0"/>
            <a:chExt cx="812800" cy="711200"/>
          </a:xfrm>
        </p:grpSpPr>
        <p:sp>
          <p:nvSpPr>
            <p:cNvPr id="737" name="Google Shape;737;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8" name="Google Shape;738;p17"/>
            <p:cNvSpPr txBox="1"/>
            <p:nvPr/>
          </p:nvSpPr>
          <p:spPr>
            <a:xfrm>
              <a:off x="127000" y="282575"/>
              <a:ext cx="558800" cy="3778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17"/>
          <p:cNvGrpSpPr/>
          <p:nvPr/>
        </p:nvGrpSpPr>
        <p:grpSpPr>
          <a:xfrm>
            <a:off x="1595440" y="7901945"/>
            <a:ext cx="1771490" cy="1550054"/>
            <a:chOff x="0" y="0"/>
            <a:chExt cx="812800" cy="711200"/>
          </a:xfrm>
        </p:grpSpPr>
        <p:sp>
          <p:nvSpPr>
            <p:cNvPr id="740" name="Google Shape;740;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41" name="Google Shape;741;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565605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超額比</a:t>
              </a: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序</a:t>
              </a:r>
              <a:r>
                <a:rPr lang="en-US" altLang="zh-TW"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均衡發展</a:t>
              </a:r>
              <a:endPar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2" name="表格 1"/>
          <p:cNvGraphicFramePr>
            <a:graphicFrameLocks noGrp="1"/>
          </p:cNvGraphicFramePr>
          <p:nvPr>
            <p:extLst>
              <p:ext uri="{D42A27DB-BD31-4B8C-83A1-F6EECF244321}">
                <p14:modId xmlns:p14="http://schemas.microsoft.com/office/powerpoint/2010/main" val="2411950798"/>
              </p:ext>
            </p:extLst>
          </p:nvPr>
        </p:nvGraphicFramePr>
        <p:xfrm>
          <a:off x="3573230" y="2185493"/>
          <a:ext cx="13065661" cy="6674924"/>
        </p:xfrm>
        <a:graphic>
          <a:graphicData uri="http://schemas.openxmlformats.org/drawingml/2006/table">
            <a:tbl>
              <a:tblPr firstRow="1" bandRow="1">
                <a:tableStyleId>{5C22544A-7EE6-4342-B048-85BDC9FD1C3A}</a:tableStyleId>
              </a:tblPr>
              <a:tblGrid>
                <a:gridCol w="3266415">
                  <a:extLst>
                    <a:ext uri="{9D8B030D-6E8A-4147-A177-3AD203B41FA5}">
                      <a16:colId xmlns:a16="http://schemas.microsoft.com/office/drawing/2014/main" val="557293545"/>
                    </a:ext>
                  </a:extLst>
                </a:gridCol>
                <a:gridCol w="2439603">
                  <a:extLst>
                    <a:ext uri="{9D8B030D-6E8A-4147-A177-3AD203B41FA5}">
                      <a16:colId xmlns:a16="http://schemas.microsoft.com/office/drawing/2014/main" val="3437533689"/>
                    </a:ext>
                  </a:extLst>
                </a:gridCol>
                <a:gridCol w="742494">
                  <a:extLst>
                    <a:ext uri="{9D8B030D-6E8A-4147-A177-3AD203B41FA5}">
                      <a16:colId xmlns:a16="http://schemas.microsoft.com/office/drawing/2014/main" val="2224619530"/>
                    </a:ext>
                  </a:extLst>
                </a:gridCol>
                <a:gridCol w="6617149">
                  <a:extLst>
                    <a:ext uri="{9D8B030D-6E8A-4147-A177-3AD203B41FA5}">
                      <a16:colId xmlns:a16="http://schemas.microsoft.com/office/drawing/2014/main" val="1966092761"/>
                    </a:ext>
                  </a:extLst>
                </a:gridCol>
              </a:tblGrid>
              <a:tr h="370840">
                <a:tc>
                  <a:txBody>
                    <a:bodyPr/>
                    <a:lstStyle/>
                    <a:p>
                      <a:pPr algn="ctr"/>
                      <a:r>
                        <a:rPr lang="zh-TW" altLang="en-US" sz="3200" dirty="0" smtClean="0">
                          <a:latin typeface="微軟正黑體" panose="020B0604030504040204" pitchFamily="34" charset="-120"/>
                          <a:ea typeface="微軟正黑體" panose="020B0604030504040204" pitchFamily="34" charset="-120"/>
                        </a:rPr>
                        <a:t>項目</a:t>
                      </a:r>
                      <a:endParaRPr lang="zh-TW" altLang="en-US" sz="3200" dirty="0">
                        <a:latin typeface="微軟正黑體" panose="020B0604030504040204" pitchFamily="34" charset="-120"/>
                        <a:ea typeface="微軟正黑體" panose="020B0604030504040204" pitchFamily="34" charset="-120"/>
                      </a:endParaRPr>
                    </a:p>
                  </a:txBody>
                  <a:tcPr anchor="ctr"/>
                </a:tc>
                <a:tc gridSpan="2">
                  <a:txBody>
                    <a:bodyPr/>
                    <a:lstStyle/>
                    <a:p>
                      <a:pPr algn="ctr"/>
                      <a:r>
                        <a:rPr lang="zh-TW" altLang="en-US" sz="3200" dirty="0" smtClean="0">
                          <a:latin typeface="微軟正黑體" panose="020B0604030504040204" pitchFamily="34" charset="-120"/>
                          <a:ea typeface="微軟正黑體" panose="020B0604030504040204" pitchFamily="34" charset="-120"/>
                        </a:rPr>
                        <a:t>給分</a:t>
                      </a:r>
                      <a:endParaRPr lang="zh-TW" altLang="en-US" sz="32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p>
                  </a:txBody>
                  <a:tcPr/>
                </a:tc>
                <a:tc>
                  <a:txBody>
                    <a:bodyPr/>
                    <a:lstStyle/>
                    <a:p>
                      <a:pPr algn="ctr"/>
                      <a:r>
                        <a:rPr lang="zh-TW" altLang="en-US" sz="3200" dirty="0" smtClean="0">
                          <a:latin typeface="微軟正黑體" panose="020B0604030504040204" pitchFamily="34" charset="-120"/>
                          <a:ea typeface="微軟正黑體" panose="020B0604030504040204" pitchFamily="34" charset="-120"/>
                        </a:rPr>
                        <a:t>說明</a:t>
                      </a:r>
                      <a:endParaRPr lang="zh-TW" altLang="en-US" sz="32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60784775"/>
                  </a:ext>
                </a:extLst>
              </a:tr>
              <a:tr h="1061463">
                <a:tc rowSpan="3">
                  <a:txBody>
                    <a:bodyPr/>
                    <a:lstStyle/>
                    <a:p>
                      <a:pPr algn="ctr">
                        <a:lnSpc>
                          <a:spcPts val="3000"/>
                        </a:lnSpc>
                      </a:pPr>
                      <a:r>
                        <a:rPr lang="zh-TW" altLang="en-US" sz="2800" b="1" dirty="0" smtClean="0">
                          <a:latin typeface="微軟正黑體" panose="020B0604030504040204" pitchFamily="34" charset="-120"/>
                          <a:ea typeface="微軟正黑體" panose="020B0604030504040204" pitchFamily="34" charset="-120"/>
                        </a:rPr>
                        <a:t>扶助弱勢</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algn="ctr">
                        <a:lnSpc>
                          <a:spcPts val="3000"/>
                        </a:lnSpc>
                      </a:pPr>
                      <a:r>
                        <a:rPr lang="zh-TW" altLang="en-US" sz="2800" dirty="0" smtClean="0">
                          <a:latin typeface="微軟正黑體" panose="020B0604030504040204" pitchFamily="34" charset="-120"/>
                          <a:ea typeface="微軟正黑體" panose="020B0604030504040204" pitchFamily="34" charset="-120"/>
                        </a:rPr>
                        <a:t>符合者給</a:t>
                      </a:r>
                      <a:r>
                        <a:rPr lang="en-US" altLang="zh-TW" sz="2800" dirty="0" smtClean="0">
                          <a:latin typeface="微軟正黑體" panose="020B0604030504040204" pitchFamily="34" charset="-120"/>
                          <a:ea typeface="微軟正黑體" panose="020B0604030504040204" pitchFamily="34" charset="-120"/>
                        </a:rPr>
                        <a:t>5</a:t>
                      </a:r>
                      <a:r>
                        <a:rPr lang="zh-TW" altLang="en-US" sz="2800" dirty="0" smtClean="0">
                          <a:latin typeface="微軟正黑體" panose="020B0604030504040204" pitchFamily="34" charset="-120"/>
                          <a:ea typeface="微軟正黑體" panose="020B0604030504040204" pitchFamily="34" charset="-120"/>
                        </a:rPr>
                        <a:t>分</a:t>
                      </a:r>
                      <a:endParaRPr lang="zh-TW" altLang="en-US" sz="2800" dirty="0">
                        <a:latin typeface="微軟正黑體" panose="020B0604030504040204" pitchFamily="34" charset="-120"/>
                        <a:ea typeface="微軟正黑體" panose="020B0604030504040204" pitchFamily="34" charset="-120"/>
                      </a:endParaRPr>
                    </a:p>
                  </a:txBody>
                  <a:tcPr anchor="ctr"/>
                </a:tc>
                <a:tc rowSpan="3">
                  <a:txBody>
                    <a:bodyPr/>
                    <a:lstStyle/>
                    <a:p>
                      <a:pPr algn="ctr">
                        <a:lnSpc>
                          <a:spcPts val="3000"/>
                        </a:lnSpc>
                      </a:pPr>
                      <a:r>
                        <a:rPr lang="zh-TW" altLang="en-US" sz="2800" dirty="0" smtClean="0">
                          <a:latin typeface="微軟正黑體" panose="020B0604030504040204" pitchFamily="34" charset="-120"/>
                          <a:ea typeface="微軟正黑體" panose="020B0604030504040204" pitchFamily="34" charset="-120"/>
                        </a:rPr>
                        <a:t>擇優給分</a:t>
                      </a:r>
                      <a:endParaRPr lang="zh-TW" altLang="en-US" sz="2800" dirty="0">
                        <a:latin typeface="微軟正黑體" panose="020B0604030504040204" pitchFamily="34" charset="-120"/>
                        <a:ea typeface="微軟正黑體" panose="020B0604030504040204" pitchFamily="34" charset="-120"/>
                      </a:endParaRPr>
                    </a:p>
                  </a:txBody>
                  <a:tcPr anchor="ctr"/>
                </a:tc>
                <a:tc rowSpan="2">
                  <a:txBody>
                    <a:bodyPr/>
                    <a:lstStyle/>
                    <a:p>
                      <a:pPr algn="ctr">
                        <a:lnSpc>
                          <a:spcPts val="3000"/>
                        </a:lnSpc>
                      </a:pPr>
                      <a:r>
                        <a:rPr lang="zh-TW" altLang="en-US" sz="2800" dirty="0" smtClean="0">
                          <a:latin typeface="微軟正黑體" panose="020B0604030504040204" pitchFamily="34" charset="-120"/>
                          <a:ea typeface="微軟正黑體" panose="020B0604030504040204" pitchFamily="34" charset="-120"/>
                        </a:rPr>
                        <a:t>偏遠地區國中學生</a:t>
                      </a:r>
                    </a:p>
                    <a:p>
                      <a:pPr algn="ctr">
                        <a:lnSpc>
                          <a:spcPts val="3000"/>
                        </a:lnSpc>
                      </a:pPr>
                      <a:r>
                        <a:rPr lang="zh-TW" altLang="en-US" sz="2800" dirty="0" smtClean="0">
                          <a:latin typeface="微軟正黑體" panose="020B0604030504040204" pitchFamily="34" charset="-120"/>
                          <a:ea typeface="微軟正黑體" panose="020B0604030504040204" pitchFamily="34" charset="-120"/>
                        </a:rPr>
                        <a:t>經濟弱勢</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中低、低收入戶</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學生</a:t>
                      </a:r>
                    </a:p>
                  </a:txBody>
                  <a:tcPr anchor="ctr"/>
                </a:tc>
                <a:extLst>
                  <a:ext uri="{0D108BD9-81ED-4DB2-BD59-A6C34878D82A}">
                    <a16:rowId xmlns:a16="http://schemas.microsoft.com/office/drawing/2014/main" val="1164939600"/>
                  </a:ext>
                </a:extLst>
              </a:tr>
              <a:tr h="142875">
                <a:tc vMerge="1">
                  <a:txBody>
                    <a:bodyPr/>
                    <a:lstStyle/>
                    <a:p>
                      <a:endParaRPr lang="zh-TW" altLang="en-US"/>
                    </a:p>
                  </a:txBody>
                  <a:tcPr/>
                </a:tc>
                <a:tc rowSpan="2">
                  <a:txBody>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lang="zh-TW" altLang="en-US" sz="2800" dirty="0" smtClean="0">
                          <a:latin typeface="微軟正黑體" panose="020B0604030504040204" pitchFamily="34" charset="-120"/>
                          <a:ea typeface="微軟正黑體" panose="020B0604030504040204" pitchFamily="34" charset="-120"/>
                        </a:rPr>
                        <a:t>符合者給</a:t>
                      </a:r>
                      <a:r>
                        <a:rPr lang="en-US" altLang="zh-TW" sz="2800" dirty="0" smtClean="0">
                          <a:latin typeface="微軟正黑體" panose="020B0604030504040204" pitchFamily="34" charset="-120"/>
                          <a:ea typeface="微軟正黑體" panose="020B0604030504040204" pitchFamily="34" charset="-120"/>
                        </a:rPr>
                        <a:t>3</a:t>
                      </a:r>
                      <a:r>
                        <a:rPr lang="zh-TW" altLang="en-US" sz="2800" dirty="0" smtClean="0">
                          <a:latin typeface="微軟正黑體" panose="020B0604030504040204" pitchFamily="34" charset="-120"/>
                          <a:ea typeface="微軟正黑體" panose="020B0604030504040204" pitchFamily="34" charset="-120"/>
                        </a:rPr>
                        <a:t>分</a:t>
                      </a:r>
                    </a:p>
                  </a:txBody>
                  <a:tcPr anchor="ctr">
                    <a:solidFill>
                      <a:srgbClr val="CDCDD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110632228"/>
                  </a:ext>
                </a:extLst>
              </a:tr>
              <a:tr h="807146">
                <a:tc vMerge="1">
                  <a:txBody>
                    <a:bodyPr/>
                    <a:lstStyle/>
                    <a:p>
                      <a:endParaRPr lang="zh-TW" altLang="en-US"/>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zh-TW" altLang="en-US" sz="3200" dirty="0" smtClean="0">
                        <a:latin typeface="微軟正黑體" panose="020B0604030504040204" pitchFamily="34" charset="-120"/>
                        <a:ea typeface="微軟正黑體" panose="020B0604030504040204" pitchFamily="34" charset="-120"/>
                      </a:endParaRPr>
                    </a:p>
                  </a:txBody>
                  <a:tcPr anchor="ctr"/>
                </a:tc>
                <a:tc vMerge="1">
                  <a:txBody>
                    <a:bodyPr/>
                    <a:lstStyle/>
                    <a:p>
                      <a:endParaRPr lang="zh-TW" altLang="en-US"/>
                    </a:p>
                  </a:txBody>
                  <a:tcPr/>
                </a:tc>
                <a:tc>
                  <a:txBody>
                    <a:bodyPr/>
                    <a:lstStyle/>
                    <a:p>
                      <a:pPr algn="ctr">
                        <a:lnSpc>
                          <a:spcPts val="3000"/>
                        </a:lnSpc>
                      </a:pPr>
                      <a:r>
                        <a:rPr lang="zh-TW" altLang="en-US" sz="2800" dirty="0" smtClean="0">
                          <a:latin typeface="微軟正黑體" panose="020B0604030504040204" pitchFamily="34" charset="-120"/>
                          <a:ea typeface="微軟正黑體" panose="020B0604030504040204" pitchFamily="34" charset="-120"/>
                        </a:rPr>
                        <a:t>非山非市地區國中畢業生</a:t>
                      </a:r>
                    </a:p>
                  </a:txBody>
                  <a:tcPr anchor="ctr"/>
                </a:tc>
                <a:extLst>
                  <a:ext uri="{0D108BD9-81ED-4DB2-BD59-A6C34878D82A}">
                    <a16:rowId xmlns:a16="http://schemas.microsoft.com/office/drawing/2014/main" val="2789964372"/>
                  </a:ext>
                </a:extLst>
              </a:tr>
              <a:tr h="370840">
                <a:tc>
                  <a:txBody>
                    <a:bodyPr/>
                    <a:lstStyle/>
                    <a:p>
                      <a:pPr algn="ctr">
                        <a:lnSpc>
                          <a:spcPts val="3000"/>
                        </a:lnSpc>
                      </a:pPr>
                      <a:r>
                        <a:rPr lang="zh-TW" altLang="en-US" sz="2800" b="1" dirty="0" smtClean="0">
                          <a:latin typeface="微軟正黑體" panose="020B0604030504040204" pitchFamily="34" charset="-120"/>
                          <a:ea typeface="微軟正黑體" panose="020B0604030504040204" pitchFamily="34" charset="-120"/>
                        </a:rPr>
                        <a:t>就近入學</a:t>
                      </a:r>
                      <a:endParaRPr lang="en-US" altLang="zh-TW" sz="2800" b="1" dirty="0" smtClean="0">
                        <a:latin typeface="微軟正黑體" panose="020B0604030504040204" pitchFamily="34" charset="-120"/>
                        <a:ea typeface="微軟正黑體" panose="020B0604030504040204" pitchFamily="34" charset="-120"/>
                      </a:endParaRPr>
                    </a:p>
                  </a:txBody>
                  <a:tcPr anchor="ctr"/>
                </a:tc>
                <a:tc gridSpan="2">
                  <a:txBody>
                    <a:bodyPr/>
                    <a:lstStyle/>
                    <a:p>
                      <a:pPr algn="ctr">
                        <a:lnSpc>
                          <a:spcPts val="3000"/>
                        </a:lnSpc>
                      </a:pPr>
                      <a:r>
                        <a:rPr lang="zh-TW" altLang="en-US" sz="2800" dirty="0" smtClean="0">
                          <a:latin typeface="微軟正黑體" panose="020B0604030504040204" pitchFamily="34" charset="-120"/>
                          <a:ea typeface="微軟正黑體" panose="020B0604030504040204" pitchFamily="34" charset="-120"/>
                        </a:rPr>
                        <a:t>符合者給</a:t>
                      </a:r>
                      <a:r>
                        <a:rPr lang="en-US" altLang="zh-TW" sz="2800" dirty="0" smtClean="0">
                          <a:latin typeface="微軟正黑體" panose="020B0604030504040204" pitchFamily="34" charset="-120"/>
                          <a:ea typeface="微軟正黑體" panose="020B0604030504040204" pitchFamily="34" charset="-120"/>
                        </a:rPr>
                        <a:t>5</a:t>
                      </a:r>
                      <a:r>
                        <a:rPr lang="zh-TW" altLang="en-US" sz="2800" dirty="0" smtClean="0">
                          <a:latin typeface="微軟正黑體" panose="020B0604030504040204" pitchFamily="34" charset="-120"/>
                          <a:ea typeface="微軟正黑體" panose="020B0604030504040204" pitchFamily="34" charset="-120"/>
                        </a:rPr>
                        <a:t>分</a:t>
                      </a:r>
                    </a:p>
                  </a:txBody>
                  <a:tcPr anchor="ctr"/>
                </a:tc>
                <a:tc hMerge="1">
                  <a:txBody>
                    <a:bodyPr/>
                    <a:lstStyle/>
                    <a:p>
                      <a:endParaRPr lang="zh-TW" altLang="en-US" sz="3200" dirty="0">
                        <a:latin typeface="微軟正黑體" panose="020B0604030504040204" pitchFamily="34" charset="-120"/>
                        <a:ea typeface="微軟正黑體" panose="020B0604030504040204" pitchFamily="34" charset="-120"/>
                      </a:endParaRPr>
                    </a:p>
                  </a:txBody>
                  <a:tcPr/>
                </a:tc>
                <a:tc>
                  <a:txBody>
                    <a:bodyPr/>
                    <a:lstStyle/>
                    <a:p>
                      <a:pPr algn="l">
                        <a:lnSpc>
                          <a:spcPts val="3000"/>
                        </a:lnSpc>
                      </a:pPr>
                      <a:endParaRPr lang="zh-TW" altLang="en-US" sz="28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728584938"/>
                  </a:ext>
                </a:extLst>
              </a:tr>
              <a:tr h="370840">
                <a:tc>
                  <a:txBody>
                    <a:bodyPr/>
                    <a:lstStyle/>
                    <a:p>
                      <a:pPr algn="ctr">
                        <a:lnSpc>
                          <a:spcPts val="3000"/>
                        </a:lnSpc>
                      </a:pPr>
                      <a:r>
                        <a:rPr lang="zh-TW" altLang="en-US" sz="2800" b="1" dirty="0" smtClean="0">
                          <a:latin typeface="微軟正黑體" panose="020B0604030504040204" pitchFamily="34" charset="-120"/>
                          <a:ea typeface="微軟正黑體" panose="020B0604030504040204" pitchFamily="34" charset="-120"/>
                        </a:rPr>
                        <a:t>志願序位</a:t>
                      </a:r>
                      <a:endParaRPr lang="zh-TW" altLang="en-US" sz="2800" b="1" dirty="0">
                        <a:latin typeface="微軟正黑體" panose="020B0604030504040204" pitchFamily="34" charset="-120"/>
                        <a:ea typeface="微軟正黑體" panose="020B0604030504040204" pitchFamily="34" charset="-120"/>
                      </a:endParaRPr>
                    </a:p>
                  </a:txBody>
                  <a:tcPr anchor="ctr"/>
                </a:tc>
                <a:tc gridSpan="2">
                  <a:txBody>
                    <a:bodyPr/>
                    <a:lstStyle/>
                    <a:p>
                      <a:pPr marL="0" indent="0" algn="ctr">
                        <a:lnSpc>
                          <a:spcPts val="3000"/>
                        </a:lnSpc>
                        <a:buFont typeface="Arial" panose="020B0604020202020204" pitchFamily="34" charset="0"/>
                        <a:buNone/>
                      </a:pPr>
                      <a:r>
                        <a:rPr lang="en-US" altLang="zh-TW" sz="2800" dirty="0" smtClean="0">
                          <a:latin typeface="微軟正黑體" panose="020B0604030504040204" pitchFamily="34" charset="-120"/>
                          <a:ea typeface="微軟正黑體" panose="020B0604030504040204" pitchFamily="34" charset="-120"/>
                        </a:rPr>
                        <a:t>1-5 </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10</a:t>
                      </a:r>
                      <a:r>
                        <a:rPr lang="zh-TW" altLang="en-US" sz="2800" dirty="0" smtClean="0">
                          <a:latin typeface="微軟正黑體" panose="020B0604030504040204" pitchFamily="34" charset="-120"/>
                          <a:ea typeface="微軟正黑體" panose="020B0604030504040204" pitchFamily="34" charset="-120"/>
                        </a:rPr>
                        <a:t>分</a:t>
                      </a:r>
                    </a:p>
                    <a:p>
                      <a:pPr marL="0" indent="0" algn="ctr">
                        <a:lnSpc>
                          <a:spcPts val="3000"/>
                        </a:lnSpc>
                        <a:buFont typeface="Arial" panose="020B0604020202020204" pitchFamily="34" charset="0"/>
                        <a:buNone/>
                      </a:pPr>
                      <a:r>
                        <a:rPr lang="en-US" altLang="zh-TW" sz="2800" dirty="0" smtClean="0">
                          <a:latin typeface="微軟正黑體" panose="020B0604030504040204" pitchFamily="34" charset="-120"/>
                          <a:ea typeface="微軟正黑體" panose="020B0604030504040204" pitchFamily="34" charset="-120"/>
                        </a:rPr>
                        <a:t>6-10 </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7 </a:t>
                      </a:r>
                      <a:r>
                        <a:rPr lang="zh-TW" altLang="en-US" sz="2800" dirty="0" smtClean="0">
                          <a:latin typeface="微軟正黑體" panose="020B0604030504040204" pitchFamily="34" charset="-120"/>
                          <a:ea typeface="微軟正黑體" panose="020B0604030504040204" pitchFamily="34" charset="-120"/>
                        </a:rPr>
                        <a:t>分</a:t>
                      </a:r>
                    </a:p>
                    <a:p>
                      <a:pPr marL="0" indent="0" algn="ctr">
                        <a:lnSpc>
                          <a:spcPts val="3000"/>
                        </a:lnSpc>
                        <a:buFont typeface="Arial" panose="020B0604020202020204" pitchFamily="34" charset="0"/>
                        <a:buNone/>
                      </a:pPr>
                      <a:r>
                        <a:rPr lang="en-US" altLang="zh-TW" sz="2800" dirty="0" smtClean="0">
                          <a:latin typeface="微軟正黑體" panose="020B0604030504040204" pitchFamily="34" charset="-120"/>
                          <a:ea typeface="微軟正黑體" panose="020B0604030504040204" pitchFamily="34" charset="-120"/>
                        </a:rPr>
                        <a:t>11-15 </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5 </a:t>
                      </a:r>
                      <a:r>
                        <a:rPr lang="zh-TW" altLang="en-US" sz="2800" dirty="0" smtClean="0">
                          <a:latin typeface="微軟正黑體" panose="020B0604030504040204" pitchFamily="34" charset="-120"/>
                          <a:ea typeface="微軟正黑體" panose="020B0604030504040204" pitchFamily="34" charset="-120"/>
                        </a:rPr>
                        <a:t>分</a:t>
                      </a:r>
                    </a:p>
                    <a:p>
                      <a:pPr marL="0" indent="0" algn="ctr">
                        <a:lnSpc>
                          <a:spcPts val="3000"/>
                        </a:lnSpc>
                        <a:buFont typeface="Arial" panose="020B0604020202020204" pitchFamily="34" charset="0"/>
                        <a:buNone/>
                      </a:pPr>
                      <a:r>
                        <a:rPr lang="en-US" altLang="zh-TW" sz="2800" dirty="0" smtClean="0">
                          <a:latin typeface="微軟正黑體" panose="020B0604030504040204" pitchFamily="34" charset="-120"/>
                          <a:ea typeface="微軟正黑體" panose="020B0604030504040204" pitchFamily="34" charset="-120"/>
                        </a:rPr>
                        <a:t>16-20 </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3 </a:t>
                      </a:r>
                      <a:r>
                        <a:rPr lang="zh-TW" altLang="en-US" sz="2800" dirty="0" smtClean="0">
                          <a:latin typeface="微軟正黑體" panose="020B0604030504040204" pitchFamily="34" charset="-120"/>
                          <a:ea typeface="微軟正黑體" panose="020B0604030504040204" pitchFamily="34" charset="-120"/>
                        </a:rPr>
                        <a:t>分</a:t>
                      </a:r>
                    </a:p>
                    <a:p>
                      <a:pPr marL="0" indent="0" algn="ctr">
                        <a:lnSpc>
                          <a:spcPts val="3000"/>
                        </a:lnSpc>
                        <a:buFont typeface="Arial" panose="020B0604020202020204" pitchFamily="34" charset="0"/>
                        <a:buNone/>
                      </a:pPr>
                      <a:r>
                        <a:rPr lang="en-US" altLang="zh-TW" sz="2800" dirty="0" smtClean="0">
                          <a:latin typeface="微軟正黑體" panose="020B0604030504040204" pitchFamily="34" charset="-120"/>
                          <a:ea typeface="微軟正黑體" panose="020B0604030504040204" pitchFamily="34" charset="-120"/>
                        </a:rPr>
                        <a:t>21-25 </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1 </a:t>
                      </a:r>
                      <a:r>
                        <a:rPr lang="zh-TW" altLang="en-US" sz="2800" dirty="0" smtClean="0">
                          <a:latin typeface="微軟正黑體" panose="020B0604030504040204" pitchFamily="34" charset="-120"/>
                          <a:ea typeface="微軟正黑體" panose="020B0604030504040204" pitchFamily="34" charset="-120"/>
                        </a:rPr>
                        <a:t>分</a:t>
                      </a:r>
                      <a:endParaRPr lang="zh-TW" altLang="en-US" sz="28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sz="3200" dirty="0">
                        <a:latin typeface="微軟正黑體" panose="020B0604030504040204" pitchFamily="34" charset="-120"/>
                        <a:ea typeface="微軟正黑體" panose="020B0604030504040204" pitchFamily="34" charset="-120"/>
                      </a:endParaRPr>
                    </a:p>
                  </a:txBody>
                  <a:tcPr/>
                </a:tc>
                <a:tc>
                  <a:txBody>
                    <a:bodyPr/>
                    <a:lstStyle/>
                    <a:p>
                      <a:pPr marL="457200" indent="-457200" algn="l">
                        <a:lnSpc>
                          <a:spcPts val="3000"/>
                        </a:lnSpc>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高中：一校一志願</a:t>
                      </a:r>
                    </a:p>
                    <a:p>
                      <a:pPr marL="457200" indent="-457200" algn="l">
                        <a:lnSpc>
                          <a:spcPts val="3000"/>
                        </a:lnSpc>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職業類科：同校</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同群</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連填視為同一志願序位</a:t>
                      </a:r>
                    </a:p>
                  </a:txBody>
                  <a:tcPr anchor="ctr"/>
                </a:tc>
                <a:extLst>
                  <a:ext uri="{0D108BD9-81ED-4DB2-BD59-A6C34878D82A}">
                    <a16:rowId xmlns:a16="http://schemas.microsoft.com/office/drawing/2014/main" val="2773742775"/>
                  </a:ext>
                </a:extLst>
              </a:tr>
              <a:tr h="370840">
                <a:tc>
                  <a:txBody>
                    <a:bodyPr/>
                    <a:lstStyle/>
                    <a:p>
                      <a:pPr algn="ctr">
                        <a:lnSpc>
                          <a:spcPts val="3000"/>
                        </a:lnSpc>
                      </a:pPr>
                      <a:r>
                        <a:rPr lang="zh-TW" altLang="en-US" sz="2800" b="1" dirty="0" smtClean="0">
                          <a:latin typeface="微軟正黑體" panose="020B0604030504040204" pitchFamily="34" charset="-120"/>
                          <a:ea typeface="微軟正黑體" panose="020B0604030504040204" pitchFamily="34" charset="-120"/>
                        </a:rPr>
                        <a:t>均衡學習</a:t>
                      </a:r>
                      <a:endParaRPr lang="zh-TW" altLang="en-US" sz="2800" b="1" dirty="0">
                        <a:latin typeface="微軟正黑體" panose="020B0604030504040204" pitchFamily="34" charset="-120"/>
                        <a:ea typeface="微軟正黑體" panose="020B0604030504040204" pitchFamily="34" charset="-120"/>
                      </a:endParaRPr>
                    </a:p>
                  </a:txBody>
                  <a:tcPr anchor="ctr"/>
                </a:tc>
                <a:tc gridSpan="2">
                  <a:txBody>
                    <a:bodyPr/>
                    <a:lstStyle/>
                    <a:p>
                      <a:pPr algn="ctr">
                        <a:lnSpc>
                          <a:spcPts val="3000"/>
                        </a:lnSpc>
                      </a:pPr>
                      <a:r>
                        <a:rPr lang="zh-TW" altLang="en-US" sz="2800" dirty="0" smtClean="0">
                          <a:latin typeface="微軟正黑體" panose="020B0604030504040204" pitchFamily="34" charset="-120"/>
                          <a:ea typeface="微軟正黑體" panose="020B0604030504040204" pitchFamily="34" charset="-120"/>
                        </a:rPr>
                        <a:t>健體、藝文、綜合 </a:t>
                      </a:r>
                    </a:p>
                    <a:p>
                      <a:pPr algn="ctr">
                        <a:lnSpc>
                          <a:spcPts val="3000"/>
                        </a:lnSpc>
                      </a:pPr>
                      <a:r>
                        <a:rPr lang="en-US" altLang="zh-TW" sz="2800" dirty="0" smtClean="0">
                          <a:latin typeface="微軟正黑體" panose="020B0604030504040204" pitchFamily="34" charset="-120"/>
                          <a:ea typeface="微軟正黑體" panose="020B0604030504040204" pitchFamily="34" charset="-120"/>
                        </a:rPr>
                        <a:t>3</a:t>
                      </a:r>
                      <a:r>
                        <a:rPr lang="zh-TW" altLang="en-US" sz="2800" dirty="0" smtClean="0">
                          <a:latin typeface="微軟正黑體" panose="020B0604030504040204" pitchFamily="34" charset="-120"/>
                          <a:ea typeface="微軟正黑體" panose="020B0604030504040204" pitchFamily="34" charset="-120"/>
                        </a:rPr>
                        <a:t>領域及格：</a:t>
                      </a:r>
                      <a:r>
                        <a:rPr lang="en-US" altLang="zh-TW" sz="2800" dirty="0" smtClean="0">
                          <a:latin typeface="微軟正黑體" panose="020B0604030504040204" pitchFamily="34" charset="-120"/>
                          <a:ea typeface="微軟正黑體" panose="020B0604030504040204" pitchFamily="34" charset="-120"/>
                        </a:rPr>
                        <a:t>15</a:t>
                      </a:r>
                      <a:r>
                        <a:rPr lang="zh-TW" altLang="en-US" sz="2800" dirty="0" smtClean="0">
                          <a:latin typeface="微軟正黑體" panose="020B0604030504040204" pitchFamily="34" charset="-120"/>
                          <a:ea typeface="微軟正黑體" panose="020B0604030504040204" pitchFamily="34" charset="-120"/>
                        </a:rPr>
                        <a:t>分   </a:t>
                      </a:r>
                    </a:p>
                    <a:p>
                      <a:pPr algn="ctr">
                        <a:lnSpc>
                          <a:spcPts val="3000"/>
                        </a:lnSpc>
                      </a:pPr>
                      <a:r>
                        <a:rPr lang="en-US" altLang="zh-TW" sz="2800" dirty="0" smtClean="0">
                          <a:latin typeface="微軟正黑體" panose="020B0604030504040204" pitchFamily="34" charset="-120"/>
                          <a:ea typeface="微軟正黑體" panose="020B0604030504040204" pitchFamily="34" charset="-120"/>
                        </a:rPr>
                        <a:t>2</a:t>
                      </a:r>
                      <a:r>
                        <a:rPr lang="zh-TW" altLang="en-US" sz="2800" dirty="0" smtClean="0">
                          <a:latin typeface="微軟正黑體" panose="020B0604030504040204" pitchFamily="34" charset="-120"/>
                          <a:ea typeface="微軟正黑體" panose="020B0604030504040204" pitchFamily="34" charset="-120"/>
                        </a:rPr>
                        <a:t>領域及格：</a:t>
                      </a:r>
                      <a:r>
                        <a:rPr lang="en-US" altLang="zh-TW" sz="2800" dirty="0" smtClean="0">
                          <a:latin typeface="微軟正黑體" panose="020B0604030504040204" pitchFamily="34" charset="-120"/>
                          <a:ea typeface="微軟正黑體" panose="020B0604030504040204" pitchFamily="34" charset="-120"/>
                        </a:rPr>
                        <a:t>10</a:t>
                      </a:r>
                      <a:r>
                        <a:rPr lang="zh-TW" altLang="en-US" sz="2800" dirty="0" smtClean="0">
                          <a:latin typeface="微軟正黑體" panose="020B0604030504040204" pitchFamily="34" charset="-120"/>
                          <a:ea typeface="微軟正黑體" panose="020B0604030504040204" pitchFamily="34" charset="-120"/>
                        </a:rPr>
                        <a:t>分</a:t>
                      </a:r>
                    </a:p>
                    <a:p>
                      <a:pPr algn="ctr">
                        <a:lnSpc>
                          <a:spcPts val="3000"/>
                        </a:lnSpc>
                      </a:pPr>
                      <a:r>
                        <a:rPr lang="en-US" altLang="zh-TW" sz="2800" dirty="0" smtClean="0">
                          <a:latin typeface="微軟正黑體" panose="020B0604030504040204" pitchFamily="34" charset="-120"/>
                          <a:ea typeface="微軟正黑體" panose="020B0604030504040204" pitchFamily="34" charset="-120"/>
                        </a:rPr>
                        <a:t>1</a:t>
                      </a:r>
                      <a:r>
                        <a:rPr lang="zh-TW" altLang="en-US" sz="2800" dirty="0" smtClean="0">
                          <a:latin typeface="微軟正黑體" panose="020B0604030504040204" pitchFamily="34" charset="-120"/>
                          <a:ea typeface="微軟正黑體" panose="020B0604030504040204" pitchFamily="34" charset="-120"/>
                        </a:rPr>
                        <a:t>領域及格：</a:t>
                      </a:r>
                      <a:r>
                        <a:rPr lang="en-US" altLang="zh-TW" sz="2800" dirty="0" smtClean="0">
                          <a:latin typeface="微軟正黑體" panose="020B0604030504040204" pitchFamily="34" charset="-120"/>
                          <a:ea typeface="微軟正黑體" panose="020B0604030504040204" pitchFamily="34" charset="-120"/>
                        </a:rPr>
                        <a:t>5</a:t>
                      </a:r>
                      <a:r>
                        <a:rPr lang="zh-TW" altLang="en-US" sz="2800" dirty="0" smtClean="0">
                          <a:latin typeface="微軟正黑體" panose="020B0604030504040204" pitchFamily="34" charset="-120"/>
                          <a:ea typeface="微軟正黑體" panose="020B0604030504040204" pitchFamily="34" charset="-120"/>
                        </a:rPr>
                        <a:t>分 </a:t>
                      </a:r>
                    </a:p>
                  </a:txBody>
                  <a:tcPr anchor="ctr"/>
                </a:tc>
                <a:tc hMerge="1">
                  <a:txBody>
                    <a:bodyPr/>
                    <a:lstStyle/>
                    <a:p>
                      <a:endParaRPr lang="zh-TW" altLang="en-US" sz="3200" dirty="0">
                        <a:latin typeface="微軟正黑體" panose="020B0604030504040204" pitchFamily="34" charset="-120"/>
                        <a:ea typeface="微軟正黑體" panose="020B0604030504040204" pitchFamily="34" charset="-120"/>
                      </a:endParaRPr>
                    </a:p>
                  </a:txBody>
                  <a:tcPr/>
                </a:tc>
                <a:tc>
                  <a:txBody>
                    <a:bodyPr/>
                    <a:lstStyle/>
                    <a:p>
                      <a:pPr algn="ctr">
                        <a:lnSpc>
                          <a:spcPts val="3000"/>
                        </a:lnSpc>
                      </a:pPr>
                      <a:r>
                        <a:rPr lang="zh-TW" altLang="en-US" sz="2800" dirty="0" smtClean="0">
                          <a:latin typeface="微軟正黑體" panose="020B0604030504040204" pitchFamily="34" charset="-120"/>
                          <a:ea typeface="微軟正黑體" panose="020B0604030504040204" pitchFamily="34" charset="-120"/>
                        </a:rPr>
                        <a:t>採計學期：</a:t>
                      </a:r>
                      <a:r>
                        <a:rPr lang="en-US" altLang="zh-TW" sz="2800" dirty="0" smtClean="0">
                          <a:latin typeface="微軟正黑體" panose="020B0604030504040204" pitchFamily="34" charset="-120"/>
                          <a:ea typeface="微軟正黑體" panose="020B0604030504040204" pitchFamily="34" charset="-120"/>
                        </a:rPr>
                        <a:t>1-5</a:t>
                      </a:r>
                      <a:r>
                        <a:rPr lang="zh-TW" altLang="en-US" sz="2800" dirty="0" smtClean="0">
                          <a:latin typeface="微軟正黑體" panose="020B0604030504040204" pitchFamily="34" charset="-120"/>
                          <a:ea typeface="微軟正黑體" panose="020B0604030504040204" pitchFamily="34" charset="-120"/>
                        </a:rPr>
                        <a:t>學期</a:t>
                      </a:r>
                    </a:p>
                    <a:p>
                      <a:pPr algn="ctr">
                        <a:lnSpc>
                          <a:spcPts val="3000"/>
                        </a:lnSpc>
                      </a:pP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國一上下、國二上下、國三上</a:t>
                      </a:r>
                      <a:r>
                        <a:rPr lang="en-US" altLang="zh-TW" sz="2800" dirty="0" smtClean="0">
                          <a:latin typeface="微軟正黑體" panose="020B0604030504040204" pitchFamily="34" charset="-120"/>
                          <a:ea typeface="微軟正黑體" panose="020B0604030504040204" pitchFamily="34" charset="-120"/>
                        </a:rPr>
                        <a:t>)</a:t>
                      </a:r>
                    </a:p>
                  </a:txBody>
                  <a:tcPr anchor="ctr"/>
                </a:tc>
                <a:extLst>
                  <a:ext uri="{0D108BD9-81ED-4DB2-BD59-A6C34878D82A}">
                    <a16:rowId xmlns:a16="http://schemas.microsoft.com/office/drawing/2014/main" val="213392079"/>
                  </a:ext>
                </a:extLst>
              </a:tr>
            </a:tbl>
          </a:graphicData>
        </a:graphic>
      </p:graphicFrame>
      <p:sp>
        <p:nvSpPr>
          <p:cNvPr id="4" name="文字方塊 3"/>
          <p:cNvSpPr txBox="1"/>
          <p:nvPr/>
        </p:nvSpPr>
        <p:spPr>
          <a:xfrm>
            <a:off x="1306675" y="2297058"/>
            <a:ext cx="738665" cy="5078313"/>
          </a:xfrm>
          <a:prstGeom prst="rect">
            <a:avLst/>
          </a:prstGeom>
          <a:solidFill>
            <a:schemeClr val="bg2">
              <a:lumMod val="40000"/>
              <a:lumOff val="60000"/>
            </a:schemeClr>
          </a:solidFill>
        </p:spPr>
        <p:txBody>
          <a:bodyPr vert="horz" wrap="square" rtlCol="0">
            <a:spAutoFit/>
          </a:bodyPr>
          <a:lstStyle/>
          <a:p>
            <a:pPr algn="ctr"/>
            <a:r>
              <a:rPr lang="zh-TW" altLang="en-US" sz="3600" dirty="0">
                <a:solidFill>
                  <a:srgbClr val="282D6C"/>
                </a:solidFill>
                <a:latin typeface="微軟正黑體" panose="020B0604030504040204" pitchFamily="34" charset="-120"/>
                <a:ea typeface="微軟正黑體" panose="020B0604030504040204" pitchFamily="34" charset="-120"/>
              </a:rPr>
              <a:t>總分</a:t>
            </a:r>
            <a:r>
              <a:rPr lang="en-US" altLang="zh-TW" sz="3600" dirty="0">
                <a:solidFill>
                  <a:srgbClr val="282D6C"/>
                </a:solidFill>
                <a:latin typeface="微軟正黑體" panose="020B0604030504040204" pitchFamily="34" charset="-120"/>
                <a:ea typeface="微軟正黑體" panose="020B0604030504040204" pitchFamily="34" charset="-120"/>
              </a:rPr>
              <a:t>35</a:t>
            </a:r>
            <a:r>
              <a:rPr lang="zh-TW" altLang="en-US" sz="3600" dirty="0" smtClean="0">
                <a:solidFill>
                  <a:srgbClr val="282D6C"/>
                </a:solidFill>
                <a:latin typeface="微軟正黑體" panose="020B0604030504040204" pitchFamily="34" charset="-120"/>
                <a:ea typeface="微軟正黑體" panose="020B0604030504040204" pitchFamily="34" charset="-120"/>
              </a:rPr>
              <a:t>分</a:t>
            </a:r>
            <a:endParaRPr lang="en-US" altLang="zh-TW" sz="3600" dirty="0" smtClean="0">
              <a:solidFill>
                <a:srgbClr val="282D6C"/>
              </a:solidFill>
              <a:latin typeface="微軟正黑體" panose="020B0604030504040204" pitchFamily="34" charset="-120"/>
              <a:ea typeface="微軟正黑體" panose="020B0604030504040204" pitchFamily="34" charset="-120"/>
            </a:endParaRPr>
          </a:p>
          <a:p>
            <a:pPr algn="ctr"/>
            <a:r>
              <a:rPr lang="zh-TW" altLang="en-US" sz="3600" dirty="0" smtClean="0">
                <a:solidFill>
                  <a:srgbClr val="282D6C"/>
                </a:solidFill>
                <a:latin typeface="微軟正黑體" panose="020B0604030504040204" pitchFamily="34" charset="-120"/>
                <a:ea typeface="微軟正黑體" panose="020B0604030504040204" pitchFamily="34" charset="-120"/>
              </a:rPr>
              <a:t>、</a:t>
            </a:r>
            <a:r>
              <a:rPr lang="zh-TW" altLang="en-US" sz="3600" dirty="0">
                <a:solidFill>
                  <a:srgbClr val="282D6C"/>
                </a:solidFill>
                <a:latin typeface="微軟正黑體" panose="020B0604030504040204" pitchFamily="34" charset="-120"/>
                <a:ea typeface="微軟正黑體" panose="020B0604030504040204" pitchFamily="34" charset="-120"/>
              </a:rPr>
              <a:t>採計</a:t>
            </a:r>
            <a:r>
              <a:rPr lang="en-US" altLang="zh-TW" sz="3600" dirty="0">
                <a:solidFill>
                  <a:srgbClr val="282D6C"/>
                </a:solidFill>
                <a:latin typeface="微軟正黑體" panose="020B0604030504040204" pitchFamily="34" charset="-120"/>
                <a:ea typeface="微軟正黑體" panose="020B0604030504040204" pitchFamily="34" charset="-120"/>
              </a:rPr>
              <a:t>30</a:t>
            </a:r>
            <a:r>
              <a:rPr lang="zh-TW" altLang="en-US" sz="3600" dirty="0">
                <a:solidFill>
                  <a:srgbClr val="282D6C"/>
                </a:solidFill>
                <a:latin typeface="微軟正黑體" panose="020B0604030504040204" pitchFamily="34" charset="-120"/>
                <a:ea typeface="微軟正黑體" panose="020B0604030504040204" pitchFamily="34" charset="-120"/>
              </a:rPr>
              <a:t>分</a:t>
            </a:r>
          </a:p>
        </p:txBody>
      </p:sp>
      <p:sp>
        <p:nvSpPr>
          <p:cNvPr id="166" name="文字方塊 165"/>
          <p:cNvSpPr txBox="1"/>
          <p:nvPr/>
        </p:nvSpPr>
        <p:spPr>
          <a:xfrm>
            <a:off x="2405021" y="2297057"/>
            <a:ext cx="738665" cy="3970318"/>
          </a:xfrm>
          <a:prstGeom prst="rect">
            <a:avLst/>
          </a:prstGeom>
          <a:solidFill>
            <a:schemeClr val="bg2">
              <a:lumMod val="40000"/>
              <a:lumOff val="60000"/>
            </a:schemeClr>
          </a:solidFill>
        </p:spPr>
        <p:txBody>
          <a:bodyPr vert="horz" wrap="square" rtlCol="0">
            <a:spAutoFit/>
          </a:bodyPr>
          <a:lstStyle/>
          <a:p>
            <a:pPr algn="ctr"/>
            <a:r>
              <a:rPr lang="zh-TW" altLang="en-US" sz="3600" dirty="0">
                <a:solidFill>
                  <a:srgbClr val="282D6C"/>
                </a:solidFill>
                <a:latin typeface="微軟正黑體" panose="020B0604030504040204" pitchFamily="34" charset="-120"/>
                <a:ea typeface="微軟正黑體" panose="020B0604030504040204" pitchFamily="34" charset="-120"/>
              </a:rPr>
              <a:t>可填</a:t>
            </a:r>
            <a:r>
              <a:rPr lang="en-US" altLang="zh-TW" sz="3600" dirty="0">
                <a:solidFill>
                  <a:srgbClr val="282D6C"/>
                </a:solidFill>
                <a:latin typeface="微軟正黑體" panose="020B0604030504040204" pitchFamily="34" charset="-120"/>
                <a:ea typeface="微軟正黑體" panose="020B0604030504040204" pitchFamily="34" charset="-120"/>
              </a:rPr>
              <a:t>25</a:t>
            </a:r>
            <a:r>
              <a:rPr lang="zh-TW" altLang="en-US" sz="3600" dirty="0">
                <a:solidFill>
                  <a:srgbClr val="282D6C"/>
                </a:solidFill>
                <a:latin typeface="微軟正黑體" panose="020B0604030504040204" pitchFamily="34" charset="-120"/>
                <a:ea typeface="微軟正黑體" panose="020B0604030504040204" pitchFamily="34" charset="-120"/>
              </a:rPr>
              <a:t>個志願序</a:t>
            </a:r>
          </a:p>
        </p:txBody>
      </p:sp>
      <p:sp>
        <p:nvSpPr>
          <p:cNvPr id="5" name="文字方塊 4"/>
          <p:cNvSpPr txBox="1"/>
          <p:nvPr/>
        </p:nvSpPr>
        <p:spPr>
          <a:xfrm>
            <a:off x="16071124" y="2871778"/>
            <a:ext cx="1426909" cy="1815882"/>
          </a:xfrm>
          <a:prstGeom prst="rect">
            <a:avLst/>
          </a:prstGeom>
          <a:solidFill>
            <a:srgbClr val="FF8989">
              <a:alpha val="71000"/>
            </a:srgbClr>
          </a:solidFill>
        </p:spPr>
        <p:txBody>
          <a:bodyPr wrap="square" rtlCol="0">
            <a:spAutoFit/>
          </a:bodyPr>
          <a:lstStyle/>
          <a:p>
            <a:pPr algn="ctr"/>
            <a:r>
              <a:rPr lang="zh-TW" altLang="en-US" sz="2800" dirty="0" smtClean="0">
                <a:solidFill>
                  <a:srgbClr val="282D6C"/>
                </a:solidFill>
                <a:latin typeface="微軟正黑體" panose="020B0604030504040204" pitchFamily="34" charset="-120"/>
                <a:ea typeface="微軟正黑體" panose="020B0604030504040204" pitchFamily="34" charset="-120"/>
              </a:rPr>
              <a:t>就讀滿三學期</a:t>
            </a:r>
            <a:endParaRPr lang="en-US" altLang="zh-TW" sz="2800" dirty="0" smtClean="0">
              <a:solidFill>
                <a:srgbClr val="282D6C"/>
              </a:solidFill>
              <a:latin typeface="微軟正黑體" panose="020B0604030504040204" pitchFamily="34" charset="-120"/>
              <a:ea typeface="微軟正黑體" panose="020B0604030504040204" pitchFamily="34" charset="-120"/>
            </a:endParaRPr>
          </a:p>
          <a:p>
            <a:pPr algn="ctr"/>
            <a:r>
              <a:rPr lang="zh-TW" altLang="en-US" sz="2800" dirty="0">
                <a:solidFill>
                  <a:srgbClr val="282D6C"/>
                </a:solidFill>
                <a:latin typeface="微軟正黑體" panose="020B0604030504040204" pitchFamily="34" charset="-120"/>
                <a:ea typeface="微軟正黑體" panose="020B0604030504040204" pitchFamily="34" charset="-120"/>
              </a:rPr>
              <a:t>且於該校畢業</a:t>
            </a:r>
          </a:p>
        </p:txBody>
      </p:sp>
    </p:spTree>
    <p:extLst>
      <p:ext uri="{BB962C8B-B14F-4D97-AF65-F5344CB8AC3E}">
        <p14:creationId xmlns:p14="http://schemas.microsoft.com/office/powerpoint/2010/main" val="2235769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超額比</a:t>
              </a: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序</a:t>
              </a:r>
              <a:r>
                <a:rPr lang="en-US" altLang="zh-TW"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多元學習</a:t>
              </a:r>
              <a:endPar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4" name="文字方塊 3"/>
          <p:cNvSpPr txBox="1"/>
          <p:nvPr/>
        </p:nvSpPr>
        <p:spPr>
          <a:xfrm>
            <a:off x="1306675" y="2297058"/>
            <a:ext cx="738665" cy="5078313"/>
          </a:xfrm>
          <a:prstGeom prst="rect">
            <a:avLst/>
          </a:prstGeom>
          <a:solidFill>
            <a:schemeClr val="bg2">
              <a:lumMod val="40000"/>
              <a:lumOff val="60000"/>
            </a:schemeClr>
          </a:solidFill>
        </p:spPr>
        <p:txBody>
          <a:bodyPr vert="horz" wrap="square" rtlCol="0">
            <a:spAutoFit/>
          </a:bodyPr>
          <a:lstStyle/>
          <a:p>
            <a:pPr algn="ctr"/>
            <a:r>
              <a:rPr lang="zh-TW" altLang="en-US" sz="3600" dirty="0">
                <a:solidFill>
                  <a:srgbClr val="282D6C"/>
                </a:solidFill>
                <a:latin typeface="微軟正黑體" panose="020B0604030504040204" pitchFamily="34" charset="-120"/>
                <a:ea typeface="微軟正黑體" panose="020B0604030504040204" pitchFamily="34" charset="-120"/>
              </a:rPr>
              <a:t>總</a:t>
            </a:r>
            <a:r>
              <a:rPr lang="zh-TW" altLang="en-US" sz="3600" dirty="0" smtClean="0">
                <a:solidFill>
                  <a:srgbClr val="282D6C"/>
                </a:solidFill>
                <a:latin typeface="微軟正黑體" panose="020B0604030504040204" pitchFamily="34" charset="-120"/>
                <a:ea typeface="微軟正黑體" panose="020B0604030504040204" pitchFamily="34" charset="-120"/>
              </a:rPr>
              <a:t>分</a:t>
            </a:r>
            <a:r>
              <a:rPr lang="en-US" altLang="zh-TW" sz="3600" dirty="0" smtClean="0">
                <a:solidFill>
                  <a:srgbClr val="282D6C"/>
                </a:solidFill>
                <a:latin typeface="微軟正黑體" panose="020B0604030504040204" pitchFamily="34" charset="-120"/>
                <a:ea typeface="微軟正黑體" panose="020B0604030504040204" pitchFamily="34" charset="-120"/>
              </a:rPr>
              <a:t>50</a:t>
            </a:r>
            <a:r>
              <a:rPr lang="zh-TW" altLang="en-US" sz="3600" dirty="0" smtClean="0">
                <a:solidFill>
                  <a:srgbClr val="282D6C"/>
                </a:solidFill>
                <a:latin typeface="微軟正黑體" panose="020B0604030504040204" pitchFamily="34" charset="-120"/>
                <a:ea typeface="微軟正黑體" panose="020B0604030504040204" pitchFamily="34" charset="-120"/>
              </a:rPr>
              <a:t>分</a:t>
            </a:r>
            <a:endParaRPr lang="en-US" altLang="zh-TW" sz="3600" dirty="0" smtClean="0">
              <a:solidFill>
                <a:srgbClr val="282D6C"/>
              </a:solidFill>
              <a:latin typeface="微軟正黑體" panose="020B0604030504040204" pitchFamily="34" charset="-120"/>
              <a:ea typeface="微軟正黑體" panose="020B0604030504040204" pitchFamily="34" charset="-120"/>
            </a:endParaRPr>
          </a:p>
          <a:p>
            <a:pPr algn="ctr"/>
            <a:r>
              <a:rPr lang="zh-TW" altLang="en-US" sz="3600" dirty="0" smtClean="0">
                <a:solidFill>
                  <a:srgbClr val="282D6C"/>
                </a:solidFill>
                <a:latin typeface="微軟正黑體" panose="020B0604030504040204" pitchFamily="34" charset="-120"/>
                <a:ea typeface="微軟正黑體" panose="020B0604030504040204" pitchFamily="34" charset="-120"/>
              </a:rPr>
              <a:t>、</a:t>
            </a:r>
            <a:r>
              <a:rPr lang="zh-TW" altLang="en-US" sz="3600" dirty="0">
                <a:solidFill>
                  <a:srgbClr val="282D6C"/>
                </a:solidFill>
                <a:latin typeface="微軟正黑體" panose="020B0604030504040204" pitchFamily="34" charset="-120"/>
                <a:ea typeface="微軟正黑體" panose="020B0604030504040204" pitchFamily="34" charset="-120"/>
              </a:rPr>
              <a:t>採</a:t>
            </a:r>
            <a:r>
              <a:rPr lang="zh-TW" altLang="en-US" sz="3600" dirty="0" smtClean="0">
                <a:solidFill>
                  <a:srgbClr val="282D6C"/>
                </a:solidFill>
                <a:latin typeface="微軟正黑體" panose="020B0604030504040204" pitchFamily="34" charset="-120"/>
                <a:ea typeface="微軟正黑體" panose="020B0604030504040204" pitchFamily="34" charset="-120"/>
              </a:rPr>
              <a:t>計</a:t>
            </a:r>
            <a:r>
              <a:rPr lang="en-US" altLang="zh-TW" sz="3600" dirty="0">
                <a:solidFill>
                  <a:srgbClr val="282D6C"/>
                </a:solidFill>
                <a:latin typeface="微軟正黑體" panose="020B0604030504040204" pitchFamily="34" charset="-120"/>
                <a:ea typeface="微軟正黑體" panose="020B0604030504040204" pitchFamily="34" charset="-120"/>
              </a:rPr>
              <a:t>4</a:t>
            </a:r>
            <a:r>
              <a:rPr lang="en-US" altLang="zh-TW" sz="3600" dirty="0" smtClean="0">
                <a:solidFill>
                  <a:srgbClr val="282D6C"/>
                </a:solidFill>
                <a:latin typeface="微軟正黑體" panose="020B0604030504040204" pitchFamily="34" charset="-120"/>
                <a:ea typeface="微軟正黑體" panose="020B0604030504040204" pitchFamily="34" charset="-120"/>
              </a:rPr>
              <a:t>0</a:t>
            </a:r>
            <a:r>
              <a:rPr lang="zh-TW" altLang="en-US" sz="3600" dirty="0">
                <a:solidFill>
                  <a:srgbClr val="282D6C"/>
                </a:solidFill>
                <a:latin typeface="微軟正黑體" panose="020B0604030504040204" pitchFamily="34" charset="-120"/>
                <a:ea typeface="微軟正黑體" panose="020B0604030504040204" pitchFamily="34" charset="-120"/>
              </a:rPr>
              <a:t>分</a:t>
            </a:r>
          </a:p>
        </p:txBody>
      </p:sp>
      <p:graphicFrame>
        <p:nvGraphicFramePr>
          <p:cNvPr id="164" name="表格 163"/>
          <p:cNvGraphicFramePr>
            <a:graphicFrameLocks noGrp="1"/>
          </p:cNvGraphicFramePr>
          <p:nvPr>
            <p:extLst>
              <p:ext uri="{D42A27DB-BD31-4B8C-83A1-F6EECF244321}">
                <p14:modId xmlns:p14="http://schemas.microsoft.com/office/powerpoint/2010/main" val="2523722095"/>
              </p:ext>
            </p:extLst>
          </p:nvPr>
        </p:nvGraphicFramePr>
        <p:xfrm>
          <a:off x="2504935" y="1987759"/>
          <a:ext cx="14847350" cy="7167226"/>
        </p:xfrm>
        <a:graphic>
          <a:graphicData uri="http://schemas.openxmlformats.org/drawingml/2006/table">
            <a:tbl>
              <a:tblPr firstRow="1" bandRow="1">
                <a:tableStyleId>{5C22544A-7EE6-4342-B048-85BDC9FD1C3A}</a:tableStyleId>
              </a:tblPr>
              <a:tblGrid>
                <a:gridCol w="4423415">
                  <a:extLst>
                    <a:ext uri="{9D8B030D-6E8A-4147-A177-3AD203B41FA5}">
                      <a16:colId xmlns:a16="http://schemas.microsoft.com/office/drawing/2014/main" val="20000"/>
                    </a:ext>
                  </a:extLst>
                </a:gridCol>
                <a:gridCol w="4242300">
                  <a:extLst>
                    <a:ext uri="{9D8B030D-6E8A-4147-A177-3AD203B41FA5}">
                      <a16:colId xmlns:a16="http://schemas.microsoft.com/office/drawing/2014/main" val="20001"/>
                    </a:ext>
                  </a:extLst>
                </a:gridCol>
                <a:gridCol w="6181635">
                  <a:extLst>
                    <a:ext uri="{9D8B030D-6E8A-4147-A177-3AD203B41FA5}">
                      <a16:colId xmlns:a16="http://schemas.microsoft.com/office/drawing/2014/main" val="20002"/>
                    </a:ext>
                  </a:extLst>
                </a:gridCol>
              </a:tblGrid>
              <a:tr h="450936">
                <a:tc>
                  <a:txBody>
                    <a:bodyPr/>
                    <a:lstStyle/>
                    <a:p>
                      <a:pPr algn="ctr"/>
                      <a:r>
                        <a:rPr lang="zh-TW" altLang="en-US" sz="2400" dirty="0">
                          <a:latin typeface="微軟正黑體" panose="020B0604030504040204" pitchFamily="34" charset="-120"/>
                          <a:ea typeface="微軟正黑體" panose="020B0604030504040204" pitchFamily="34" charset="-120"/>
                        </a:rPr>
                        <a:t>項目</a:t>
                      </a:r>
                      <a:endParaRPr lang="zh-TW" altLang="en-US" sz="2400" b="1" dirty="0">
                        <a:latin typeface="微軟正黑體" panose="020B0604030504040204" pitchFamily="34" charset="-120"/>
                        <a:ea typeface="微軟正黑體" panose="020B0604030504040204" pitchFamily="34" charset="-120"/>
                        <a:cs typeface="BiauKai"/>
                      </a:endParaRPr>
                    </a:p>
                  </a:txBody>
                  <a:tcPr marT="50025" marB="50025" anchor="ctr"/>
                </a:tc>
                <a:tc>
                  <a:txBody>
                    <a:bodyPr/>
                    <a:lstStyle/>
                    <a:p>
                      <a:pPr algn="ctr"/>
                      <a:r>
                        <a:rPr lang="zh-TW" altLang="en-US" sz="2400" dirty="0">
                          <a:latin typeface="微軟正黑體" panose="020B0604030504040204" pitchFamily="34" charset="-120"/>
                          <a:ea typeface="微軟正黑體" panose="020B0604030504040204" pitchFamily="34" charset="-120"/>
                        </a:rPr>
                        <a:t>給分</a:t>
                      </a:r>
                      <a:endParaRPr lang="zh-TW" altLang="en-US" sz="2400" b="1" dirty="0">
                        <a:latin typeface="微軟正黑體" panose="020B0604030504040204" pitchFamily="34" charset="-120"/>
                        <a:ea typeface="微軟正黑體" panose="020B0604030504040204" pitchFamily="34" charset="-120"/>
                        <a:cs typeface="BiauKai"/>
                      </a:endParaRPr>
                    </a:p>
                  </a:txBody>
                  <a:tcPr marT="50025" marB="50025" anchor="ctr"/>
                </a:tc>
                <a:tc>
                  <a:txBody>
                    <a:bodyPr/>
                    <a:lstStyle/>
                    <a:p>
                      <a:pPr algn="ctr"/>
                      <a:r>
                        <a:rPr lang="zh-TW" altLang="en-US" sz="2400" dirty="0">
                          <a:latin typeface="微軟正黑體" panose="020B0604030504040204" pitchFamily="34" charset="-120"/>
                          <a:ea typeface="微軟正黑體" panose="020B0604030504040204" pitchFamily="34" charset="-120"/>
                        </a:rPr>
                        <a:t>說明</a:t>
                      </a:r>
                      <a:endParaRPr lang="zh-TW" altLang="en-US" sz="2400" b="1" dirty="0">
                        <a:solidFill>
                          <a:srgbClr val="FFFFFF"/>
                        </a:solidFill>
                        <a:latin typeface="微軟正黑體" panose="020B0604030504040204" pitchFamily="34" charset="-120"/>
                        <a:ea typeface="微軟正黑體" panose="020B0604030504040204" pitchFamily="34" charset="-120"/>
                        <a:cs typeface="BiauKai"/>
                      </a:endParaRPr>
                    </a:p>
                  </a:txBody>
                  <a:tcPr marT="50025" marB="50025" anchor="ctr"/>
                </a:tc>
                <a:extLst>
                  <a:ext uri="{0D108BD9-81ED-4DB2-BD59-A6C34878D82A}">
                    <a16:rowId xmlns:a16="http://schemas.microsoft.com/office/drawing/2014/main" val="10000"/>
                  </a:ext>
                </a:extLst>
              </a:tr>
              <a:tr h="816226">
                <a:tc>
                  <a:txBody>
                    <a:bodyPr/>
                    <a:lstStyle/>
                    <a:p>
                      <a:pPr marL="0" algn="ctr" defTabSz="914400" rtl="0" eaLnBrk="1" latinLnBrk="0" hangingPunct="1"/>
                      <a:r>
                        <a:rPr lang="zh-TW" altLang="en-US" sz="2400" kern="1200" dirty="0">
                          <a:effectLst/>
                          <a:latin typeface="微軟正黑體" panose="020B0604030504040204" pitchFamily="34" charset="-120"/>
                          <a:ea typeface="微軟正黑體" panose="020B0604030504040204" pitchFamily="34" charset="-120"/>
                        </a:rPr>
                        <a:t>功過相抵或</a:t>
                      </a:r>
                      <a:r>
                        <a:rPr lang="en-US" altLang="zh-TW" sz="2400" kern="1200" dirty="0">
                          <a:effectLst/>
                          <a:latin typeface="微軟正黑體" panose="020B0604030504040204" pitchFamily="34" charset="-120"/>
                          <a:ea typeface="微軟正黑體" panose="020B0604030504040204" pitchFamily="34" charset="-120"/>
                        </a:rPr>
                        <a:t/>
                      </a:r>
                      <a:br>
                        <a:rPr lang="en-US" altLang="zh-TW" sz="2400" kern="1200" dirty="0">
                          <a:effectLst/>
                          <a:latin typeface="微軟正黑體" panose="020B0604030504040204" pitchFamily="34" charset="-120"/>
                          <a:ea typeface="微軟正黑體" panose="020B0604030504040204" pitchFamily="34" charset="-120"/>
                        </a:rPr>
                      </a:br>
                      <a:r>
                        <a:rPr lang="zh-TW" altLang="en-US" sz="2400" kern="1200" dirty="0">
                          <a:effectLst/>
                          <a:latin typeface="微軟正黑體" panose="020B0604030504040204" pitchFamily="34" charset="-120"/>
                          <a:ea typeface="微軟正黑體" panose="020B0604030504040204" pitchFamily="34" charset="-120"/>
                        </a:rPr>
                        <a:t>銷過後無懲罰紀錄</a:t>
                      </a:r>
                      <a:endParaRPr lang="zh-TW" altLang="en-US" sz="2400" b="0" kern="1200" dirty="0">
                        <a:solidFill>
                          <a:schemeClr val="dk1"/>
                        </a:solidFill>
                        <a:effectLst/>
                        <a:latin typeface="微軟正黑體" panose="020B0604030504040204" pitchFamily="34" charset="-120"/>
                        <a:ea typeface="微軟正黑體" panose="020B0604030504040204" pitchFamily="34" charset="-120"/>
                        <a:cs typeface="BiauKai"/>
                      </a:endParaRPr>
                    </a:p>
                  </a:txBody>
                  <a:tcPr marT="50025" marB="50025" anchor="ctr"/>
                </a:tc>
                <a:tc>
                  <a:txBody>
                    <a:bodyPr/>
                    <a:lstStyle/>
                    <a:p>
                      <a:pPr algn="ctr"/>
                      <a:r>
                        <a:rPr lang="zh-TW" altLang="en-US" sz="2400" dirty="0">
                          <a:ln w="1905"/>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a:t>
                      </a:r>
                      <a:r>
                        <a:rPr lang="en-US" altLang="zh-TW" sz="2400" dirty="0">
                          <a:ln w="1905"/>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0</a:t>
                      </a:r>
                      <a:r>
                        <a:rPr lang="zh-TW" altLang="en-US" sz="2400" dirty="0">
                          <a:ln w="1905"/>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分</a:t>
                      </a:r>
                      <a:endParaRPr lang="zh-TW" altLang="en-US" sz="2400" b="0" dirty="0">
                        <a:latin typeface="微軟正黑體" panose="020B0604030504040204" pitchFamily="34" charset="-120"/>
                        <a:ea typeface="微軟正黑體" panose="020B0604030504040204" pitchFamily="34" charset="-120"/>
                        <a:cs typeface="BiauKai"/>
                      </a:endParaRPr>
                    </a:p>
                  </a:txBody>
                  <a:tcPr marT="50025" marB="50025"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a:effectLst/>
                          <a:latin typeface="微軟正黑體" panose="020B0604030504040204" pitchFamily="34" charset="-120"/>
                          <a:ea typeface="微軟正黑體" panose="020B0604030504040204" pitchFamily="34" charset="-120"/>
                        </a:rPr>
                        <a:t> ●採計學期：</a:t>
                      </a:r>
                      <a:r>
                        <a:rPr lang="en-US" altLang="zh-TW" sz="2400" kern="1200" dirty="0">
                          <a:effectLst/>
                          <a:latin typeface="微軟正黑體" panose="020B0604030504040204" pitchFamily="34" charset="-120"/>
                          <a:ea typeface="微軟正黑體" panose="020B0604030504040204" pitchFamily="34" charset="-120"/>
                        </a:rPr>
                        <a:t>1-6</a:t>
                      </a:r>
                      <a:r>
                        <a:rPr lang="zh-TW" altLang="en-US" sz="2400" kern="1200" dirty="0">
                          <a:effectLst/>
                          <a:latin typeface="微軟正黑體" panose="020B0604030504040204" pitchFamily="34" charset="-120"/>
                          <a:ea typeface="微軟正黑體" panose="020B0604030504040204" pitchFamily="34" charset="-120"/>
                        </a:rPr>
                        <a:t>學期</a:t>
                      </a:r>
                      <a:r>
                        <a:rPr lang="en-US" altLang="zh-TW" sz="2400" kern="1200" dirty="0">
                          <a:effectLst/>
                          <a:latin typeface="微軟正黑體" panose="020B0604030504040204" pitchFamily="34" charset="-120"/>
                          <a:ea typeface="微軟正黑體" panose="020B0604030504040204" pitchFamily="34" charset="-120"/>
                        </a:rPr>
                        <a:t/>
                      </a:r>
                      <a:br>
                        <a:rPr lang="en-US" altLang="zh-TW" sz="2400" kern="1200" dirty="0">
                          <a:effectLst/>
                          <a:latin typeface="微軟正黑體" panose="020B0604030504040204" pitchFamily="34" charset="-120"/>
                          <a:ea typeface="微軟正黑體" panose="020B0604030504040204" pitchFamily="34" charset="-120"/>
                        </a:rPr>
                      </a:br>
                      <a:r>
                        <a:rPr lang="zh-TW" altLang="en-US" sz="2400" kern="1200" dirty="0">
                          <a:effectLst/>
                          <a:latin typeface="微軟正黑體" panose="020B0604030504040204" pitchFamily="34" charset="-120"/>
                          <a:ea typeface="微軟正黑體" panose="020B0604030504040204" pitchFamily="34" charset="-120"/>
                        </a:rPr>
                        <a:t>   </a:t>
                      </a:r>
                      <a:r>
                        <a:rPr lang="en-US" altLang="zh-TW" sz="2400" kern="1200" dirty="0">
                          <a:effectLst/>
                          <a:latin typeface="微軟正黑體" panose="020B0604030504040204" pitchFamily="34" charset="-120"/>
                          <a:ea typeface="微軟正黑體" panose="020B0604030504040204" pitchFamily="34" charset="-120"/>
                        </a:rPr>
                        <a:t>(</a:t>
                      </a:r>
                      <a:r>
                        <a:rPr lang="zh-TW" altLang="zh-TW" sz="2400" kern="1200" dirty="0">
                          <a:effectLst/>
                          <a:latin typeface="微軟正黑體" panose="020B0604030504040204" pitchFamily="34" charset="-120"/>
                          <a:ea typeface="微軟正黑體" panose="020B0604030504040204" pitchFamily="34" charset="-120"/>
                        </a:rPr>
                        <a:t>國一上下</a:t>
                      </a:r>
                      <a:r>
                        <a:rPr lang="zh-TW" altLang="en-US" sz="2400" kern="1200" dirty="0">
                          <a:effectLst/>
                          <a:latin typeface="微軟正黑體" panose="020B0604030504040204" pitchFamily="34" charset="-120"/>
                          <a:ea typeface="微軟正黑體" panose="020B0604030504040204" pitchFamily="34" charset="-120"/>
                        </a:rPr>
                        <a:t>、</a:t>
                      </a:r>
                      <a:r>
                        <a:rPr lang="zh-TW" altLang="zh-TW" sz="2400" kern="1200" dirty="0">
                          <a:effectLst/>
                          <a:latin typeface="微軟正黑體" panose="020B0604030504040204" pitchFamily="34" charset="-120"/>
                          <a:ea typeface="微軟正黑體" panose="020B0604030504040204" pitchFamily="34" charset="-120"/>
                        </a:rPr>
                        <a:t>國二上下</a:t>
                      </a:r>
                      <a:r>
                        <a:rPr lang="zh-TW" altLang="en-US" sz="2400" kern="1200" dirty="0">
                          <a:effectLst/>
                          <a:latin typeface="微軟正黑體" panose="020B0604030504040204" pitchFamily="34" charset="-120"/>
                          <a:ea typeface="微軟正黑體" panose="020B0604030504040204" pitchFamily="34" charset="-120"/>
                        </a:rPr>
                        <a:t>、</a:t>
                      </a:r>
                      <a:r>
                        <a:rPr lang="zh-TW" altLang="zh-TW" sz="2400" kern="1200" dirty="0">
                          <a:effectLst/>
                          <a:latin typeface="微軟正黑體" panose="020B0604030504040204" pitchFamily="34" charset="-120"/>
                          <a:ea typeface="微軟正黑體" panose="020B0604030504040204" pitchFamily="34" charset="-120"/>
                        </a:rPr>
                        <a:t>國三上</a:t>
                      </a:r>
                      <a:r>
                        <a:rPr lang="zh-TW" altLang="en-US" sz="2400" kern="1200" dirty="0">
                          <a:effectLst/>
                          <a:latin typeface="微軟正黑體" panose="020B0604030504040204" pitchFamily="34" charset="-120"/>
                          <a:ea typeface="微軟正黑體" panose="020B0604030504040204" pitchFamily="34" charset="-120"/>
                        </a:rPr>
                        <a:t>下</a:t>
                      </a:r>
                      <a:r>
                        <a:rPr lang="en-US" altLang="zh-TW" sz="2400" kern="1200" dirty="0">
                          <a:effectLst/>
                          <a:latin typeface="微軟正黑體" panose="020B0604030504040204" pitchFamily="34" charset="-120"/>
                          <a:ea typeface="微軟正黑體" panose="020B0604030504040204" pitchFamily="34" charset="-120"/>
                        </a:rPr>
                        <a:t>)</a:t>
                      </a:r>
                    </a:p>
                    <a:p>
                      <a:pPr algn="l"/>
                      <a:r>
                        <a:rPr lang="zh-TW" altLang="en-US" sz="2400" dirty="0">
                          <a:latin typeface="微軟正黑體" panose="020B0604030504040204" pitchFamily="34" charset="-120"/>
                          <a:ea typeface="微軟正黑體" panose="020B0604030504040204" pitchFamily="34" charset="-120"/>
                        </a:rPr>
                        <a:t>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a:effectLst/>
                          <a:latin typeface="微軟正黑體" panose="020B0604030504040204" pitchFamily="34" charset="-120"/>
                          <a:ea typeface="微軟正黑體" panose="020B0604030504040204" pitchFamily="34" charset="-120"/>
                        </a:rPr>
                        <a:t> ●</a:t>
                      </a:r>
                      <a:r>
                        <a:rPr lang="zh-TW" altLang="zh-TW" sz="2400" kern="1200" dirty="0">
                          <a:effectLst/>
                          <a:latin typeface="微軟正黑體" panose="020B0604030504040204" pitchFamily="34" charset="-120"/>
                          <a:ea typeface="微軟正黑體" panose="020B0604030504040204" pitchFamily="34" charset="-120"/>
                        </a:rPr>
                        <a:t>國三下採計至當年</a:t>
                      </a:r>
                      <a:r>
                        <a:rPr lang="en-US" altLang="zh-TW" sz="2400" kern="1200" dirty="0">
                          <a:effectLst/>
                          <a:latin typeface="微軟正黑體" panose="020B0604030504040204" pitchFamily="34" charset="-120"/>
                          <a:ea typeface="微軟正黑體" panose="020B0604030504040204" pitchFamily="34" charset="-120"/>
                        </a:rPr>
                        <a:t/>
                      </a:r>
                      <a:br>
                        <a:rPr lang="en-US" altLang="zh-TW" sz="2400" kern="1200" dirty="0">
                          <a:effectLst/>
                          <a:latin typeface="微軟正黑體" panose="020B0604030504040204" pitchFamily="34" charset="-120"/>
                          <a:ea typeface="微軟正黑體" panose="020B0604030504040204" pitchFamily="34" charset="-120"/>
                        </a:rPr>
                      </a:br>
                      <a:r>
                        <a:rPr lang="zh-TW" altLang="en-US" sz="2400" kern="1200" dirty="0">
                          <a:effectLst/>
                          <a:latin typeface="微軟正黑體" panose="020B0604030504040204" pitchFamily="34" charset="-120"/>
                          <a:ea typeface="微軟正黑體" panose="020B0604030504040204" pitchFamily="34" charset="-120"/>
                        </a:rPr>
                        <a:t>    </a:t>
                      </a:r>
                      <a:r>
                        <a:rPr lang="en-US" altLang="zh-TW" sz="2400" kern="1200" dirty="0">
                          <a:effectLst/>
                          <a:latin typeface="微軟正黑體" panose="020B0604030504040204" pitchFamily="34" charset="-120"/>
                          <a:ea typeface="微軟正黑體" panose="020B0604030504040204" pitchFamily="34" charset="-120"/>
                        </a:rPr>
                        <a:t>4</a:t>
                      </a:r>
                      <a:r>
                        <a:rPr lang="zh-TW" altLang="zh-TW" sz="2400" kern="1200" dirty="0">
                          <a:effectLst/>
                          <a:latin typeface="微軟正黑體" panose="020B0604030504040204" pitchFamily="34" charset="-120"/>
                          <a:ea typeface="微軟正黑體" panose="020B0604030504040204" pitchFamily="34" charset="-120"/>
                        </a:rPr>
                        <a:t>月</a:t>
                      </a:r>
                      <a:r>
                        <a:rPr lang="en-US" altLang="zh-TW" sz="2400" kern="1200" dirty="0">
                          <a:effectLst/>
                          <a:latin typeface="微軟正黑體" panose="020B0604030504040204" pitchFamily="34" charset="-120"/>
                          <a:ea typeface="微軟正黑體" panose="020B0604030504040204" pitchFamily="34" charset="-120"/>
                        </a:rPr>
                        <a:t>30</a:t>
                      </a:r>
                      <a:r>
                        <a:rPr lang="zh-TW" altLang="zh-TW" sz="2400" kern="1200" dirty="0">
                          <a:effectLst/>
                          <a:latin typeface="微軟正黑體" panose="020B0604030504040204" pitchFamily="34" charset="-120"/>
                          <a:ea typeface="微軟正黑體" panose="020B0604030504040204" pitchFamily="34" charset="-120"/>
                        </a:rPr>
                        <a:t>日止</a:t>
                      </a:r>
                      <a:r>
                        <a:rPr lang="zh-TW" altLang="zh-TW" sz="2400" dirty="0">
                          <a:effectLst/>
                          <a:latin typeface="微軟正黑體" panose="020B0604030504040204" pitchFamily="34" charset="-120"/>
                          <a:ea typeface="微軟正黑體" panose="020B0604030504040204" pitchFamily="34" charset="-120"/>
                        </a:rPr>
                        <a:t> </a:t>
                      </a:r>
                      <a:endParaRPr lang="zh-TW" altLang="en-US" sz="2400" b="1" dirty="0">
                        <a:solidFill>
                          <a:schemeClr val="tx1"/>
                        </a:solidFill>
                        <a:latin typeface="微軟正黑體" panose="020B0604030504040204" pitchFamily="34" charset="-120"/>
                        <a:ea typeface="微軟正黑體" panose="020B0604030504040204" pitchFamily="34" charset="-120"/>
                        <a:cs typeface="BiauKai"/>
                      </a:endParaRPr>
                    </a:p>
                  </a:txBody>
                  <a:tcPr marT="50025" marB="50025" anchor="ctr"/>
                </a:tc>
                <a:extLst>
                  <a:ext uri="{0D108BD9-81ED-4DB2-BD59-A6C34878D82A}">
                    <a16:rowId xmlns:a16="http://schemas.microsoft.com/office/drawing/2014/main" val="10001"/>
                  </a:ext>
                </a:extLst>
              </a:tr>
              <a:tr h="816226">
                <a:tc>
                  <a:txBody>
                    <a:bodyPr/>
                    <a:lstStyle/>
                    <a:p>
                      <a:pPr algn="ctr"/>
                      <a:r>
                        <a:rPr lang="zh-TW" altLang="zh-TW" sz="2400" kern="1200" dirty="0">
                          <a:effectLst/>
                          <a:latin typeface="微軟正黑體" panose="020B0604030504040204" pitchFamily="34" charset="-120"/>
                          <a:ea typeface="微軟正黑體" panose="020B0604030504040204" pitchFamily="34" charset="-120"/>
                        </a:rPr>
                        <a:t>無曠課記錄</a:t>
                      </a:r>
                      <a:endParaRPr lang="zh-TW" altLang="en-US" sz="2400" b="0" dirty="0">
                        <a:latin typeface="微軟正黑體" panose="020B0604030504040204" pitchFamily="34" charset="-120"/>
                        <a:ea typeface="微軟正黑體" panose="020B0604030504040204" pitchFamily="34" charset="-120"/>
                        <a:cs typeface="BiauKai"/>
                      </a:endParaRPr>
                    </a:p>
                  </a:txBody>
                  <a:tcPr marT="50025" marB="50025" anchor="ctr"/>
                </a:tc>
                <a:tc>
                  <a:txBody>
                    <a:bodyPr/>
                    <a:lstStyle/>
                    <a:p>
                      <a:pPr marL="0" algn="l" defTabSz="914400" rtl="0" eaLnBrk="1" latinLnBrk="0" hangingPunct="1"/>
                      <a:r>
                        <a:rPr lang="zh-TW" altLang="en-US" sz="2400" kern="1200" dirty="0">
                          <a:effectLst/>
                          <a:latin typeface="微軟正黑體" panose="020B0604030504040204" pitchFamily="34" charset="-120"/>
                          <a:ea typeface="微軟正黑體" panose="020B0604030504040204" pitchFamily="34" charset="-120"/>
                        </a:rPr>
                        <a:t>每學期</a:t>
                      </a:r>
                      <a:r>
                        <a:rPr lang="en-US" altLang="zh-TW" sz="2400" kern="1200" dirty="0">
                          <a:effectLst/>
                          <a:latin typeface="微軟正黑體" panose="020B0604030504040204" pitchFamily="34" charset="-120"/>
                          <a:ea typeface="微軟正黑體" panose="020B0604030504040204" pitchFamily="34" charset="-120"/>
                        </a:rPr>
                        <a:t>2</a:t>
                      </a:r>
                      <a:r>
                        <a:rPr lang="zh-TW" altLang="en-US" sz="2400" kern="1200" dirty="0">
                          <a:effectLst/>
                          <a:latin typeface="微軟正黑體" panose="020B0604030504040204" pitchFamily="34" charset="-120"/>
                          <a:ea typeface="微軟正黑體" panose="020B0604030504040204" pitchFamily="34" charset="-120"/>
                        </a:rPr>
                        <a:t>分，</a:t>
                      </a:r>
                      <a:r>
                        <a:rPr lang="en-US" altLang="zh-TW" sz="2400" kern="1200" dirty="0">
                          <a:effectLst/>
                          <a:latin typeface="微軟正黑體" panose="020B0604030504040204" pitchFamily="34" charset="-120"/>
                          <a:ea typeface="微軟正黑體" panose="020B0604030504040204" pitchFamily="34" charset="-120"/>
                        </a:rPr>
                        <a:t/>
                      </a:r>
                      <a:br>
                        <a:rPr lang="en-US" altLang="zh-TW" sz="2400" kern="1200" dirty="0">
                          <a:effectLst/>
                          <a:latin typeface="微軟正黑體" panose="020B0604030504040204" pitchFamily="34" charset="-120"/>
                          <a:ea typeface="微軟正黑體" panose="020B0604030504040204" pitchFamily="34" charset="-120"/>
                        </a:rPr>
                      </a:br>
                      <a:r>
                        <a:rPr lang="zh-TW" altLang="zh-TW" sz="2400" kern="1200" dirty="0">
                          <a:effectLst/>
                          <a:latin typeface="微軟正黑體" panose="020B0604030504040204" pitchFamily="34" charset="-120"/>
                          <a:ea typeface="微軟正黑體" panose="020B0604030504040204" pitchFamily="34" charset="-120"/>
                        </a:rPr>
                        <a:t>最多採計</a:t>
                      </a:r>
                      <a:r>
                        <a:rPr lang="en-US" altLang="zh-TW" sz="2400" kern="1200" dirty="0">
                          <a:effectLst/>
                          <a:latin typeface="微軟正黑體" panose="020B0604030504040204" pitchFamily="34" charset="-120"/>
                          <a:ea typeface="微軟正黑體" panose="020B0604030504040204" pitchFamily="34" charset="-120"/>
                        </a:rPr>
                        <a:t>12</a:t>
                      </a:r>
                      <a:r>
                        <a:rPr lang="zh-TW" altLang="zh-TW" sz="2400" kern="1200" dirty="0">
                          <a:effectLst/>
                          <a:latin typeface="微軟正黑體" panose="020B0604030504040204" pitchFamily="34" charset="-120"/>
                          <a:ea typeface="微軟正黑體" panose="020B0604030504040204" pitchFamily="34" charset="-120"/>
                        </a:rPr>
                        <a:t>分 </a:t>
                      </a:r>
                      <a:endParaRPr lang="zh-TW" altLang="en-US" sz="2400" b="0" kern="1200" dirty="0">
                        <a:solidFill>
                          <a:schemeClr val="dk1"/>
                        </a:solidFill>
                        <a:effectLst/>
                        <a:latin typeface="微軟正黑體" panose="020B0604030504040204" pitchFamily="34" charset="-120"/>
                        <a:ea typeface="微軟正黑體" panose="020B0604030504040204" pitchFamily="34" charset="-120"/>
                        <a:cs typeface="BiauKai"/>
                      </a:endParaRPr>
                    </a:p>
                  </a:txBody>
                  <a:tcPr marT="50025" marB="50025" anchor="ctr"/>
                </a:tc>
                <a:tc vMerge="1">
                  <a:txBody>
                    <a:bodyPr/>
                    <a:lstStyle/>
                    <a:p>
                      <a:endParaRPr lang="zh-TW" altLang="en-US" dirty="0"/>
                    </a:p>
                  </a:txBody>
                  <a:tcPr/>
                </a:tc>
                <a:extLst>
                  <a:ext uri="{0D108BD9-81ED-4DB2-BD59-A6C34878D82A}">
                    <a16:rowId xmlns:a16="http://schemas.microsoft.com/office/drawing/2014/main" val="10002"/>
                  </a:ext>
                </a:extLst>
              </a:tr>
              <a:tr h="1546806">
                <a:tc>
                  <a:txBody>
                    <a:bodyPr/>
                    <a:lstStyle/>
                    <a:p>
                      <a:pPr marL="0" algn="ctr" defTabSz="914400" rtl="0" eaLnBrk="1" latinLnBrk="0" hangingPunct="1"/>
                      <a:r>
                        <a:rPr lang="zh-TW" altLang="en-US" sz="2400" kern="1200" dirty="0">
                          <a:effectLst/>
                          <a:latin typeface="微軟正黑體" panose="020B0604030504040204" pitchFamily="34" charset="-120"/>
                          <a:ea typeface="微軟正黑體" panose="020B0604030504040204" pitchFamily="34" charset="-120"/>
                        </a:rPr>
                        <a:t>功過相抵後之</a:t>
                      </a:r>
                      <a:endParaRPr lang="en-US" altLang="zh-TW" sz="2400" kern="1200" dirty="0">
                        <a:effectLst/>
                        <a:latin typeface="微軟正黑體" panose="020B0604030504040204" pitchFamily="34" charset="-120"/>
                        <a:ea typeface="微軟正黑體" panose="020B0604030504040204" pitchFamily="34" charset="-120"/>
                      </a:endParaRPr>
                    </a:p>
                    <a:p>
                      <a:pPr marL="0" algn="ctr" defTabSz="914400" rtl="0" eaLnBrk="1" latinLnBrk="0" hangingPunct="1"/>
                      <a:r>
                        <a:rPr lang="zh-TW" altLang="en-US" sz="2400" kern="1200" dirty="0">
                          <a:effectLst/>
                          <a:latin typeface="微軟正黑體" panose="020B0604030504040204" pitchFamily="34" charset="-120"/>
                          <a:ea typeface="微軟正黑體" panose="020B0604030504040204" pitchFamily="34" charset="-120"/>
                        </a:rPr>
                        <a:t>獎勵</a:t>
                      </a:r>
                      <a:endParaRPr lang="zh-TW" altLang="en-US" sz="2400" b="0" kern="1200" dirty="0">
                        <a:solidFill>
                          <a:schemeClr val="dk1"/>
                        </a:solidFill>
                        <a:effectLst/>
                        <a:latin typeface="微軟正黑體" panose="020B0604030504040204" pitchFamily="34" charset="-120"/>
                        <a:ea typeface="微軟正黑體" panose="020B0604030504040204" pitchFamily="34" charset="-120"/>
                        <a:cs typeface="BiauKai"/>
                      </a:endParaRPr>
                    </a:p>
                  </a:txBody>
                  <a:tcPr marT="50025" marB="50025" anchor="ctr"/>
                </a:tc>
                <a:tc>
                  <a:txBody>
                    <a:bodyPr/>
                    <a:lstStyle/>
                    <a:p>
                      <a:pPr algn="l"/>
                      <a:r>
                        <a:rPr lang="zh-TW" altLang="zh-TW" sz="2400" kern="1200" dirty="0">
                          <a:effectLst/>
                          <a:latin typeface="微軟正黑體" panose="020B0604030504040204" pitchFamily="34" charset="-120"/>
                          <a:ea typeface="微軟正黑體" panose="020B0604030504040204" pitchFamily="34" charset="-120"/>
                        </a:rPr>
                        <a:t>大功每次</a:t>
                      </a:r>
                      <a:r>
                        <a:rPr lang="en-US" altLang="zh-TW" sz="2400" kern="1200" dirty="0">
                          <a:effectLst/>
                          <a:latin typeface="微軟正黑體" panose="020B0604030504040204" pitchFamily="34" charset="-120"/>
                          <a:ea typeface="微軟正黑體" panose="020B0604030504040204" pitchFamily="34" charset="-120"/>
                        </a:rPr>
                        <a:t>4.5</a:t>
                      </a:r>
                      <a:r>
                        <a:rPr lang="zh-TW" altLang="zh-TW" sz="2400" kern="1200" dirty="0">
                          <a:effectLst/>
                          <a:latin typeface="微軟正黑體" panose="020B0604030504040204" pitchFamily="34" charset="-120"/>
                          <a:ea typeface="微軟正黑體" panose="020B0604030504040204" pitchFamily="34" charset="-120"/>
                        </a:rPr>
                        <a:t>分</a:t>
                      </a:r>
                      <a:r>
                        <a:rPr lang="en-US" altLang="zh-TW" sz="2400" kern="1200" dirty="0">
                          <a:effectLst/>
                          <a:latin typeface="微軟正黑體" panose="020B0604030504040204" pitchFamily="34" charset="-120"/>
                          <a:ea typeface="微軟正黑體" panose="020B0604030504040204" pitchFamily="34" charset="-120"/>
                        </a:rPr>
                        <a:t/>
                      </a:r>
                      <a:br>
                        <a:rPr lang="en-US" altLang="zh-TW" sz="2400" kern="1200" dirty="0">
                          <a:effectLst/>
                          <a:latin typeface="微軟正黑體" panose="020B0604030504040204" pitchFamily="34" charset="-120"/>
                          <a:ea typeface="微軟正黑體" panose="020B0604030504040204" pitchFamily="34" charset="-120"/>
                        </a:rPr>
                      </a:br>
                      <a:r>
                        <a:rPr lang="zh-TW" altLang="zh-TW" sz="2400" kern="1200" dirty="0">
                          <a:effectLst/>
                          <a:latin typeface="微軟正黑體" panose="020B0604030504040204" pitchFamily="34" charset="-120"/>
                          <a:ea typeface="微軟正黑體" panose="020B0604030504040204" pitchFamily="34" charset="-120"/>
                        </a:rPr>
                        <a:t>小功每次</a:t>
                      </a:r>
                      <a:r>
                        <a:rPr lang="en-US" altLang="zh-TW" sz="2400" kern="1200" dirty="0">
                          <a:effectLst/>
                          <a:latin typeface="微軟正黑體" panose="020B0604030504040204" pitchFamily="34" charset="-120"/>
                          <a:ea typeface="微軟正黑體" panose="020B0604030504040204" pitchFamily="34" charset="-120"/>
                        </a:rPr>
                        <a:t>1.5</a:t>
                      </a:r>
                      <a:r>
                        <a:rPr lang="zh-TW" altLang="zh-TW" sz="2400" kern="1200" dirty="0">
                          <a:effectLst/>
                          <a:latin typeface="微軟正黑體" panose="020B0604030504040204" pitchFamily="34" charset="-120"/>
                          <a:ea typeface="微軟正黑體" panose="020B0604030504040204" pitchFamily="34" charset="-120"/>
                        </a:rPr>
                        <a:t>分</a:t>
                      </a:r>
                      <a:r>
                        <a:rPr lang="zh-TW" altLang="en-US" sz="2400" kern="1200" dirty="0">
                          <a:effectLst/>
                          <a:latin typeface="微軟正黑體" panose="020B0604030504040204" pitchFamily="34" charset="-120"/>
                          <a:ea typeface="微軟正黑體" panose="020B0604030504040204" pitchFamily="34" charset="-120"/>
                        </a:rPr>
                        <a:t> </a:t>
                      </a:r>
                      <a:r>
                        <a:rPr lang="en-US" altLang="zh-TW" sz="2400" kern="1200" dirty="0">
                          <a:effectLst/>
                          <a:latin typeface="微軟正黑體" panose="020B0604030504040204" pitchFamily="34" charset="-120"/>
                          <a:ea typeface="微軟正黑體" panose="020B0604030504040204" pitchFamily="34" charset="-120"/>
                        </a:rPr>
                        <a:t/>
                      </a:r>
                      <a:br>
                        <a:rPr lang="en-US" altLang="zh-TW" sz="2400" kern="1200" dirty="0">
                          <a:effectLst/>
                          <a:latin typeface="微軟正黑體" panose="020B0604030504040204" pitchFamily="34" charset="-120"/>
                          <a:ea typeface="微軟正黑體" panose="020B0604030504040204" pitchFamily="34" charset="-120"/>
                        </a:rPr>
                      </a:br>
                      <a:r>
                        <a:rPr lang="zh-TW" altLang="zh-TW" sz="2400" kern="1200" dirty="0">
                          <a:effectLst/>
                          <a:latin typeface="微軟正黑體" panose="020B0604030504040204" pitchFamily="34" charset="-120"/>
                          <a:ea typeface="微軟正黑體" panose="020B0604030504040204" pitchFamily="34" charset="-120"/>
                        </a:rPr>
                        <a:t>嘉獎每次</a:t>
                      </a:r>
                      <a:r>
                        <a:rPr lang="en-US" altLang="zh-TW" sz="2400" kern="1200" dirty="0">
                          <a:effectLst/>
                          <a:latin typeface="微軟正黑體" panose="020B0604030504040204" pitchFamily="34" charset="-120"/>
                          <a:ea typeface="微軟正黑體" panose="020B0604030504040204" pitchFamily="34" charset="-120"/>
                        </a:rPr>
                        <a:t>0.5</a:t>
                      </a:r>
                      <a:r>
                        <a:rPr lang="zh-TW" altLang="zh-TW" sz="2400" kern="1200" dirty="0">
                          <a:effectLst/>
                          <a:latin typeface="微軟正黑體" panose="020B0604030504040204" pitchFamily="34" charset="-120"/>
                          <a:ea typeface="微軟正黑體" panose="020B0604030504040204" pitchFamily="34" charset="-120"/>
                        </a:rPr>
                        <a:t>分</a:t>
                      </a:r>
                      <a:endParaRPr lang="en-US" altLang="zh-TW" sz="2400" kern="1200" dirty="0">
                        <a:effectLst/>
                        <a:latin typeface="微軟正黑體" panose="020B0604030504040204" pitchFamily="34" charset="-120"/>
                        <a:ea typeface="微軟正黑體" panose="020B0604030504040204" pitchFamily="34" charset="-120"/>
                      </a:endParaRPr>
                    </a:p>
                    <a:p>
                      <a:pPr algn="l"/>
                      <a:r>
                        <a:rPr lang="zh-TW" altLang="zh-TW" sz="2400" kern="1200" dirty="0">
                          <a:effectLst/>
                          <a:latin typeface="微軟正黑體" panose="020B0604030504040204" pitchFamily="34" charset="-120"/>
                          <a:ea typeface="微軟正黑體" panose="020B0604030504040204" pitchFamily="34" charset="-120"/>
                        </a:rPr>
                        <a:t>最多採計</a:t>
                      </a:r>
                      <a:r>
                        <a:rPr lang="en-US" altLang="zh-TW" sz="2400" kern="1200" dirty="0">
                          <a:effectLst/>
                          <a:latin typeface="微軟正黑體" panose="020B0604030504040204" pitchFamily="34" charset="-120"/>
                          <a:ea typeface="微軟正黑體" panose="020B0604030504040204" pitchFamily="34" charset="-120"/>
                        </a:rPr>
                        <a:t>20</a:t>
                      </a:r>
                      <a:r>
                        <a:rPr lang="zh-TW" altLang="zh-TW" sz="2400" kern="1200" dirty="0">
                          <a:effectLst/>
                          <a:latin typeface="微軟正黑體" panose="020B0604030504040204" pitchFamily="34" charset="-120"/>
                          <a:ea typeface="微軟正黑體" panose="020B0604030504040204" pitchFamily="34" charset="-120"/>
                        </a:rPr>
                        <a:t>分</a:t>
                      </a:r>
                      <a:r>
                        <a:rPr lang="zh-TW" altLang="zh-TW" sz="2400" dirty="0">
                          <a:effectLst/>
                          <a:latin typeface="微軟正黑體" panose="020B0604030504040204" pitchFamily="34" charset="-120"/>
                          <a:ea typeface="微軟正黑體" panose="020B0604030504040204" pitchFamily="34" charset="-120"/>
                        </a:rPr>
                        <a:t> </a:t>
                      </a:r>
                      <a:endParaRPr lang="zh-TW" altLang="en-US" sz="2400" b="0" dirty="0">
                        <a:latin typeface="微軟正黑體" panose="020B0604030504040204" pitchFamily="34" charset="-120"/>
                        <a:ea typeface="微軟正黑體" panose="020B0604030504040204" pitchFamily="34" charset="-120"/>
                        <a:cs typeface="BiauKai"/>
                      </a:endParaRPr>
                    </a:p>
                  </a:txBody>
                  <a:tcPr marT="50025" marB="50025" anchor="ctr"/>
                </a:tc>
                <a:tc vMerge="1">
                  <a:txBody>
                    <a:bodyPr/>
                    <a:lstStyle/>
                    <a:p>
                      <a:endParaRPr lang="zh-TW" altLang="en-US" dirty="0"/>
                    </a:p>
                  </a:txBody>
                  <a:tcPr/>
                </a:tc>
                <a:extLst>
                  <a:ext uri="{0D108BD9-81ED-4DB2-BD59-A6C34878D82A}">
                    <a16:rowId xmlns:a16="http://schemas.microsoft.com/office/drawing/2014/main" val="10003"/>
                  </a:ext>
                </a:extLst>
              </a:tr>
              <a:tr h="1546806">
                <a:tc>
                  <a:txBody>
                    <a:bodyPr/>
                    <a:lstStyle/>
                    <a:p>
                      <a:pPr algn="ctr"/>
                      <a:r>
                        <a:rPr lang="zh-TW" altLang="zh-TW" sz="2400" kern="1200" dirty="0">
                          <a:effectLst/>
                          <a:latin typeface="微軟正黑體" panose="020B0604030504040204" pitchFamily="34" charset="-120"/>
                          <a:ea typeface="微軟正黑體" panose="020B0604030504040204" pitchFamily="34" charset="-120"/>
                        </a:rPr>
                        <a:t>服務學習</a:t>
                      </a:r>
                      <a:r>
                        <a:rPr lang="zh-TW" altLang="zh-TW" sz="2400" dirty="0">
                          <a:effectLst/>
                          <a:latin typeface="微軟正黑體" panose="020B0604030504040204" pitchFamily="34" charset="-120"/>
                          <a:ea typeface="微軟正黑體" panose="020B0604030504040204" pitchFamily="34" charset="-120"/>
                        </a:rPr>
                        <a:t> </a:t>
                      </a:r>
                      <a:endParaRPr lang="zh-TW" altLang="en-US" sz="2400" b="0" dirty="0">
                        <a:latin typeface="微軟正黑體" panose="020B0604030504040204" pitchFamily="34" charset="-120"/>
                        <a:ea typeface="微軟正黑體" panose="020B0604030504040204" pitchFamily="34" charset="-120"/>
                        <a:cs typeface="BiauKai"/>
                      </a:endParaRPr>
                    </a:p>
                  </a:txBody>
                  <a:tcPr marT="50025" marB="500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a:effectLst/>
                          <a:latin typeface="微軟正黑體" panose="020B0604030504040204" pitchFamily="34" charset="-120"/>
                          <a:ea typeface="微軟正黑體" panose="020B0604030504040204" pitchFamily="34" charset="-120"/>
                        </a:rPr>
                        <a:t>每學期每服務</a:t>
                      </a:r>
                      <a:endParaRPr lang="en-US" altLang="zh-TW" sz="2400" kern="1200" dirty="0">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a:effectLst/>
                          <a:latin typeface="微軟正黑體" panose="020B0604030504040204" pitchFamily="34" charset="-120"/>
                          <a:ea typeface="微軟正黑體" panose="020B0604030504040204" pitchFamily="34" charset="-120"/>
                        </a:rPr>
                        <a:t>滿</a:t>
                      </a:r>
                      <a:r>
                        <a:rPr lang="en-US" altLang="zh-TW" sz="2400" kern="1200" dirty="0">
                          <a:effectLst/>
                          <a:latin typeface="微軟正黑體" panose="020B0604030504040204" pitchFamily="34" charset="-120"/>
                          <a:ea typeface="微軟正黑體" panose="020B0604030504040204" pitchFamily="34" charset="-120"/>
                        </a:rPr>
                        <a:t>3</a:t>
                      </a:r>
                      <a:r>
                        <a:rPr lang="zh-TW" altLang="zh-TW" sz="2400" kern="1200" dirty="0">
                          <a:effectLst/>
                          <a:latin typeface="微軟正黑體" panose="020B0604030504040204" pitchFamily="34" charset="-120"/>
                          <a:ea typeface="微軟正黑體" panose="020B0604030504040204" pitchFamily="34" charset="-120"/>
                        </a:rPr>
                        <a:t>小時得</a:t>
                      </a:r>
                      <a:r>
                        <a:rPr lang="en-US" altLang="zh-TW" sz="2400" kern="1200" dirty="0">
                          <a:effectLst/>
                          <a:latin typeface="微軟正黑體" panose="020B0604030504040204" pitchFamily="34" charset="-120"/>
                          <a:ea typeface="微軟正黑體" panose="020B0604030504040204" pitchFamily="34" charset="-120"/>
                        </a:rPr>
                        <a:t>1</a:t>
                      </a:r>
                      <a:r>
                        <a:rPr lang="zh-TW" altLang="zh-TW" sz="2400" kern="1200" dirty="0">
                          <a:effectLst/>
                          <a:latin typeface="微軟正黑體" panose="020B0604030504040204" pitchFamily="34" charset="-120"/>
                          <a:ea typeface="微軟正黑體" panose="020B0604030504040204" pitchFamily="34" charset="-120"/>
                        </a:rPr>
                        <a:t>分</a:t>
                      </a:r>
                      <a:r>
                        <a:rPr lang="en-US" altLang="zh-TW" sz="2400" kern="1200" dirty="0">
                          <a:effectLst/>
                          <a:latin typeface="微軟正黑體" panose="020B0604030504040204" pitchFamily="34" charset="-120"/>
                          <a:ea typeface="微軟正黑體" panose="020B0604030504040204" pitchFamily="34" charset="-120"/>
                        </a:rPr>
                        <a:t/>
                      </a:r>
                      <a:br>
                        <a:rPr lang="en-US" altLang="zh-TW" sz="2400" kern="1200" dirty="0">
                          <a:effectLst/>
                          <a:latin typeface="微軟正黑體" panose="020B0604030504040204" pitchFamily="34" charset="-120"/>
                          <a:ea typeface="微軟正黑體" panose="020B0604030504040204" pitchFamily="34" charset="-120"/>
                        </a:rPr>
                      </a:br>
                      <a:r>
                        <a:rPr lang="zh-TW" altLang="zh-TW" sz="2400" kern="1200" dirty="0">
                          <a:effectLst/>
                          <a:latin typeface="微軟正黑體" panose="020B0604030504040204" pitchFamily="34" charset="-120"/>
                          <a:ea typeface="微軟正黑體" panose="020B0604030504040204" pitchFamily="34" charset="-120"/>
                        </a:rPr>
                        <a:t>每學期最多採計</a:t>
                      </a:r>
                      <a:r>
                        <a:rPr lang="en-US" altLang="zh-TW" sz="2400" kern="1200" dirty="0">
                          <a:effectLst/>
                          <a:latin typeface="微軟正黑體" panose="020B0604030504040204" pitchFamily="34" charset="-120"/>
                          <a:ea typeface="微軟正黑體" panose="020B0604030504040204" pitchFamily="34" charset="-120"/>
                        </a:rPr>
                        <a:t>2</a:t>
                      </a:r>
                      <a:r>
                        <a:rPr lang="zh-TW" altLang="zh-TW" sz="2400" kern="1200" dirty="0">
                          <a:effectLst/>
                          <a:latin typeface="微軟正黑體" panose="020B0604030504040204" pitchFamily="34" charset="-120"/>
                          <a:ea typeface="微軟正黑體" panose="020B0604030504040204" pitchFamily="34" charset="-120"/>
                        </a:rPr>
                        <a:t>分</a:t>
                      </a:r>
                      <a:r>
                        <a:rPr lang="en-US" altLang="zh-TW" sz="2400" kern="1200" dirty="0">
                          <a:effectLst/>
                          <a:latin typeface="微軟正黑體" panose="020B0604030504040204" pitchFamily="34" charset="-120"/>
                          <a:ea typeface="微軟正黑體" panose="020B0604030504040204" pitchFamily="34" charset="-120"/>
                        </a:rPr>
                        <a:t/>
                      </a:r>
                      <a:br>
                        <a:rPr lang="en-US" altLang="zh-TW" sz="2400" kern="1200" dirty="0">
                          <a:effectLst/>
                          <a:latin typeface="微軟正黑體" panose="020B0604030504040204" pitchFamily="34" charset="-120"/>
                          <a:ea typeface="微軟正黑體" panose="020B0604030504040204" pitchFamily="34" charset="-120"/>
                        </a:rPr>
                      </a:br>
                      <a:r>
                        <a:rPr lang="en-US" altLang="zh-TW" sz="2400" kern="1200" dirty="0">
                          <a:effectLst/>
                          <a:latin typeface="微軟正黑體" panose="020B0604030504040204" pitchFamily="34" charset="-120"/>
                          <a:ea typeface="微軟正黑體" panose="020B0604030504040204" pitchFamily="34" charset="-120"/>
                        </a:rPr>
                        <a:t>5</a:t>
                      </a:r>
                      <a:r>
                        <a:rPr lang="zh-TW" altLang="zh-TW" sz="2400" kern="1200" dirty="0">
                          <a:effectLst/>
                          <a:latin typeface="微軟正黑體" panose="020B0604030504040204" pitchFamily="34" charset="-120"/>
                          <a:ea typeface="微軟正黑體" panose="020B0604030504040204" pitchFamily="34" charset="-120"/>
                        </a:rPr>
                        <a:t>學期最多採計</a:t>
                      </a:r>
                      <a:r>
                        <a:rPr lang="en-US" altLang="zh-TW" sz="2400" kern="1200" dirty="0">
                          <a:effectLst/>
                          <a:latin typeface="微軟正黑體" panose="020B0604030504040204" pitchFamily="34" charset="-120"/>
                          <a:ea typeface="微軟正黑體" panose="020B0604030504040204" pitchFamily="34" charset="-120"/>
                        </a:rPr>
                        <a:t>10</a:t>
                      </a:r>
                      <a:r>
                        <a:rPr lang="zh-TW" altLang="zh-TW" sz="2400" kern="1200" dirty="0">
                          <a:effectLst/>
                          <a:latin typeface="微軟正黑體" panose="020B0604030504040204" pitchFamily="34" charset="-120"/>
                          <a:ea typeface="微軟正黑體" panose="020B0604030504040204" pitchFamily="34" charset="-120"/>
                        </a:rPr>
                        <a:t>分</a:t>
                      </a:r>
                      <a:endParaRPr lang="zh-TW" altLang="zh-TW" sz="2400" b="0" kern="1200" dirty="0">
                        <a:solidFill>
                          <a:schemeClr val="dk1"/>
                        </a:solidFill>
                        <a:effectLst/>
                        <a:latin typeface="微軟正黑體" panose="020B0604030504040204" pitchFamily="34" charset="-120"/>
                        <a:ea typeface="微軟正黑體" panose="020B0604030504040204" pitchFamily="34" charset="-120"/>
                        <a:cs typeface="BiauKai"/>
                      </a:endParaRPr>
                    </a:p>
                  </a:txBody>
                  <a:tcPr marT="50025" marB="500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a:effectLst/>
                          <a:latin typeface="微軟正黑體" panose="020B0604030504040204" pitchFamily="34" charset="-120"/>
                          <a:ea typeface="微軟正黑體" panose="020B0604030504040204" pitchFamily="34" charset="-120"/>
                        </a:rPr>
                        <a:t> ●採計學期：</a:t>
                      </a:r>
                      <a:r>
                        <a:rPr lang="en-US" altLang="zh-TW" sz="2400" kern="1200" dirty="0">
                          <a:effectLst/>
                          <a:latin typeface="微軟正黑體" panose="020B0604030504040204" pitchFamily="34" charset="-120"/>
                          <a:ea typeface="微軟正黑體" panose="020B0604030504040204" pitchFamily="34" charset="-120"/>
                        </a:rPr>
                        <a:t>1-5</a:t>
                      </a:r>
                      <a:r>
                        <a:rPr lang="zh-TW" altLang="en-US" sz="2400" kern="1200" dirty="0">
                          <a:effectLst/>
                          <a:latin typeface="微軟正黑體" panose="020B0604030504040204" pitchFamily="34" charset="-120"/>
                          <a:ea typeface="微軟正黑體" panose="020B0604030504040204" pitchFamily="34" charset="-120"/>
                        </a:rPr>
                        <a:t>學期</a:t>
                      </a:r>
                      <a:r>
                        <a:rPr lang="en-US" altLang="zh-TW" sz="2400" kern="1200" dirty="0">
                          <a:effectLst/>
                          <a:latin typeface="微軟正黑體" panose="020B0604030504040204" pitchFamily="34" charset="-120"/>
                          <a:ea typeface="微軟正黑體" panose="020B0604030504040204" pitchFamily="34" charset="-120"/>
                        </a:rPr>
                        <a:t/>
                      </a:r>
                      <a:br>
                        <a:rPr lang="en-US" altLang="zh-TW" sz="2400" kern="1200" dirty="0">
                          <a:effectLst/>
                          <a:latin typeface="微軟正黑體" panose="020B0604030504040204" pitchFamily="34" charset="-120"/>
                          <a:ea typeface="微軟正黑體" panose="020B0604030504040204" pitchFamily="34" charset="-120"/>
                        </a:rPr>
                      </a:br>
                      <a:r>
                        <a:rPr lang="zh-TW" altLang="en-US" sz="2400" kern="1200" dirty="0">
                          <a:effectLst/>
                          <a:latin typeface="微軟正黑體" panose="020B0604030504040204" pitchFamily="34" charset="-120"/>
                          <a:ea typeface="微軟正黑體" panose="020B0604030504040204" pitchFamily="34" charset="-120"/>
                        </a:rPr>
                        <a:t>   </a:t>
                      </a:r>
                      <a:r>
                        <a:rPr lang="en-US" altLang="zh-TW" sz="2400" kern="1200" dirty="0">
                          <a:effectLst/>
                          <a:latin typeface="微軟正黑體" panose="020B0604030504040204" pitchFamily="34" charset="-120"/>
                          <a:ea typeface="微軟正黑體" panose="020B0604030504040204" pitchFamily="34" charset="-120"/>
                        </a:rPr>
                        <a:t>(</a:t>
                      </a:r>
                      <a:r>
                        <a:rPr lang="zh-TW" altLang="zh-TW" sz="2400" kern="1200" dirty="0">
                          <a:effectLst/>
                          <a:latin typeface="微軟正黑體" panose="020B0604030504040204" pitchFamily="34" charset="-120"/>
                          <a:ea typeface="微軟正黑體" panose="020B0604030504040204" pitchFamily="34" charset="-120"/>
                        </a:rPr>
                        <a:t>國一上下</a:t>
                      </a:r>
                      <a:r>
                        <a:rPr lang="zh-TW" altLang="en-US" sz="2400" kern="1200" dirty="0">
                          <a:effectLst/>
                          <a:latin typeface="微軟正黑體" panose="020B0604030504040204" pitchFamily="34" charset="-120"/>
                          <a:ea typeface="微軟正黑體" panose="020B0604030504040204" pitchFamily="34" charset="-120"/>
                        </a:rPr>
                        <a:t>、</a:t>
                      </a:r>
                      <a:r>
                        <a:rPr lang="zh-TW" altLang="zh-TW" sz="2400" kern="1200" dirty="0">
                          <a:effectLst/>
                          <a:latin typeface="微軟正黑體" panose="020B0604030504040204" pitchFamily="34" charset="-120"/>
                          <a:ea typeface="微軟正黑體" panose="020B0604030504040204" pitchFamily="34" charset="-120"/>
                        </a:rPr>
                        <a:t>國二上下</a:t>
                      </a:r>
                      <a:r>
                        <a:rPr lang="zh-TW" altLang="en-US" sz="2400" kern="1200" dirty="0">
                          <a:effectLst/>
                          <a:latin typeface="微軟正黑體" panose="020B0604030504040204" pitchFamily="34" charset="-120"/>
                          <a:ea typeface="微軟正黑體" panose="020B0604030504040204" pitchFamily="34" charset="-120"/>
                        </a:rPr>
                        <a:t>、</a:t>
                      </a:r>
                      <a:r>
                        <a:rPr lang="zh-TW" altLang="zh-TW" sz="2400" kern="1200" dirty="0">
                          <a:effectLst/>
                          <a:latin typeface="微軟正黑體" panose="020B0604030504040204" pitchFamily="34" charset="-120"/>
                          <a:ea typeface="微軟正黑體" panose="020B0604030504040204" pitchFamily="34" charset="-120"/>
                        </a:rPr>
                        <a:t>國三上</a:t>
                      </a:r>
                      <a:r>
                        <a:rPr lang="en-US" altLang="zh-TW" sz="2400" kern="1200" dirty="0">
                          <a:effectLst/>
                          <a:latin typeface="微軟正黑體" panose="020B0604030504040204" pitchFamily="34" charset="-120"/>
                          <a:ea typeface="微軟正黑體" panose="020B0604030504040204" pitchFamily="34" charset="-120"/>
                        </a:rPr>
                        <a:t>)</a:t>
                      </a:r>
                      <a:endParaRPr lang="zh-TW" altLang="en-US" sz="2400" b="1" dirty="0">
                        <a:solidFill>
                          <a:schemeClr val="tx1"/>
                        </a:solidFill>
                        <a:latin typeface="微軟正黑體" panose="020B0604030504040204" pitchFamily="34" charset="-120"/>
                        <a:ea typeface="微軟正黑體" panose="020B0604030504040204" pitchFamily="34" charset="-120"/>
                        <a:cs typeface="BiauKai"/>
                      </a:endParaRPr>
                    </a:p>
                  </a:txBody>
                  <a:tcPr marT="50025" marB="50025" anchor="ctr"/>
                </a:tc>
                <a:extLst>
                  <a:ext uri="{0D108BD9-81ED-4DB2-BD59-A6C34878D82A}">
                    <a16:rowId xmlns:a16="http://schemas.microsoft.com/office/drawing/2014/main" val="10004"/>
                  </a:ext>
                </a:extLst>
              </a:tr>
              <a:tr h="1912096">
                <a:tc>
                  <a:txBody>
                    <a:bodyPr/>
                    <a:lstStyle/>
                    <a:p>
                      <a:pPr algn="ctr"/>
                      <a:r>
                        <a:rPr lang="zh-TW" altLang="zh-TW" sz="2400" kern="1200" dirty="0">
                          <a:effectLst/>
                          <a:latin typeface="微軟正黑體" panose="020B0604030504040204" pitchFamily="34" charset="-120"/>
                          <a:ea typeface="微軟正黑體" panose="020B0604030504040204" pitchFamily="34" charset="-120"/>
                        </a:rPr>
                        <a:t>本土語言認證</a:t>
                      </a:r>
                      <a:endParaRPr lang="zh-TW" altLang="en-US" sz="2400" b="1" dirty="0">
                        <a:latin typeface="微軟正黑體" panose="020B0604030504040204" pitchFamily="34" charset="-120"/>
                        <a:ea typeface="微軟正黑體" panose="020B0604030504040204" pitchFamily="34" charset="-120"/>
                        <a:cs typeface="BiauKai"/>
                      </a:endParaRPr>
                    </a:p>
                  </a:txBody>
                  <a:tcPr marT="50025" marB="50025" anchor="ctr"/>
                </a:tc>
                <a:tc>
                  <a:txBody>
                    <a:bodyPr/>
                    <a:lstStyle/>
                    <a:p>
                      <a:r>
                        <a:rPr lang="zh-TW" altLang="zh-TW" sz="2400" kern="1200" dirty="0">
                          <a:effectLst/>
                          <a:latin typeface="微軟正黑體" panose="020B0604030504040204" pitchFamily="34" charset="-120"/>
                          <a:ea typeface="微軟正黑體" panose="020B0604030504040204" pitchFamily="34" charset="-120"/>
                        </a:rPr>
                        <a:t>通過原住民族語或客語或閩南語初級以上。</a:t>
                      </a:r>
                    </a:p>
                    <a:p>
                      <a:r>
                        <a:rPr lang="zh-TW" altLang="zh-TW" sz="2400" kern="1200" dirty="0">
                          <a:effectLst/>
                          <a:latin typeface="微軟正黑體" panose="020B0604030504040204" pitchFamily="34" charset="-120"/>
                          <a:ea typeface="微軟正黑體" panose="020B0604030504040204" pitchFamily="34" charset="-120"/>
                        </a:rPr>
                        <a:t>獲得其中一種認證即採計</a:t>
                      </a:r>
                      <a:r>
                        <a:rPr lang="en-US" altLang="zh-TW" sz="2400" kern="1200" dirty="0">
                          <a:effectLst/>
                          <a:latin typeface="微軟正黑體" panose="020B0604030504040204" pitchFamily="34" charset="-120"/>
                          <a:ea typeface="微軟正黑體" panose="020B0604030504040204" pitchFamily="34" charset="-120"/>
                        </a:rPr>
                        <a:t>2</a:t>
                      </a:r>
                      <a:r>
                        <a:rPr lang="zh-TW" altLang="zh-TW" sz="2400" kern="1200" dirty="0">
                          <a:effectLst/>
                          <a:latin typeface="微軟正黑體" panose="020B0604030504040204" pitchFamily="34" charset="-120"/>
                          <a:ea typeface="微軟正黑體" panose="020B0604030504040204" pitchFamily="34" charset="-120"/>
                        </a:rPr>
                        <a:t>分，最多採計</a:t>
                      </a:r>
                      <a:r>
                        <a:rPr lang="en-US" altLang="zh-TW" sz="2400" kern="1200" dirty="0">
                          <a:effectLst/>
                          <a:latin typeface="微軟正黑體" panose="020B0604030504040204" pitchFamily="34" charset="-120"/>
                          <a:ea typeface="微軟正黑體" panose="020B0604030504040204" pitchFamily="34" charset="-120"/>
                        </a:rPr>
                        <a:t>2</a:t>
                      </a:r>
                      <a:r>
                        <a:rPr lang="zh-TW" altLang="zh-TW" sz="2400" kern="1200" dirty="0">
                          <a:effectLst/>
                          <a:latin typeface="微軟正黑體" panose="020B0604030504040204" pitchFamily="34" charset="-120"/>
                          <a:ea typeface="微軟正黑體" panose="020B0604030504040204" pitchFamily="34" charset="-120"/>
                        </a:rPr>
                        <a:t>分。</a:t>
                      </a:r>
                      <a:endParaRPr lang="zh-TW" altLang="zh-TW" sz="2400" b="1" kern="1200" dirty="0">
                        <a:solidFill>
                          <a:schemeClr val="dk1"/>
                        </a:solidFill>
                        <a:effectLst/>
                        <a:latin typeface="微軟正黑體" panose="020B0604030504040204" pitchFamily="34" charset="-120"/>
                        <a:ea typeface="微軟正黑體" panose="020B0604030504040204" pitchFamily="34" charset="-120"/>
                        <a:cs typeface="BiauKai"/>
                      </a:endParaRPr>
                    </a:p>
                  </a:txBody>
                  <a:tcPr marT="50025" marB="50025" anchor="ctr"/>
                </a:tc>
                <a:tc>
                  <a:txBody>
                    <a:bodyPr/>
                    <a:lstStyle/>
                    <a:p>
                      <a:r>
                        <a:rPr lang="zh-TW" altLang="zh-TW" sz="2400" kern="1200" dirty="0">
                          <a:effectLst/>
                          <a:latin typeface="微軟正黑體" panose="020B0604030504040204" pitchFamily="34" charset="-120"/>
                          <a:ea typeface="微軟正黑體" panose="020B0604030504040204" pitchFamily="34" charset="-120"/>
                        </a:rPr>
                        <a:t>本土語言認證採認主管機關核發之證書</a:t>
                      </a:r>
                    </a:p>
                    <a:p>
                      <a:r>
                        <a:rPr lang="en-US" altLang="zh-TW" sz="2400" kern="1200" dirty="0">
                          <a:effectLst/>
                          <a:latin typeface="微軟正黑體" panose="020B0604030504040204" pitchFamily="34" charset="-120"/>
                          <a:ea typeface="微軟正黑體" panose="020B0604030504040204" pitchFamily="34" charset="-120"/>
                        </a:rPr>
                        <a:t>1.</a:t>
                      </a:r>
                      <a:r>
                        <a:rPr lang="zh-TW" altLang="zh-TW" sz="2400" kern="1200" dirty="0">
                          <a:effectLst/>
                          <a:latin typeface="微軟正黑體" panose="020B0604030504040204" pitchFamily="34" charset="-120"/>
                          <a:ea typeface="微軟正黑體" panose="020B0604030504040204" pitchFamily="34" charset="-120"/>
                        </a:rPr>
                        <a:t>原住民族語為【原住民族委員會】</a:t>
                      </a:r>
                    </a:p>
                    <a:p>
                      <a:r>
                        <a:rPr lang="en-US" altLang="zh-TW" sz="2400" kern="1200" dirty="0">
                          <a:effectLst/>
                          <a:latin typeface="微軟正黑體" panose="020B0604030504040204" pitchFamily="34" charset="-120"/>
                          <a:ea typeface="微軟正黑體" panose="020B0604030504040204" pitchFamily="34" charset="-120"/>
                        </a:rPr>
                        <a:t>2.</a:t>
                      </a:r>
                      <a:r>
                        <a:rPr lang="zh-TW" altLang="zh-TW" sz="2400" kern="1200" dirty="0">
                          <a:effectLst/>
                          <a:latin typeface="微軟正黑體" panose="020B0604030504040204" pitchFamily="34" charset="-120"/>
                          <a:ea typeface="微軟正黑體" panose="020B0604030504040204" pitchFamily="34" charset="-120"/>
                        </a:rPr>
                        <a:t>客語為【客家委員會】</a:t>
                      </a:r>
                    </a:p>
                    <a:p>
                      <a:r>
                        <a:rPr lang="en-US" altLang="zh-TW" sz="2400" kern="1200" dirty="0">
                          <a:effectLst/>
                          <a:latin typeface="微軟正黑體" panose="020B0604030504040204" pitchFamily="34" charset="-120"/>
                          <a:ea typeface="微軟正黑體" panose="020B0604030504040204" pitchFamily="34" charset="-120"/>
                        </a:rPr>
                        <a:t>3.</a:t>
                      </a:r>
                      <a:r>
                        <a:rPr lang="zh-TW" altLang="zh-TW" sz="2400" kern="1200" dirty="0">
                          <a:effectLst/>
                          <a:latin typeface="微軟正黑體" panose="020B0604030504040204" pitchFamily="34" charset="-120"/>
                          <a:ea typeface="微軟正黑體" panose="020B0604030504040204" pitchFamily="34" charset="-120"/>
                        </a:rPr>
                        <a:t>閩南語為【教育部】</a:t>
                      </a:r>
                      <a:endParaRPr lang="zh-TW" altLang="en-US" sz="2400" b="1" dirty="0">
                        <a:solidFill>
                          <a:schemeClr val="tx1"/>
                        </a:solidFill>
                        <a:latin typeface="微軟正黑體" panose="020B0604030504040204" pitchFamily="34" charset="-120"/>
                        <a:ea typeface="微軟正黑體" panose="020B0604030504040204" pitchFamily="34" charset="-120"/>
                        <a:cs typeface="BiauKai"/>
                      </a:endParaRPr>
                    </a:p>
                  </a:txBody>
                  <a:tcPr marT="50025" marB="50025" anchor="ctr"/>
                </a:tc>
                <a:extLst>
                  <a:ext uri="{0D108BD9-81ED-4DB2-BD59-A6C34878D82A}">
                    <a16:rowId xmlns:a16="http://schemas.microsoft.com/office/drawing/2014/main" val="2316326530"/>
                  </a:ext>
                </a:extLst>
              </a:tr>
            </a:tbl>
          </a:graphicData>
        </a:graphic>
      </p:graphicFrame>
    </p:spTree>
    <p:extLst>
      <p:ext uri="{BB962C8B-B14F-4D97-AF65-F5344CB8AC3E}">
        <p14:creationId xmlns:p14="http://schemas.microsoft.com/office/powerpoint/2010/main" val="2696424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超額比</a:t>
              </a: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序</a:t>
              </a:r>
              <a:r>
                <a:rPr lang="en-US" altLang="zh-TW"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教育會考</a:t>
              </a:r>
              <a:endPar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4" name="表格 163"/>
          <p:cNvGraphicFramePr>
            <a:graphicFrameLocks noGrp="1"/>
          </p:cNvGraphicFramePr>
          <p:nvPr>
            <p:extLst>
              <p:ext uri="{D42A27DB-BD31-4B8C-83A1-F6EECF244321}">
                <p14:modId xmlns:p14="http://schemas.microsoft.com/office/powerpoint/2010/main" val="321595629"/>
              </p:ext>
            </p:extLst>
          </p:nvPr>
        </p:nvGraphicFramePr>
        <p:xfrm>
          <a:off x="4338036" y="3596378"/>
          <a:ext cx="10251420" cy="2430350"/>
        </p:xfrm>
        <a:graphic>
          <a:graphicData uri="http://schemas.openxmlformats.org/drawingml/2006/table">
            <a:tbl>
              <a:tblPr firstRow="1" bandRow="1">
                <a:tableStyleId>{5C22544A-7EE6-4342-B048-85BDC9FD1C3A}</a:tableStyleId>
              </a:tblPr>
              <a:tblGrid>
                <a:gridCol w="1734527">
                  <a:extLst>
                    <a:ext uri="{9D8B030D-6E8A-4147-A177-3AD203B41FA5}">
                      <a16:colId xmlns:a16="http://schemas.microsoft.com/office/drawing/2014/main" val="20000"/>
                    </a:ext>
                  </a:extLst>
                </a:gridCol>
                <a:gridCol w="2808805">
                  <a:extLst>
                    <a:ext uri="{9D8B030D-6E8A-4147-A177-3AD203B41FA5}">
                      <a16:colId xmlns:a16="http://schemas.microsoft.com/office/drawing/2014/main" val="20001"/>
                    </a:ext>
                  </a:extLst>
                </a:gridCol>
                <a:gridCol w="5708088">
                  <a:extLst>
                    <a:ext uri="{9D8B030D-6E8A-4147-A177-3AD203B41FA5}">
                      <a16:colId xmlns:a16="http://schemas.microsoft.com/office/drawing/2014/main" val="20002"/>
                    </a:ext>
                  </a:extLst>
                </a:gridCol>
              </a:tblGrid>
              <a:tr h="669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a:ln>
                            <a:noFill/>
                          </a:ln>
                          <a:effectLst/>
                        </a:rPr>
                        <a:t>項目</a:t>
                      </a:r>
                      <a:endParaRPr kumimoji="0" lang="zh-TW" altLang="en-US" sz="2800" b="1" i="0" u="none" strike="noStrike" cap="none" normalizeH="0" baseline="0" dirty="0">
                        <a:ln>
                          <a:noFill/>
                        </a:ln>
                        <a:solidFill>
                          <a:srgbClr val="FFFFFF"/>
                        </a:solidFill>
                        <a:effectLst/>
                        <a:latin typeface="標楷體" pitchFamily="65" charset="-120"/>
                        <a:ea typeface="標楷體" pitchFamily="65" charset="-120"/>
                        <a:cs typeface="BiauKai" charset="0"/>
                      </a:endParaRPr>
                    </a:p>
                  </a:txBody>
                  <a:tcPr marL="91425" marR="91425" marT="45736" marB="4573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a:ln>
                            <a:noFill/>
                          </a:ln>
                          <a:effectLst/>
                        </a:rPr>
                        <a:t>給分</a:t>
                      </a:r>
                      <a:endParaRPr kumimoji="0" lang="zh-TW" altLang="en-US" sz="2800" b="1" i="0" u="none" strike="noStrike" cap="none" normalizeH="0" baseline="0" dirty="0">
                        <a:ln>
                          <a:noFill/>
                        </a:ln>
                        <a:solidFill>
                          <a:srgbClr val="FFFFFF"/>
                        </a:solidFill>
                        <a:effectLst/>
                        <a:latin typeface="標楷體" pitchFamily="65" charset="-120"/>
                        <a:ea typeface="標楷體" pitchFamily="65" charset="-120"/>
                        <a:cs typeface="BiauKai" charset="0"/>
                      </a:endParaRPr>
                    </a:p>
                  </a:txBody>
                  <a:tcPr marL="91425" marR="91425" marT="45736" marB="4573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a:ln>
                            <a:noFill/>
                          </a:ln>
                          <a:effectLst/>
                        </a:rPr>
                        <a:t>說明</a:t>
                      </a:r>
                      <a:endParaRPr kumimoji="0" lang="zh-TW" altLang="en-US" sz="2800" b="1" i="0" u="none" strike="noStrike" cap="none" normalizeH="0" baseline="0" dirty="0">
                        <a:ln>
                          <a:noFill/>
                        </a:ln>
                        <a:solidFill>
                          <a:srgbClr val="FFFFFF"/>
                        </a:solidFill>
                        <a:effectLst/>
                        <a:latin typeface="標楷體" pitchFamily="65" charset="-120"/>
                        <a:ea typeface="標楷體" pitchFamily="65" charset="-120"/>
                        <a:cs typeface="BiauKai" charset="0"/>
                      </a:endParaRPr>
                    </a:p>
                  </a:txBody>
                  <a:tcPr marL="91425" marR="91425" marT="45736" marB="45736" anchor="ctr" horzOverflow="overflow"/>
                </a:tc>
                <a:extLst>
                  <a:ext uri="{0D108BD9-81ED-4DB2-BD59-A6C34878D82A}">
                    <a16:rowId xmlns:a16="http://schemas.microsoft.com/office/drawing/2014/main" val="10000"/>
                  </a:ext>
                </a:extLst>
              </a:tr>
              <a:tr h="1761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a:ln>
                            <a:noFill/>
                          </a:ln>
                          <a:effectLst/>
                        </a:rPr>
                        <a:t>會考成績 </a:t>
                      </a:r>
                      <a:endParaRPr kumimoji="0" lang="zh-TW" altLang="en-US" sz="2800" b="1" i="0" u="none" strike="noStrike" cap="none" normalizeH="0" baseline="0" dirty="0">
                        <a:ln>
                          <a:noFill/>
                        </a:ln>
                        <a:solidFill>
                          <a:schemeClr val="accent5">
                            <a:lumMod val="50000"/>
                          </a:schemeClr>
                        </a:solidFill>
                        <a:effectLst/>
                        <a:latin typeface="標楷體" pitchFamily="65" charset="-120"/>
                        <a:ea typeface="標楷體" pitchFamily="65" charset="-120"/>
                        <a:cs typeface="BiauKai" charset="0"/>
                      </a:endParaRPr>
                    </a:p>
                  </a:txBody>
                  <a:tcPr marL="91425" marR="91425" marT="45736" marB="4573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a:ln>
                            <a:noFill/>
                          </a:ln>
                          <a:effectLst/>
                        </a:rPr>
                        <a:t>精熟</a:t>
                      </a:r>
                      <a:r>
                        <a:rPr kumimoji="0" lang="en-US" altLang="zh-TW" sz="2800" u="none" strike="noStrike" cap="none" normalizeH="0" baseline="0" dirty="0">
                          <a:ln>
                            <a:noFill/>
                          </a:ln>
                          <a:effectLst/>
                        </a:rPr>
                        <a:t>(A)</a:t>
                      </a:r>
                      <a:r>
                        <a:rPr kumimoji="0" lang="zh-TW" altLang="en-US" sz="2800" u="none" strike="noStrike" cap="none" normalizeH="0" baseline="0" dirty="0">
                          <a:ln>
                            <a:noFill/>
                          </a:ln>
                          <a:effectLst/>
                        </a:rPr>
                        <a:t>：</a:t>
                      </a:r>
                      <a:r>
                        <a:rPr kumimoji="0" lang="en-US" altLang="zh-TW" sz="2800" u="none" strike="noStrike" cap="none" normalizeH="0" baseline="0" dirty="0">
                          <a:ln>
                            <a:noFill/>
                          </a:ln>
                          <a:effectLst/>
                        </a:rPr>
                        <a:t>6</a:t>
                      </a:r>
                      <a:r>
                        <a:rPr kumimoji="0" lang="zh-TW" altLang="en-US" sz="2800" u="none" strike="noStrike" cap="none" normalizeH="0" baseline="0" dirty="0">
                          <a:ln>
                            <a:noFill/>
                          </a:ln>
                          <a:effectLst/>
                        </a:rPr>
                        <a:t>分</a:t>
                      </a:r>
                      <a:endParaRPr kumimoji="0" lang="en-US" altLang="zh-TW" sz="28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a:ln>
                            <a:noFill/>
                          </a:ln>
                          <a:effectLst/>
                        </a:rPr>
                        <a:t>基礎</a:t>
                      </a:r>
                      <a:r>
                        <a:rPr kumimoji="0" lang="en-US" altLang="zh-TW" sz="2800" u="none" strike="noStrike" cap="none" normalizeH="0" baseline="0" dirty="0">
                          <a:ln>
                            <a:noFill/>
                          </a:ln>
                          <a:effectLst/>
                        </a:rPr>
                        <a:t>(B)</a:t>
                      </a:r>
                      <a:r>
                        <a:rPr kumimoji="0" lang="zh-TW" altLang="en-US" sz="2800" u="none" strike="noStrike" cap="none" normalizeH="0" baseline="0" dirty="0">
                          <a:ln>
                            <a:noFill/>
                          </a:ln>
                          <a:effectLst/>
                        </a:rPr>
                        <a:t>：</a:t>
                      </a:r>
                      <a:r>
                        <a:rPr kumimoji="0" lang="en-US" altLang="zh-TW" sz="2800" u="none" strike="noStrike" cap="none" normalizeH="0" baseline="0" dirty="0">
                          <a:ln>
                            <a:noFill/>
                          </a:ln>
                          <a:effectLst/>
                        </a:rPr>
                        <a:t>4</a:t>
                      </a:r>
                      <a:r>
                        <a:rPr kumimoji="0" lang="zh-TW" altLang="en-US" sz="2800" u="none" strike="noStrike" cap="none" normalizeH="0" baseline="0" dirty="0">
                          <a:ln>
                            <a:noFill/>
                          </a:ln>
                          <a:effectLst/>
                        </a:rPr>
                        <a:t>分  </a:t>
                      </a:r>
                      <a:endParaRPr kumimoji="0" lang="en-US" altLang="zh-TW" sz="28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a:ln>
                            <a:noFill/>
                          </a:ln>
                          <a:effectLst/>
                        </a:rPr>
                        <a:t>待加強</a:t>
                      </a:r>
                      <a:r>
                        <a:rPr kumimoji="0" lang="en-US" altLang="zh-TW" sz="2800" u="none" strike="noStrike" cap="none" normalizeH="0" baseline="0" dirty="0">
                          <a:ln>
                            <a:noFill/>
                          </a:ln>
                          <a:effectLst/>
                        </a:rPr>
                        <a:t>(C)</a:t>
                      </a:r>
                      <a:r>
                        <a:rPr kumimoji="0" lang="zh-TW" altLang="en-US" sz="2800" u="none" strike="noStrike" cap="none" normalizeH="0" baseline="0" dirty="0">
                          <a:ln>
                            <a:noFill/>
                          </a:ln>
                          <a:effectLst/>
                        </a:rPr>
                        <a:t>：</a:t>
                      </a:r>
                      <a:r>
                        <a:rPr kumimoji="0" lang="en-US" altLang="zh-TW" sz="2800" u="none" strike="noStrike" cap="none" normalizeH="0" baseline="0" dirty="0">
                          <a:ln>
                            <a:noFill/>
                          </a:ln>
                          <a:effectLst/>
                        </a:rPr>
                        <a:t>2</a:t>
                      </a:r>
                      <a:r>
                        <a:rPr kumimoji="0" lang="zh-TW" altLang="en-US" sz="2800" u="none" strike="noStrike" cap="none" normalizeH="0" baseline="0" dirty="0">
                          <a:ln>
                            <a:noFill/>
                          </a:ln>
                          <a:effectLst/>
                        </a:rPr>
                        <a:t>分</a:t>
                      </a:r>
                      <a:endParaRPr kumimoji="0" lang="zh-TW" altLang="en-US" sz="2800" b="1" i="0" u="none" strike="noStrike" cap="none" normalizeH="0" baseline="0" dirty="0">
                        <a:ln>
                          <a:noFill/>
                        </a:ln>
                        <a:solidFill>
                          <a:schemeClr val="accent5">
                            <a:lumMod val="50000"/>
                          </a:schemeClr>
                        </a:solidFill>
                        <a:effectLst/>
                        <a:latin typeface="標楷體" pitchFamily="65" charset="-120"/>
                        <a:ea typeface="標楷體" pitchFamily="65" charset="-120"/>
                        <a:cs typeface="BiauKai" charset="0"/>
                      </a:endParaRPr>
                    </a:p>
                  </a:txBody>
                  <a:tcPr marL="91425" marR="91425" marT="45736" marB="4573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a:ln>
                            <a:noFill/>
                          </a:ln>
                          <a:effectLst/>
                        </a:rPr>
                        <a:t>共五科 </a:t>
                      </a:r>
                      <a:r>
                        <a:rPr kumimoji="0" lang="en-US" altLang="zh-TW" sz="2800" u="none" strike="noStrike" cap="none" normalizeH="0" baseline="0" dirty="0">
                          <a:ln>
                            <a:noFill/>
                          </a:ln>
                          <a:effectLst/>
                        </a:rPr>
                        <a:t/>
                      </a:r>
                      <a:br>
                        <a:rPr kumimoji="0" lang="en-US" altLang="zh-TW" sz="2800" u="none" strike="noStrike" cap="none" normalizeH="0" baseline="0" dirty="0">
                          <a:ln>
                            <a:noFill/>
                          </a:ln>
                          <a:effectLst/>
                        </a:rPr>
                      </a:br>
                      <a:r>
                        <a:rPr kumimoji="0" lang="en-US" altLang="zh-TW" sz="2800" u="none" strike="noStrike" cap="none" normalizeH="0" baseline="0" dirty="0">
                          <a:ln>
                            <a:noFill/>
                          </a:ln>
                          <a:effectLst/>
                        </a:rPr>
                        <a:t>(</a:t>
                      </a:r>
                      <a:r>
                        <a:rPr kumimoji="0" lang="zh-TW" altLang="en-US" sz="2800" u="none" strike="noStrike" cap="none" normalizeH="0" baseline="0" dirty="0">
                          <a:ln>
                            <a:noFill/>
                          </a:ln>
                          <a:effectLst/>
                        </a:rPr>
                        <a:t>國文、數學、英語、社會、自然</a:t>
                      </a:r>
                      <a:r>
                        <a:rPr kumimoji="0" lang="en-US" altLang="zh-TW" sz="2800" u="none" strike="noStrike" cap="none" normalizeH="0" baseline="0" dirty="0">
                          <a:ln>
                            <a:noFill/>
                          </a:ln>
                          <a:effectLst/>
                        </a:rPr>
                        <a:t>)</a:t>
                      </a:r>
                      <a:endParaRPr kumimoji="0" lang="zh-TW" altLang="en-US" sz="2800" b="1" i="0" u="none" strike="noStrike" cap="none" normalizeH="0" baseline="0" dirty="0">
                        <a:ln>
                          <a:noFill/>
                        </a:ln>
                        <a:solidFill>
                          <a:schemeClr val="accent5">
                            <a:lumMod val="50000"/>
                          </a:schemeClr>
                        </a:solidFill>
                        <a:effectLst/>
                        <a:latin typeface="標楷體" pitchFamily="65" charset="-120"/>
                        <a:ea typeface="標楷體" pitchFamily="65" charset="-120"/>
                        <a:cs typeface="BiauKai" charset="0"/>
                      </a:endParaRPr>
                    </a:p>
                  </a:txBody>
                  <a:tcPr marL="91425" marR="91425" marT="45736" marB="45736" anchor="ct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8379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同分比序</a:t>
              </a:r>
              <a:endPar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5" name="內容版面配置區 5"/>
          <p:cNvGraphicFramePr>
            <a:graphicFrameLocks/>
          </p:cNvGraphicFramePr>
          <p:nvPr>
            <p:extLst>
              <p:ext uri="{D42A27DB-BD31-4B8C-83A1-F6EECF244321}">
                <p14:modId xmlns:p14="http://schemas.microsoft.com/office/powerpoint/2010/main" val="1538296369"/>
              </p:ext>
            </p:extLst>
          </p:nvPr>
        </p:nvGraphicFramePr>
        <p:xfrm>
          <a:off x="4408858" y="2185493"/>
          <a:ext cx="9470285" cy="628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4" name="圓角矩形 163"/>
          <p:cNvSpPr/>
          <p:nvPr/>
        </p:nvSpPr>
        <p:spPr>
          <a:xfrm>
            <a:off x="9279788" y="3939916"/>
            <a:ext cx="4402138" cy="55403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b="1" dirty="0">
                <a:solidFill>
                  <a:srgbClr val="FF0000"/>
                </a:solidFill>
                <a:latin typeface="標楷體" pitchFamily="65" charset="-120"/>
                <a:ea typeface="標楷體" pitchFamily="65" charset="-120"/>
                <a:cs typeface="BiauKai"/>
              </a:rPr>
              <a:t>每五個志願序位同分</a:t>
            </a:r>
            <a:endParaRPr lang="en-US" altLang="zh-TW" sz="3200" b="1" dirty="0">
              <a:solidFill>
                <a:srgbClr val="FF0000"/>
              </a:solidFill>
              <a:latin typeface="標楷體" pitchFamily="65" charset="-120"/>
              <a:ea typeface="標楷體" pitchFamily="65" charset="-120"/>
              <a:cs typeface="BiauKai"/>
            </a:endParaRPr>
          </a:p>
        </p:txBody>
      </p:sp>
      <p:sp>
        <p:nvSpPr>
          <p:cNvPr id="166" name="圓角矩形 165"/>
          <p:cNvSpPr/>
          <p:nvPr/>
        </p:nvSpPr>
        <p:spPr>
          <a:xfrm>
            <a:off x="10411676" y="5705230"/>
            <a:ext cx="3270250" cy="9985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b="1" dirty="0">
                <a:solidFill>
                  <a:srgbClr val="FF0000"/>
                </a:solidFill>
                <a:latin typeface="標楷體" pitchFamily="65" charset="-120"/>
                <a:ea typeface="標楷體" pitchFamily="65" charset="-120"/>
                <a:cs typeface="BiauKai"/>
              </a:rPr>
              <a:t>先比標示加總</a:t>
            </a:r>
            <a:endParaRPr lang="en-US" altLang="zh-TW" sz="3200" b="1" dirty="0">
              <a:solidFill>
                <a:srgbClr val="FF0000"/>
              </a:solidFill>
              <a:latin typeface="標楷體" pitchFamily="65" charset="-120"/>
              <a:ea typeface="標楷體" pitchFamily="65" charset="-120"/>
              <a:cs typeface="BiauKai"/>
            </a:endParaRPr>
          </a:p>
          <a:p>
            <a:pPr algn="ctr" eaLnBrk="1" hangingPunct="1">
              <a:defRPr/>
            </a:pPr>
            <a:r>
              <a:rPr lang="zh-TW" altLang="en-US" sz="3200" b="1" dirty="0">
                <a:solidFill>
                  <a:srgbClr val="FF0000"/>
                </a:solidFill>
                <a:latin typeface="標楷體" pitchFamily="65" charset="-120"/>
                <a:ea typeface="標楷體" pitchFamily="65" charset="-120"/>
                <a:cs typeface="BiauKai"/>
              </a:rPr>
              <a:t>再比各科積分</a:t>
            </a:r>
            <a:endParaRPr lang="en-US" altLang="zh-TW" sz="3200" b="1" dirty="0">
              <a:solidFill>
                <a:srgbClr val="FF0000"/>
              </a:solidFill>
              <a:latin typeface="標楷體" pitchFamily="65" charset="-120"/>
              <a:ea typeface="標楷體" pitchFamily="65" charset="-120"/>
              <a:cs typeface="BiauKai"/>
            </a:endParaRPr>
          </a:p>
        </p:txBody>
      </p:sp>
      <p:sp>
        <p:nvSpPr>
          <p:cNvPr id="2" name="圓角矩形 1"/>
          <p:cNvSpPr/>
          <p:nvPr/>
        </p:nvSpPr>
        <p:spPr>
          <a:xfrm>
            <a:off x="4344812" y="5633385"/>
            <a:ext cx="9558034" cy="1142227"/>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387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500"/>
                                        <p:tgtEl>
                                          <p:spTgt spid="16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wipe(left)">
                                      <p:cBhvr>
                                        <p:cTn id="10"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12"/>
        <p:cNvGrpSpPr/>
        <p:nvPr/>
      </p:nvGrpSpPr>
      <p:grpSpPr>
        <a:xfrm>
          <a:off x="0" y="0"/>
          <a:ext cx="0" cy="0"/>
          <a:chOff x="0" y="0"/>
          <a:chExt cx="0" cy="0"/>
        </a:xfrm>
      </p:grpSpPr>
      <p:sp>
        <p:nvSpPr>
          <p:cNvPr id="713" name="Google Shape;713;p17"/>
          <p:cNvSpPr txBox="1"/>
          <p:nvPr/>
        </p:nvSpPr>
        <p:spPr>
          <a:xfrm>
            <a:off x="2480844" y="4257104"/>
            <a:ext cx="12804900" cy="3545586"/>
          </a:xfrm>
          <a:prstGeom prst="rect">
            <a:avLst/>
          </a:prstGeom>
          <a:noFill/>
          <a:ln>
            <a:noFill/>
          </a:ln>
        </p:spPr>
        <p:txBody>
          <a:bodyPr spcFirstLastPara="1" wrap="square" lIns="0" tIns="0" rIns="0" bIns="0" anchor="t" anchorCtr="0">
            <a:spAutoFit/>
          </a:bodyPr>
          <a:lstStyle/>
          <a:p>
            <a:pPr lvl="0" algn="ctr">
              <a:lnSpc>
                <a:spcPct val="120000"/>
              </a:lnSpc>
            </a:pPr>
            <a:r>
              <a:rPr lang="en-US" altLang="zh-TW"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度</a:t>
            </a: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五專</a:t>
            </a:r>
            <a:endParaRPr lang="en-US" altLang="zh-TW"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endParaRPr>
          </a:p>
          <a:p>
            <a:pPr lvl="0" algn="ctr">
              <a:lnSpc>
                <a:spcPct val="120000"/>
              </a:lnSpc>
            </a:pP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適</a:t>
            </a:r>
            <a:r>
              <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性入學介紹</a:t>
            </a:r>
          </a:p>
        </p:txBody>
      </p:sp>
      <p:grpSp>
        <p:nvGrpSpPr>
          <p:cNvPr id="715" name="Google Shape;715;p17"/>
          <p:cNvGrpSpPr/>
          <p:nvPr/>
        </p:nvGrpSpPr>
        <p:grpSpPr>
          <a:xfrm>
            <a:off x="14508389" y="-1376887"/>
            <a:ext cx="8379133" cy="10121522"/>
            <a:chOff x="0" y="1122439"/>
            <a:chExt cx="11172177" cy="13495363"/>
          </a:xfrm>
        </p:grpSpPr>
        <p:sp>
          <p:nvSpPr>
            <p:cNvPr id="716" name="Google Shape;716;p17"/>
            <p:cNvSpPr txBox="1"/>
            <p:nvPr/>
          </p:nvSpPr>
          <p:spPr>
            <a:xfrm>
              <a:off x="5533882"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7"/>
            <p:cNvSpPr txBox="1"/>
            <p:nvPr/>
          </p:nvSpPr>
          <p:spPr>
            <a:xfrm>
              <a:off x="8875094"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7"/>
            <p:cNvSpPr txBox="1"/>
            <p:nvPr/>
          </p:nvSpPr>
          <p:spPr>
            <a:xfrm>
              <a:off x="7204489" y="989312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txBox="1"/>
            <p:nvPr/>
          </p:nvSpPr>
          <p:spPr>
            <a:xfrm>
              <a:off x="5533882" y="696956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0" name="Google Shape;720;p17"/>
            <p:cNvGrpSpPr/>
            <p:nvPr/>
          </p:nvGrpSpPr>
          <p:grpSpPr>
            <a:xfrm>
              <a:off x="3341212" y="2923560"/>
              <a:ext cx="3341212" cy="2923560"/>
              <a:chOff x="0" y="0"/>
              <a:chExt cx="812800" cy="711200"/>
            </a:xfrm>
          </p:grpSpPr>
          <p:sp>
            <p:nvSpPr>
              <p:cNvPr id="721" name="Google Shape;72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2" name="Google Shape;72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23" name="Google Shape;723;p17"/>
            <p:cNvSpPr txBox="1"/>
            <p:nvPr/>
          </p:nvSpPr>
          <p:spPr>
            <a:xfrm>
              <a:off x="2192669" y="1122439"/>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4" name="Google Shape;724;p17"/>
            <p:cNvGrpSpPr/>
            <p:nvPr/>
          </p:nvGrpSpPr>
          <p:grpSpPr>
            <a:xfrm rot="10800000">
              <a:off x="3341212" y="11694242"/>
              <a:ext cx="3341212" cy="2923560"/>
              <a:chOff x="0" y="0"/>
              <a:chExt cx="812800" cy="711200"/>
            </a:xfrm>
          </p:grpSpPr>
          <p:sp>
            <p:nvSpPr>
              <p:cNvPr id="725" name="Google Shape;725;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6" name="Google Shape;726;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7"/>
            <p:cNvGrpSpPr/>
            <p:nvPr/>
          </p:nvGrpSpPr>
          <p:grpSpPr>
            <a:xfrm>
              <a:off x="1670606" y="5847121"/>
              <a:ext cx="3341212" cy="2923560"/>
              <a:chOff x="0" y="0"/>
              <a:chExt cx="812800" cy="711200"/>
            </a:xfrm>
          </p:grpSpPr>
          <p:sp>
            <p:nvSpPr>
              <p:cNvPr id="728" name="Google Shape;728;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9" name="Google Shape;729;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rot="10800000">
              <a:off x="1670606" y="8770681"/>
              <a:ext cx="3341212" cy="2923560"/>
              <a:chOff x="0" y="0"/>
              <a:chExt cx="812800" cy="711200"/>
            </a:xfrm>
          </p:grpSpPr>
          <p:sp>
            <p:nvSpPr>
              <p:cNvPr id="731" name="Google Shape;73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2" name="Google Shape;73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3" name="Google Shape;733;p17"/>
            <p:cNvGrpSpPr/>
            <p:nvPr/>
          </p:nvGrpSpPr>
          <p:grpSpPr>
            <a:xfrm>
              <a:off x="0" y="2923560"/>
              <a:ext cx="3341212" cy="2923560"/>
              <a:chOff x="0" y="0"/>
              <a:chExt cx="812800" cy="711200"/>
            </a:xfrm>
          </p:grpSpPr>
          <p:sp>
            <p:nvSpPr>
              <p:cNvPr id="734" name="Google Shape;734;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5" name="Google Shape;735;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6" name="Google Shape;736;p17"/>
          <p:cNvGrpSpPr/>
          <p:nvPr/>
        </p:nvGrpSpPr>
        <p:grpSpPr>
          <a:xfrm rot="10800000">
            <a:off x="831999" y="798912"/>
            <a:ext cx="1093611" cy="956910"/>
            <a:chOff x="0" y="0"/>
            <a:chExt cx="812800" cy="711200"/>
          </a:xfrm>
        </p:grpSpPr>
        <p:sp>
          <p:nvSpPr>
            <p:cNvPr id="737" name="Google Shape;737;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8" name="Google Shape;738;p17"/>
            <p:cNvSpPr txBox="1"/>
            <p:nvPr/>
          </p:nvSpPr>
          <p:spPr>
            <a:xfrm>
              <a:off x="127000" y="282575"/>
              <a:ext cx="558800" cy="3778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17"/>
          <p:cNvGrpSpPr/>
          <p:nvPr/>
        </p:nvGrpSpPr>
        <p:grpSpPr>
          <a:xfrm>
            <a:off x="1595440" y="7901945"/>
            <a:ext cx="1771490" cy="1550054"/>
            <a:chOff x="0" y="0"/>
            <a:chExt cx="812800" cy="711200"/>
          </a:xfrm>
        </p:grpSpPr>
        <p:sp>
          <p:nvSpPr>
            <p:cNvPr id="740" name="Google Shape;740;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41" name="Google Shape;741;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30" name="文字方塊 29"/>
          <p:cNvSpPr txBox="1"/>
          <p:nvPr/>
        </p:nvSpPr>
        <p:spPr>
          <a:xfrm>
            <a:off x="13072485" y="9393045"/>
            <a:ext cx="4427198" cy="369332"/>
          </a:xfrm>
          <a:prstGeom prst="rect">
            <a:avLst/>
          </a:prstGeom>
          <a:noFill/>
        </p:spPr>
        <p:txBody>
          <a:bodyPr wrap="square" rtlCol="0">
            <a:spAutoFit/>
          </a:bodyPr>
          <a:lstStyle/>
          <a:p>
            <a:r>
              <a:rPr lang="zh-TW" altLang="en-US" sz="1800" dirty="0">
                <a:latin typeface="微軟正黑體" panose="020B0604030504040204" pitchFamily="34" charset="-120"/>
                <a:ea typeface="微軟正黑體" panose="020B0604030504040204" pitchFamily="34" charset="-120"/>
              </a:rPr>
              <a:t>資料來源</a:t>
            </a: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技專校院招生策略委員會</a:t>
            </a:r>
          </a:p>
        </p:txBody>
      </p:sp>
    </p:spTree>
    <p:extLst>
      <p:ext uri="{BB962C8B-B14F-4D97-AF65-F5344CB8AC3E}">
        <p14:creationId xmlns:p14="http://schemas.microsoft.com/office/powerpoint/2010/main" val="2044396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477329"/>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度五專招生</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簡介</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招生</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學校概況</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ct val="150000"/>
              </a:lnSpc>
              <a:buFont typeface="Wingdings" panose="05000000000000000000" pitchFamily="2" charset="2"/>
              <a:buChar char="l"/>
            </a:pPr>
            <a:r>
              <a:rPr lang="en-US" altLang="zh-TW" sz="4000" dirty="0" smtClean="0">
                <a:latin typeface="微軟正黑體" panose="020B0604030504040204" pitchFamily="34" charset="-120"/>
                <a:ea typeface="微軟正黑體" panose="020B0604030504040204" pitchFamily="34" charset="-120"/>
              </a:rPr>
              <a:t>112</a:t>
            </a:r>
            <a:r>
              <a:rPr lang="zh-TW" altLang="en-US" sz="4000" dirty="0" smtClean="0">
                <a:latin typeface="微軟正黑體" panose="020B0604030504040204" pitchFamily="34" charset="-120"/>
                <a:ea typeface="微軟正黑體" panose="020B0604030504040204" pitchFamily="34" charset="-120"/>
              </a:rPr>
              <a:t>學年</a:t>
            </a:r>
            <a:r>
              <a:rPr lang="zh-TW" altLang="en-US" sz="4000" dirty="0">
                <a:latin typeface="微軟正黑體" panose="020B0604030504040204" pitchFamily="34" charset="-120"/>
                <a:ea typeface="微軟正黑體" panose="020B0604030504040204" pitchFamily="34" charset="-120"/>
              </a:rPr>
              <a:t>度五專部招生學校計有國立臺北科技大學、國立臺中科技大學、國立高雄科技大學等</a:t>
            </a:r>
            <a:r>
              <a:rPr lang="en-US" altLang="zh-TW" sz="4000" dirty="0" smtClean="0">
                <a:latin typeface="微軟正黑體" panose="020B0604030504040204" pitchFamily="34" charset="-120"/>
                <a:ea typeface="微軟正黑體" panose="020B0604030504040204" pitchFamily="34" charset="-120"/>
              </a:rPr>
              <a:t>41</a:t>
            </a:r>
            <a:r>
              <a:rPr lang="zh-TW" altLang="en-US" sz="4000" dirty="0" smtClean="0">
                <a:latin typeface="微軟正黑體" panose="020B0604030504040204" pitchFamily="34" charset="-120"/>
                <a:ea typeface="微軟正黑體" panose="020B0604030504040204" pitchFamily="34" charset="-120"/>
              </a:rPr>
              <a:t>所</a:t>
            </a:r>
            <a:r>
              <a:rPr lang="zh-TW" altLang="en-US" sz="4000" dirty="0">
                <a:latin typeface="微軟正黑體" panose="020B0604030504040204" pitchFamily="34" charset="-120"/>
                <a:ea typeface="微軟正黑體" panose="020B0604030504040204" pitchFamily="34" charset="-120"/>
              </a:rPr>
              <a:t>學校，包含</a:t>
            </a:r>
            <a:r>
              <a:rPr lang="en-US" altLang="zh-TW" sz="4000" dirty="0">
                <a:latin typeface="微軟正黑體" panose="020B0604030504040204" pitchFamily="34" charset="-120"/>
                <a:ea typeface="微軟正黑體" panose="020B0604030504040204" pitchFamily="34" charset="-120"/>
              </a:rPr>
              <a:t>9</a:t>
            </a:r>
            <a:r>
              <a:rPr lang="zh-TW" altLang="en-US" sz="4000" dirty="0">
                <a:latin typeface="微軟正黑體" panose="020B0604030504040204" pitchFamily="34" charset="-120"/>
                <a:ea typeface="微軟正黑體" panose="020B0604030504040204" pitchFamily="34" charset="-120"/>
              </a:rPr>
              <a:t>所國立、</a:t>
            </a:r>
            <a:r>
              <a:rPr lang="en-US" altLang="zh-TW" sz="4000" dirty="0" smtClean="0">
                <a:latin typeface="微軟正黑體" panose="020B0604030504040204" pitchFamily="34" charset="-120"/>
                <a:ea typeface="微軟正黑體" panose="020B0604030504040204" pitchFamily="34" charset="-120"/>
              </a:rPr>
              <a:t>32</a:t>
            </a:r>
            <a:r>
              <a:rPr lang="zh-TW" altLang="en-US" sz="4000" dirty="0" smtClean="0">
                <a:latin typeface="微軟正黑體" panose="020B0604030504040204" pitchFamily="34" charset="-120"/>
                <a:ea typeface="微軟正黑體" panose="020B0604030504040204" pitchFamily="34" charset="-120"/>
              </a:rPr>
              <a:t>所</a:t>
            </a:r>
            <a:r>
              <a:rPr lang="zh-TW" altLang="en-US" sz="4000" dirty="0">
                <a:latin typeface="微軟正黑體" panose="020B0604030504040204" pitchFamily="34" charset="-120"/>
                <a:ea typeface="微軟正黑體" panose="020B0604030504040204" pitchFamily="34" charset="-120"/>
              </a:rPr>
              <a:t>私立，總招生名額共超過</a:t>
            </a:r>
            <a:r>
              <a:rPr lang="en-US" altLang="zh-TW" sz="4000" dirty="0">
                <a:latin typeface="微軟正黑體" panose="020B0604030504040204" pitchFamily="34" charset="-120"/>
                <a:ea typeface="微軟正黑體" panose="020B0604030504040204" pitchFamily="34" charset="-120"/>
              </a:rPr>
              <a:t>15,000</a:t>
            </a:r>
            <a:r>
              <a:rPr lang="zh-TW" altLang="en-US" sz="4000" dirty="0">
                <a:latin typeface="微軟正黑體" panose="020B0604030504040204" pitchFamily="34" charset="-120"/>
                <a:ea typeface="微軟正黑體" panose="020B0604030504040204" pitchFamily="34" charset="-120"/>
              </a:rPr>
              <a:t>名。</a:t>
            </a: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pic>
        <p:nvPicPr>
          <p:cNvPr id="165" name="圖片 16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33729" y="5950372"/>
            <a:ext cx="4462476" cy="2966467"/>
          </a:xfrm>
          <a:prstGeom prst="rect">
            <a:avLst/>
          </a:prstGeom>
        </p:spPr>
      </p:pic>
      <p:pic>
        <p:nvPicPr>
          <p:cNvPr id="166" name="圖片 16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75684" y="5938762"/>
            <a:ext cx="4468007" cy="2973254"/>
          </a:xfrm>
          <a:prstGeom prst="rect">
            <a:avLst/>
          </a:prstGeom>
        </p:spPr>
      </p:pic>
      <p:pic>
        <p:nvPicPr>
          <p:cNvPr id="167" name="圖片 166"/>
          <p:cNvPicPr>
            <a:picLocks noChangeAspect="1"/>
          </p:cNvPicPr>
          <p:nvPr/>
        </p:nvPicPr>
        <p:blipFill rotWithShape="1">
          <a:blip r:embed="rId5" cstate="email">
            <a:lum contrast="-1000"/>
            <a:extLst>
              <a:ext uri="{BEBA8EAE-BF5A-486C-A8C5-ECC9F3942E4B}">
                <a14:imgProps xmlns:a14="http://schemas.microsoft.com/office/drawing/2010/main">
                  <a14:imgLayer r:embed="rId6">
                    <a14:imgEffect>
                      <a14:sharpenSoften amount="2000"/>
                    </a14:imgEffect>
                    <a14:imgEffect>
                      <a14:brightnessContrast bright="15000"/>
                    </a14:imgEffect>
                  </a14:imgLayer>
                </a14:imgProps>
              </a:ext>
              <a:ext uri="{28A0092B-C50C-407E-A947-70E740481C1C}">
                <a14:useLocalDpi xmlns:a14="http://schemas.microsoft.com/office/drawing/2010/main"/>
              </a:ext>
            </a:extLst>
          </a:blip>
          <a:srcRect/>
          <a:stretch/>
        </p:blipFill>
        <p:spPr>
          <a:xfrm>
            <a:off x="11675169" y="5935821"/>
            <a:ext cx="4899588" cy="2973254"/>
          </a:xfrm>
          <a:prstGeom prst="rect">
            <a:avLst/>
          </a:prstGeom>
        </p:spPr>
      </p:pic>
    </p:spTree>
    <p:extLst>
      <p:ext uri="{BB962C8B-B14F-4D97-AF65-F5344CB8AC3E}">
        <p14:creationId xmlns:p14="http://schemas.microsoft.com/office/powerpoint/2010/main" val="3227477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477329"/>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度五專招生</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簡介</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招生</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學校概況</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8" name="表格 167"/>
          <p:cNvGraphicFramePr>
            <a:graphicFrameLocks noGrp="1"/>
          </p:cNvGraphicFramePr>
          <p:nvPr>
            <p:extLst>
              <p:ext uri="{D42A27DB-BD31-4B8C-83A1-F6EECF244321}">
                <p14:modId xmlns:p14="http://schemas.microsoft.com/office/powerpoint/2010/main" val="3893304734"/>
              </p:ext>
            </p:extLst>
          </p:nvPr>
        </p:nvGraphicFramePr>
        <p:xfrm>
          <a:off x="1074983" y="2842467"/>
          <a:ext cx="5735739" cy="5181240"/>
        </p:xfrm>
        <a:graphic>
          <a:graphicData uri="http://schemas.openxmlformats.org/drawingml/2006/table">
            <a:tbl>
              <a:tblPr bandRow="1">
                <a:tableStyleId>{5C22544A-7EE6-4342-B048-85BDC9FD1C3A}</a:tableStyleId>
              </a:tblPr>
              <a:tblGrid>
                <a:gridCol w="2964608">
                  <a:extLst>
                    <a:ext uri="{9D8B030D-6E8A-4147-A177-3AD203B41FA5}">
                      <a16:colId xmlns:a16="http://schemas.microsoft.com/office/drawing/2014/main" val="20000"/>
                    </a:ext>
                  </a:extLst>
                </a:gridCol>
                <a:gridCol w="2771131">
                  <a:extLst>
                    <a:ext uri="{9D8B030D-6E8A-4147-A177-3AD203B41FA5}">
                      <a16:colId xmlns:a16="http://schemas.microsoft.com/office/drawing/2014/main" val="20001"/>
                    </a:ext>
                  </a:extLst>
                </a:gridCol>
              </a:tblGrid>
              <a:tr h="399212">
                <a:tc gridSpan="2">
                  <a:txBody>
                    <a:bodyPr/>
                    <a:lstStyle/>
                    <a:p>
                      <a:pPr algn="ctr"/>
                      <a:r>
                        <a:rPr lang="zh-TW" altLang="en-US"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北區</a:t>
                      </a:r>
                      <a:r>
                        <a:rPr lang="en-US" altLang="zh-TW"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(17</a:t>
                      </a:r>
                      <a:r>
                        <a:rPr lang="zh-TW" altLang="en-US"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所</a:t>
                      </a:r>
                      <a:r>
                        <a:rPr lang="en-US" altLang="zh-TW"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hMerge="1">
                  <a:txBody>
                    <a:bodyPr/>
                    <a:lstStyle/>
                    <a:p>
                      <a:pPr algn="l"/>
                      <a:endPar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409590323"/>
                  </a:ext>
                </a:extLst>
              </a:tr>
              <a:tr h="399212">
                <a:tc>
                  <a:txBody>
                    <a:bodyPr/>
                    <a:lstStyle/>
                    <a:p>
                      <a:pPr algn="ctr"/>
                      <a:r>
                        <a:rPr lang="zh-TW" altLang="en-US" sz="2800" b="1" dirty="0">
                          <a:latin typeface="微軟正黑體" panose="020B0604030504040204" pitchFamily="34" charset="-120"/>
                          <a:ea typeface="微軟正黑體" panose="020B0604030504040204" pitchFamily="34" charset="-120"/>
                        </a:rPr>
                        <a:t>臺北科技大學</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algn="ctr"/>
                      <a:r>
                        <a:rPr lang="zh-TW" altLang="en-US" sz="2800" b="1" dirty="0">
                          <a:latin typeface="微軟正黑體" panose="020B0604030504040204" pitchFamily="34" charset="-120"/>
                          <a:ea typeface="微軟正黑體" panose="020B0604030504040204" pitchFamily="34" charset="-120"/>
                        </a:rPr>
                        <a:t>臺北商業大學</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0"/>
                  </a:ext>
                </a:extLst>
              </a:tr>
              <a:tr h="399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敏實科技大學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algn="ctr"/>
                      <a:r>
                        <a:rPr lang="zh-TW" altLang="en-US" sz="2800" dirty="0">
                          <a:latin typeface="微軟正黑體" panose="020B0604030504040204" pitchFamily="34" charset="-120"/>
                          <a:ea typeface="微軟正黑體" panose="020B0604030504040204" pitchFamily="34" charset="-120"/>
                        </a:rPr>
                        <a:t>慈濟科技大學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1"/>
                  </a:ext>
                </a:extLst>
              </a:tr>
              <a:tr h="399212">
                <a:tc>
                  <a:txBody>
                    <a:bodyPr/>
                    <a:lstStyle/>
                    <a:p>
                      <a:pPr algn="ctr"/>
                      <a:r>
                        <a:rPr lang="zh-TW" altLang="en-US" sz="2800" dirty="0">
                          <a:latin typeface="微軟正黑體" panose="020B0604030504040204" pitchFamily="34" charset="-120"/>
                          <a:ea typeface="微軟正黑體" panose="020B0604030504040204" pitchFamily="34" charset="-120"/>
                        </a:rPr>
                        <a:t>致理科技大學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anose="020B0604030504040204" pitchFamily="34" charset="-120"/>
                          <a:ea typeface="微軟正黑體" panose="020B0604030504040204" pitchFamily="34" charset="-120"/>
                        </a:rPr>
                        <a:t>華夏科技大學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2"/>
                  </a:ext>
                </a:extLst>
              </a:tr>
              <a:tr h="399212">
                <a:tc>
                  <a:txBody>
                    <a:bodyPr/>
                    <a:lstStyle/>
                    <a:p>
                      <a:pPr algn="ctr"/>
                      <a:r>
                        <a:rPr lang="zh-TW" altLang="en-US" sz="2800" dirty="0">
                          <a:latin typeface="微軟正黑體" panose="020B0604030504040204" pitchFamily="34" charset="-120"/>
                          <a:ea typeface="微軟正黑體" panose="020B0604030504040204" pitchFamily="34" charset="-120"/>
                        </a:rPr>
                        <a:t>臺北城市科大</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台北海洋科大</a:t>
                      </a:r>
                    </a:p>
                  </a:txBody>
                  <a:tcPr marL="91444" marR="91444" marT="45702" marB="45702" anchor="ctr"/>
                </a:tc>
                <a:extLst>
                  <a:ext uri="{0D108BD9-81ED-4DB2-BD59-A6C34878D82A}">
                    <a16:rowId xmlns:a16="http://schemas.microsoft.com/office/drawing/2014/main" val="10003"/>
                  </a:ext>
                </a:extLst>
              </a:tr>
              <a:tr h="399212">
                <a:tc>
                  <a:txBody>
                    <a:bodyPr/>
                    <a:lstStyle/>
                    <a:p>
                      <a:pPr algn="ctr"/>
                      <a:r>
                        <a:rPr lang="zh-TW" altLang="en-US" sz="2800" dirty="0">
                          <a:latin typeface="微軟正黑體" panose="020B0604030504040204" pitchFamily="34" charset="-120"/>
                          <a:ea typeface="微軟正黑體" panose="020B0604030504040204" pitchFamily="34" charset="-120"/>
                        </a:rPr>
                        <a:t>宏國德霖科大</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龍華科技大學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4"/>
                  </a:ext>
                </a:extLst>
              </a:tr>
              <a:tr h="399212">
                <a:tc>
                  <a:txBody>
                    <a:bodyPr/>
                    <a:lstStyle/>
                    <a:p>
                      <a:pPr algn="ctr"/>
                      <a:r>
                        <a:rPr lang="zh-TW" altLang="en-US" sz="2800" dirty="0" smtClean="0">
                          <a:latin typeface="微軟正黑體" panose="020B0604030504040204" pitchFamily="34" charset="-120"/>
                          <a:ea typeface="微軟正黑體" panose="020B0604030504040204" pitchFamily="34" charset="-120"/>
                        </a:rPr>
                        <a:t>耕莘醫護專校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馬偕醫護專校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5"/>
                  </a:ext>
                </a:extLst>
              </a:tr>
              <a:tr h="3992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anose="020B0604030504040204" pitchFamily="34" charset="-120"/>
                          <a:ea typeface="微軟正黑體" panose="020B0604030504040204" pitchFamily="34" charset="-120"/>
                        </a:rPr>
                        <a:t>新生醫護專校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algn="ctr"/>
                      <a:r>
                        <a:rPr lang="zh-TW" altLang="en-US" sz="2800" dirty="0">
                          <a:latin typeface="微軟正黑體" panose="020B0604030504040204" pitchFamily="34" charset="-120"/>
                          <a:ea typeface="微軟正黑體" panose="020B0604030504040204" pitchFamily="34" charset="-120"/>
                        </a:rPr>
                        <a:t>聖母醫護專校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6"/>
                  </a:ext>
                </a:extLst>
              </a:tr>
              <a:tr h="399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anose="020B0604030504040204" pitchFamily="34" charset="-120"/>
                          <a:ea typeface="微軟正黑體" panose="020B0604030504040204" pitchFamily="34" charset="-120"/>
                        </a:rPr>
                        <a:t>經國管理學院</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黎明技術學院</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7"/>
                  </a:ext>
                </a:extLst>
              </a:tr>
              <a:tr h="399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anose="020B0604030504040204" pitchFamily="34" charset="-120"/>
                          <a:ea typeface="微軟正黑體" panose="020B0604030504040204" pitchFamily="34" charset="-120"/>
                        </a:rPr>
                        <a:t>康寧大學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8"/>
                  </a:ext>
                </a:extLst>
              </a:tr>
            </a:tbl>
          </a:graphicData>
        </a:graphic>
      </p:graphicFrame>
      <p:graphicFrame>
        <p:nvGraphicFramePr>
          <p:cNvPr id="169" name="內容版面配置區 2"/>
          <p:cNvGraphicFramePr>
            <a:graphicFrameLocks/>
          </p:cNvGraphicFramePr>
          <p:nvPr>
            <p:extLst>
              <p:ext uri="{D42A27DB-BD31-4B8C-83A1-F6EECF244321}">
                <p14:modId xmlns:p14="http://schemas.microsoft.com/office/powerpoint/2010/main" val="3602208597"/>
              </p:ext>
            </p:extLst>
          </p:nvPr>
        </p:nvGraphicFramePr>
        <p:xfrm>
          <a:off x="7788755" y="2842467"/>
          <a:ext cx="2579937" cy="3108744"/>
        </p:xfrm>
        <a:graphic>
          <a:graphicData uri="http://schemas.openxmlformats.org/drawingml/2006/table">
            <a:tbl>
              <a:tblPr bandRow="1">
                <a:tableStyleId>{5C22544A-7EE6-4342-B048-85BDC9FD1C3A}</a:tableStyleId>
              </a:tblPr>
              <a:tblGrid>
                <a:gridCol w="2579937">
                  <a:extLst>
                    <a:ext uri="{9D8B030D-6E8A-4147-A177-3AD203B41FA5}">
                      <a16:colId xmlns:a16="http://schemas.microsoft.com/office/drawing/2014/main" val="20002"/>
                    </a:ext>
                  </a:extLst>
                </a:gridCol>
              </a:tblGrid>
              <a:tr h="0">
                <a:tc>
                  <a:txBody>
                    <a:bodyPr/>
                    <a:lstStyle/>
                    <a:p>
                      <a:pPr algn="ctr"/>
                      <a:r>
                        <a:rPr lang="zh-TW" altLang="en-US"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中區</a:t>
                      </a:r>
                      <a:r>
                        <a:rPr lang="en-US" altLang="zh-TW"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(5</a:t>
                      </a:r>
                      <a:r>
                        <a:rPr lang="zh-TW" altLang="en-US"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所</a:t>
                      </a:r>
                      <a:r>
                        <a:rPr lang="en-US" altLang="zh-TW"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698000066"/>
                  </a:ext>
                </a:extLst>
              </a:tr>
              <a:tr h="396214">
                <a:tc>
                  <a:txBody>
                    <a:bodyPr/>
                    <a:lstStyle/>
                    <a:p>
                      <a:pPr algn="ctr"/>
                      <a:r>
                        <a:rPr lang="zh-TW" altLang="en-US" sz="2800" b="1" dirty="0">
                          <a:latin typeface="微軟正黑體" panose="020B0604030504040204" pitchFamily="34" charset="-120"/>
                          <a:ea typeface="微軟正黑體" panose="020B0604030504040204" pitchFamily="34" charset="-120"/>
                        </a:rPr>
                        <a:t>臺中科技大學</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1"/>
                  </a:ext>
                </a:extLst>
              </a:tr>
              <a:tr h="396214">
                <a:tc>
                  <a:txBody>
                    <a:bodyPr/>
                    <a:lstStyle/>
                    <a:p>
                      <a:pPr algn="ctr"/>
                      <a:r>
                        <a:rPr lang="zh-TW" altLang="en-US" sz="2800" b="1" dirty="0">
                          <a:latin typeface="微軟正黑體" panose="020B0604030504040204" pitchFamily="34" charset="-120"/>
                          <a:ea typeface="微軟正黑體" panose="020B0604030504040204" pitchFamily="34" charset="-120"/>
                        </a:rPr>
                        <a:t>虎尾科技大學</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2"/>
                  </a:ext>
                </a:extLst>
              </a:tr>
              <a:tr h="396214">
                <a:tc>
                  <a:txBody>
                    <a:bodyPr/>
                    <a:lstStyle/>
                    <a:p>
                      <a:pPr algn="ctr"/>
                      <a:r>
                        <a:rPr lang="zh-TW" altLang="en-US" sz="2800" dirty="0">
                          <a:latin typeface="微軟正黑體" panose="020B0604030504040204" pitchFamily="34" charset="-120"/>
                          <a:ea typeface="微軟正黑體" panose="020B0604030504040204" pitchFamily="34" charset="-120"/>
                        </a:rPr>
                        <a:t>弘光科技大學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3"/>
                  </a:ext>
                </a:extLst>
              </a:tr>
              <a:tr h="396214">
                <a:tc>
                  <a:txBody>
                    <a:bodyPr/>
                    <a:lstStyle/>
                    <a:p>
                      <a:pPr algn="ctr"/>
                      <a:r>
                        <a:rPr lang="zh-TW" altLang="en-US" sz="2800" dirty="0">
                          <a:latin typeface="微軟正黑體" panose="020B0604030504040204" pitchFamily="34" charset="-120"/>
                          <a:ea typeface="微軟正黑體" panose="020B0604030504040204" pitchFamily="34" charset="-120"/>
                        </a:rPr>
                        <a:t>南開科技大學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4"/>
                  </a:ext>
                </a:extLst>
              </a:tr>
              <a:tr h="396214">
                <a:tc>
                  <a:txBody>
                    <a:bodyPr/>
                    <a:lstStyle/>
                    <a:p>
                      <a:pPr algn="ctr"/>
                      <a:r>
                        <a:rPr lang="zh-TW" altLang="en-US" sz="2800" dirty="0">
                          <a:latin typeface="微軟正黑體" panose="020B0604030504040204" pitchFamily="34" charset="-120"/>
                          <a:ea typeface="微軟正黑體" panose="020B0604030504040204" pitchFamily="34" charset="-120"/>
                        </a:rPr>
                        <a:t>仁德醫護專校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5"/>
                  </a:ext>
                </a:extLst>
              </a:tr>
            </a:tbl>
          </a:graphicData>
        </a:graphic>
      </p:graphicFrame>
      <p:graphicFrame>
        <p:nvGraphicFramePr>
          <p:cNvPr id="170" name="表格 169"/>
          <p:cNvGraphicFramePr>
            <a:graphicFrameLocks noGrp="1"/>
          </p:cNvGraphicFramePr>
          <p:nvPr>
            <p:extLst>
              <p:ext uri="{D42A27DB-BD31-4B8C-83A1-F6EECF244321}">
                <p14:modId xmlns:p14="http://schemas.microsoft.com/office/powerpoint/2010/main" val="2787800557"/>
              </p:ext>
            </p:extLst>
          </p:nvPr>
        </p:nvGraphicFramePr>
        <p:xfrm>
          <a:off x="11512762" y="2842467"/>
          <a:ext cx="5271817" cy="5699364"/>
        </p:xfrm>
        <a:graphic>
          <a:graphicData uri="http://schemas.openxmlformats.org/drawingml/2006/table">
            <a:tbl>
              <a:tblPr bandRow="1">
                <a:tableStyleId>{5C22544A-7EE6-4342-B048-85BDC9FD1C3A}</a:tableStyleId>
              </a:tblPr>
              <a:tblGrid>
                <a:gridCol w="2688928">
                  <a:extLst>
                    <a:ext uri="{9D8B030D-6E8A-4147-A177-3AD203B41FA5}">
                      <a16:colId xmlns:a16="http://schemas.microsoft.com/office/drawing/2014/main" val="20000"/>
                    </a:ext>
                  </a:extLst>
                </a:gridCol>
                <a:gridCol w="2582889">
                  <a:extLst>
                    <a:ext uri="{9D8B030D-6E8A-4147-A177-3AD203B41FA5}">
                      <a16:colId xmlns:a16="http://schemas.microsoft.com/office/drawing/2014/main" val="20001"/>
                    </a:ext>
                  </a:extLst>
                </a:gridCol>
              </a:tblGrid>
              <a:tr h="388213">
                <a:tc gridSpan="2">
                  <a:txBody>
                    <a:bodyPr/>
                    <a:lstStyle/>
                    <a:p>
                      <a:pPr algn="ctr"/>
                      <a:r>
                        <a:rPr lang="zh-TW" altLang="en-US"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南區</a:t>
                      </a:r>
                      <a:r>
                        <a:rPr lang="en-US" altLang="zh-TW"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(19</a:t>
                      </a:r>
                      <a:r>
                        <a:rPr lang="zh-TW" altLang="en-US"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所</a:t>
                      </a:r>
                      <a:r>
                        <a:rPr lang="en-US" altLang="zh-TW" sz="2800" b="1" dirty="0" smtClean="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hMerge="1">
                  <a:txBody>
                    <a:bodyPr/>
                    <a:lstStyle/>
                    <a:p>
                      <a:pPr algn="l"/>
                      <a:endPar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274218538"/>
                  </a:ext>
                </a:extLst>
              </a:tr>
              <a:tr h="388213">
                <a:tc>
                  <a:txBody>
                    <a:bodyPr/>
                    <a:lstStyle/>
                    <a:p>
                      <a:pPr algn="ctr"/>
                      <a:r>
                        <a:rPr lang="zh-TW" altLang="en-US" sz="2800" b="1" dirty="0">
                          <a:latin typeface="微軟正黑體" panose="020B0604030504040204" pitchFamily="34" charset="-120"/>
                          <a:ea typeface="微軟正黑體" panose="020B0604030504040204" pitchFamily="34" charset="-120"/>
                        </a:rPr>
                        <a:t>高雄科技大學</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algn="ctr"/>
                      <a:r>
                        <a:rPr lang="zh-TW" altLang="en-US" sz="2800" b="1" dirty="0">
                          <a:latin typeface="微軟正黑體" panose="020B0604030504040204" pitchFamily="34" charset="-120"/>
                          <a:ea typeface="微軟正黑體" panose="020B0604030504040204" pitchFamily="34" charset="-120"/>
                        </a:rPr>
                        <a:t>澎湖科技大學</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0"/>
                  </a:ext>
                </a:extLst>
              </a:tr>
              <a:tr h="388213">
                <a:tc>
                  <a:txBody>
                    <a:bodyPr/>
                    <a:lstStyle/>
                    <a:p>
                      <a:pPr algn="ctr"/>
                      <a:r>
                        <a:rPr lang="zh-TW" altLang="en-US" sz="2800" b="1" dirty="0">
                          <a:latin typeface="微軟正黑體" panose="020B0604030504040204" pitchFamily="34" charset="-120"/>
                          <a:ea typeface="微軟正黑體" panose="020B0604030504040204" pitchFamily="34" charset="-120"/>
                        </a:rPr>
                        <a:t>高雄餐旅大學</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algn="ctr"/>
                      <a:r>
                        <a:rPr lang="zh-TW" altLang="en-US" sz="2800" b="1" dirty="0">
                          <a:latin typeface="微軟正黑體" panose="020B0604030504040204" pitchFamily="34" charset="-120"/>
                          <a:ea typeface="微軟正黑體" panose="020B0604030504040204" pitchFamily="34" charset="-120"/>
                        </a:rPr>
                        <a:t>臺東專校</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1"/>
                  </a:ext>
                </a:extLst>
              </a:tr>
              <a:tr h="38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臺南醫護專校</a:t>
                      </a:r>
                      <a:endParaRPr lang="zh-TW" altLang="en-US" sz="2800" b="1"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algn="ctr"/>
                      <a:r>
                        <a:rPr lang="zh-TW" altLang="en-US" sz="2800" dirty="0">
                          <a:latin typeface="微軟正黑體" panose="020B0604030504040204" pitchFamily="34" charset="-120"/>
                          <a:ea typeface="微軟正黑體" panose="020B0604030504040204" pitchFamily="34" charset="-120"/>
                        </a:rPr>
                        <a:t>美和科技大學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2"/>
                  </a:ext>
                </a:extLst>
              </a:tr>
              <a:tr h="38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中華醫事科大</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algn="ctr"/>
                      <a:r>
                        <a:rPr lang="zh-TW" altLang="en-US" sz="2800" dirty="0">
                          <a:latin typeface="微軟正黑體" panose="020B0604030504040204" pitchFamily="34" charset="-120"/>
                          <a:ea typeface="微軟正黑體" panose="020B0604030504040204" pitchFamily="34" charset="-120"/>
                        </a:rPr>
                        <a:t>輔英科技大學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3"/>
                  </a:ext>
                </a:extLst>
              </a:tr>
              <a:tr h="38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正修科技大學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南臺科技大學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4"/>
                  </a:ext>
                </a:extLst>
              </a:tr>
              <a:tr h="38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anose="020B0604030504040204" pitchFamily="34" charset="-120"/>
                          <a:ea typeface="微軟正黑體" panose="020B0604030504040204" pitchFamily="34" charset="-120"/>
                        </a:rPr>
                        <a:t>高苑科技大學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樹人醫護專校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5"/>
                  </a:ext>
                </a:extLst>
              </a:tr>
              <a:tr h="38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敏惠醫護專校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algn="ctr"/>
                      <a:r>
                        <a:rPr lang="zh-TW" altLang="en-US" sz="2800" dirty="0">
                          <a:latin typeface="微軟正黑體" panose="020B0604030504040204" pitchFamily="34" charset="-120"/>
                          <a:ea typeface="微軟正黑體" panose="020B0604030504040204" pitchFamily="34" charset="-120"/>
                        </a:rPr>
                        <a:t>育英醫護專校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6"/>
                  </a:ext>
                </a:extLst>
              </a:tr>
              <a:tr h="388213">
                <a:tc>
                  <a:txBody>
                    <a:bodyPr/>
                    <a:lstStyle/>
                    <a:p>
                      <a:pPr algn="ctr"/>
                      <a:r>
                        <a:rPr lang="zh-TW" altLang="en-US" sz="2800" dirty="0">
                          <a:latin typeface="微軟正黑體" panose="020B0604030504040204" pitchFamily="34" charset="-120"/>
                          <a:ea typeface="微軟正黑體" panose="020B0604030504040204" pitchFamily="34" charset="-120"/>
                        </a:rPr>
                        <a:t>崇仁醫護專校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慈惠醫護專校</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extLst>
                  <a:ext uri="{0D108BD9-81ED-4DB2-BD59-A6C34878D82A}">
                    <a16:rowId xmlns:a16="http://schemas.microsoft.com/office/drawing/2014/main" val="10007"/>
                  </a:ext>
                </a:extLst>
              </a:tr>
              <a:tr h="38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東方設計大學</a:t>
                      </a:r>
                      <a:endParaRPr lang="zh-TW" altLang="en-US" sz="2800" dirty="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文藻外語大學</a:t>
                      </a:r>
                    </a:p>
                  </a:txBody>
                  <a:tcPr marL="91444" marR="91444" marT="45702" marB="45702" anchor="ctr"/>
                </a:tc>
                <a:extLst>
                  <a:ext uri="{0D108BD9-81ED-4DB2-BD59-A6C34878D82A}">
                    <a16:rowId xmlns:a16="http://schemas.microsoft.com/office/drawing/2014/main" val="10008"/>
                  </a:ext>
                </a:extLst>
              </a:tr>
              <a:tr h="38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rPr>
                        <a:t>嘉南藥理大學</a:t>
                      </a:r>
                    </a:p>
                  </a:txBody>
                  <a:tcPr marL="91444" marR="91444"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微軟正黑體" panose="020B0604030504040204" pitchFamily="34" charset="-120"/>
                        <a:ea typeface="微軟正黑體" panose="020B0604030504040204" pitchFamily="34" charset="-120"/>
                      </a:endParaRPr>
                    </a:p>
                  </a:txBody>
                  <a:tcPr marL="91444" marR="91444" marT="45702" marB="45702" anchor="ctr"/>
                </a:tc>
                <a:extLst>
                  <a:ext uri="{0D108BD9-81ED-4DB2-BD59-A6C34878D82A}">
                    <a16:rowId xmlns:a16="http://schemas.microsoft.com/office/drawing/2014/main" val="410122085"/>
                  </a:ext>
                </a:extLst>
              </a:tr>
            </a:tbl>
          </a:graphicData>
        </a:graphic>
      </p:graphicFrame>
    </p:spTree>
    <p:extLst>
      <p:ext uri="{BB962C8B-B14F-4D97-AF65-F5344CB8AC3E}">
        <p14:creationId xmlns:p14="http://schemas.microsoft.com/office/powerpoint/2010/main" val="812805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2215991"/>
            <a:chOff x="-1" y="-19050"/>
            <a:chExt cx="19474549" cy="2954657"/>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2954657"/>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度五專招生</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簡介</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五專主要聯招入學管道流程圖</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 name="群組 2"/>
          <p:cNvGrpSpPr/>
          <p:nvPr/>
        </p:nvGrpSpPr>
        <p:grpSpPr>
          <a:xfrm>
            <a:off x="3597721" y="3412785"/>
            <a:ext cx="11052216" cy="5746528"/>
            <a:chOff x="3779276" y="3547167"/>
            <a:chExt cx="10246466" cy="5369673"/>
          </a:xfrm>
        </p:grpSpPr>
        <p:pic>
          <p:nvPicPr>
            <p:cNvPr id="168" name="圖片 16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67459">
              <a:off x="7765530" y="7052484"/>
              <a:ext cx="2389281" cy="1670114"/>
            </a:xfrm>
            <a:prstGeom prst="rect">
              <a:avLst/>
            </a:prstGeom>
          </p:spPr>
        </p:pic>
        <p:pic>
          <p:nvPicPr>
            <p:cNvPr id="169" name="圖片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5529" y="5831237"/>
              <a:ext cx="2389281" cy="1670114"/>
            </a:xfrm>
            <a:prstGeom prst="rect">
              <a:avLst/>
            </a:prstGeom>
          </p:spPr>
        </p:pic>
        <p:pic>
          <p:nvPicPr>
            <p:cNvPr id="170" name="圖片 1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404552">
              <a:off x="7788167" y="4611648"/>
              <a:ext cx="2389281" cy="1670114"/>
            </a:xfrm>
            <a:prstGeom prst="rect">
              <a:avLst/>
            </a:prstGeom>
          </p:spPr>
        </p:pic>
        <p:sp>
          <p:nvSpPr>
            <p:cNvPr id="171" name="Rectangle 3"/>
            <p:cNvSpPr>
              <a:spLocks noChangeArrowheads="1"/>
            </p:cNvSpPr>
            <p:nvPr/>
          </p:nvSpPr>
          <p:spPr bwMode="auto">
            <a:xfrm>
              <a:off x="3779276" y="3547167"/>
              <a:ext cx="4261623" cy="637619"/>
            </a:xfrm>
            <a:prstGeom prst="rect">
              <a:avLst/>
            </a:prstGeom>
            <a:solidFill>
              <a:schemeClr val="accent6">
                <a:lumMod val="40000"/>
                <a:lumOff val="60000"/>
              </a:schemeClr>
            </a:solid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172" name="Rectangle 5"/>
            <p:cNvSpPr>
              <a:spLocks noChangeArrowheads="1"/>
            </p:cNvSpPr>
            <p:nvPr/>
          </p:nvSpPr>
          <p:spPr bwMode="auto">
            <a:xfrm>
              <a:off x="3779276" y="4905511"/>
              <a:ext cx="4261623" cy="515302"/>
            </a:xfrm>
            <a:prstGeom prst="rect">
              <a:avLst/>
            </a:prstGeom>
            <a:solidFill>
              <a:schemeClr val="accent6">
                <a:lumMod val="40000"/>
                <a:lumOff val="60000"/>
              </a:schemeClr>
            </a:solid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800" b="1"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173" name="Rectangle 7"/>
            <p:cNvSpPr>
              <a:spLocks noChangeArrowheads="1"/>
            </p:cNvSpPr>
            <p:nvPr/>
          </p:nvSpPr>
          <p:spPr bwMode="auto">
            <a:xfrm>
              <a:off x="3779276" y="6127886"/>
              <a:ext cx="4176713" cy="957895"/>
            </a:xfrm>
            <a:prstGeom prst="rect">
              <a:avLst/>
            </a:prstGeom>
            <a:solidFill>
              <a:schemeClr val="accent6">
                <a:lumMod val="40000"/>
                <a:lumOff val="60000"/>
              </a:schemeClr>
            </a:solid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800" b="1"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北、中、南區</a:t>
              </a:r>
              <a:r>
                <a:rPr lang="zh-TW" altLang="en-US" sz="2800" b="1" dirty="0" smtClean="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五專</a:t>
              </a:r>
              <a:endParaRPr lang="en-US" altLang="zh-TW" sz="2800" b="1" dirty="0" smtClean="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spcBef>
                  <a:spcPct val="0"/>
                </a:spcBef>
                <a:buFontTx/>
                <a:buNone/>
              </a:pPr>
              <a:r>
                <a:rPr lang="zh-TW" altLang="en-US" sz="2800" b="1" dirty="0" smtClean="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聯合</a:t>
              </a:r>
              <a:r>
                <a:rPr lang="zh-TW" altLang="en-US" sz="2800" b="1"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174" name="Rectangle 11"/>
            <p:cNvSpPr>
              <a:spLocks noChangeArrowheads="1"/>
            </p:cNvSpPr>
            <p:nvPr/>
          </p:nvSpPr>
          <p:spPr bwMode="auto">
            <a:xfrm>
              <a:off x="3779276" y="7819598"/>
              <a:ext cx="4176713" cy="646604"/>
            </a:xfrm>
            <a:prstGeom prst="rect">
              <a:avLst/>
            </a:prstGeom>
            <a:solidFill>
              <a:schemeClr val="accent6">
                <a:lumMod val="40000"/>
                <a:lumOff val="60000"/>
              </a:schemeClr>
            </a:solid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800" b="1"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175" name="Text Box 12"/>
            <p:cNvSpPr txBox="1">
              <a:spLocks noChangeArrowheads="1"/>
            </p:cNvSpPr>
            <p:nvPr/>
          </p:nvSpPr>
          <p:spPr bwMode="auto">
            <a:xfrm>
              <a:off x="6158491" y="4329247"/>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6" name="Text Box 13"/>
            <p:cNvSpPr txBox="1">
              <a:spLocks noChangeArrowheads="1"/>
            </p:cNvSpPr>
            <p:nvPr/>
          </p:nvSpPr>
          <p:spPr bwMode="auto">
            <a:xfrm>
              <a:off x="6158491" y="5618298"/>
              <a:ext cx="232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77" name="Text Box 21"/>
            <p:cNvSpPr txBox="1">
              <a:spLocks noChangeArrowheads="1"/>
            </p:cNvSpPr>
            <p:nvPr/>
          </p:nvSpPr>
          <p:spPr bwMode="auto">
            <a:xfrm>
              <a:off x="8499039" y="4646162"/>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78" name="Text Box 23"/>
            <p:cNvSpPr txBox="1">
              <a:spLocks noChangeArrowheads="1"/>
            </p:cNvSpPr>
            <p:nvPr/>
          </p:nvSpPr>
          <p:spPr bwMode="auto">
            <a:xfrm>
              <a:off x="8169782" y="599239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79" name="Text Box 24"/>
            <p:cNvSpPr txBox="1">
              <a:spLocks noChangeArrowheads="1"/>
            </p:cNvSpPr>
            <p:nvPr/>
          </p:nvSpPr>
          <p:spPr bwMode="auto">
            <a:xfrm>
              <a:off x="8040892" y="736863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80" name="Text Box 13"/>
            <p:cNvSpPr txBox="1">
              <a:spLocks noChangeArrowheads="1"/>
            </p:cNvSpPr>
            <p:nvPr/>
          </p:nvSpPr>
          <p:spPr bwMode="auto">
            <a:xfrm>
              <a:off x="6215116" y="7285365"/>
              <a:ext cx="232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181" name="圖片 18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541866" y="4260836"/>
              <a:ext cx="736440" cy="581719"/>
            </a:xfrm>
            <a:prstGeom prst="rect">
              <a:avLst/>
            </a:prstGeom>
            <a:scene3d>
              <a:camera prst="orthographicFront"/>
              <a:lightRig rig="threePt" dir="t"/>
            </a:scene3d>
            <a:sp3d>
              <a:bevelT w="114300" prst="artDeco"/>
            </a:sp3d>
          </p:spPr>
        </p:pic>
        <p:pic>
          <p:nvPicPr>
            <p:cNvPr id="182" name="圖片 18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541865" y="5466359"/>
              <a:ext cx="736440" cy="581719"/>
            </a:xfrm>
            <a:prstGeom prst="rect">
              <a:avLst/>
            </a:prstGeom>
            <a:scene3d>
              <a:camera prst="orthographicFront"/>
              <a:lightRig rig="threePt" dir="t"/>
            </a:scene3d>
            <a:sp3d>
              <a:bevelT w="114300" prst="artDeco"/>
            </a:sp3d>
          </p:spPr>
        </p:pic>
        <p:pic>
          <p:nvPicPr>
            <p:cNvPr id="183" name="圖片 1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541864" y="7154016"/>
              <a:ext cx="736440" cy="581719"/>
            </a:xfrm>
            <a:prstGeom prst="rect">
              <a:avLst/>
            </a:prstGeom>
            <a:scene3d>
              <a:camera prst="orthographicFront"/>
              <a:lightRig rig="threePt" dir="t"/>
            </a:scene3d>
            <a:sp3d>
              <a:bevelT w="114300" prst="artDeco"/>
            </a:sp3d>
          </p:spPr>
        </p:pic>
        <p:grpSp>
          <p:nvGrpSpPr>
            <p:cNvPr id="184" name="群組 183"/>
            <p:cNvGrpSpPr/>
            <p:nvPr/>
          </p:nvGrpSpPr>
          <p:grpSpPr>
            <a:xfrm>
              <a:off x="9082605" y="3753630"/>
              <a:ext cx="4943137" cy="5163210"/>
              <a:chOff x="6219577" y="2250425"/>
              <a:chExt cx="3509676" cy="4091638"/>
            </a:xfrm>
          </p:grpSpPr>
          <p:pic>
            <p:nvPicPr>
              <p:cNvPr id="185" name="圖片 18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19577" y="2250425"/>
                <a:ext cx="3509676" cy="4091638"/>
              </a:xfrm>
              <a:prstGeom prst="rect">
                <a:avLst/>
              </a:prstGeom>
            </p:spPr>
          </p:pic>
          <p:sp>
            <p:nvSpPr>
              <p:cNvPr id="186" name="文字方塊 185"/>
              <p:cNvSpPr txBox="1"/>
              <p:nvPr/>
            </p:nvSpPr>
            <p:spPr>
              <a:xfrm>
                <a:off x="6876256" y="5218782"/>
                <a:ext cx="2088357" cy="461665"/>
              </a:xfrm>
              <a:prstGeom prst="rect">
                <a:avLst/>
              </a:prstGeom>
              <a:noFill/>
            </p:spPr>
            <p:txBody>
              <a:bodyPr wrap="square" rtlCol="0">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grpSp>
    </p:spTree>
    <p:extLst>
      <p:ext uri="{BB962C8B-B14F-4D97-AF65-F5344CB8AC3E}">
        <p14:creationId xmlns:p14="http://schemas.microsoft.com/office/powerpoint/2010/main" val="510988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477329"/>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度五專招生</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簡介</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招生管道說明</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有意願就讀五專之免試生共有</a:t>
            </a:r>
            <a:r>
              <a:rPr lang="en-US" altLang="zh-TW" sz="4000" dirty="0">
                <a:latin typeface="微軟正黑體" panose="020B0604030504040204" pitchFamily="34" charset="-120"/>
                <a:ea typeface="微軟正黑體" panose="020B0604030504040204" pitchFamily="34" charset="-120"/>
              </a:rPr>
              <a:t>3</a:t>
            </a:r>
            <a:r>
              <a:rPr lang="zh-TW" altLang="en-US" sz="4000" dirty="0">
                <a:latin typeface="微軟正黑體" panose="020B0604030504040204" pitchFamily="34" charset="-120"/>
                <a:ea typeface="微軟正黑體" panose="020B0604030504040204" pitchFamily="34" charset="-120"/>
              </a:rPr>
              <a:t>次機會，其中又以五專優先免試入學名額最多、錄取理想科組機率最高，務必參加</a:t>
            </a:r>
            <a:r>
              <a:rPr lang="zh-TW" altLang="en-US" sz="4000" dirty="0" smtClean="0">
                <a:latin typeface="微軟正黑體" panose="020B0604030504040204" pitchFamily="34" charset="-120"/>
                <a:ea typeface="微軟正黑體" panose="020B0604030504040204" pitchFamily="34" charset="-120"/>
              </a:rPr>
              <a:t>。</a:t>
            </a: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五專優先免試入學、聯合免試入學之</a:t>
            </a:r>
            <a:r>
              <a:rPr lang="zh-TW" altLang="en-US" sz="4000" dirty="0">
                <a:solidFill>
                  <a:srgbClr val="0000FF"/>
                </a:solidFill>
                <a:latin typeface="微軟正黑體" panose="020B0604030504040204" pitchFamily="34" charset="-120"/>
                <a:ea typeface="微軟正黑體" panose="020B0604030504040204" pitchFamily="34" charset="-120"/>
              </a:rPr>
              <a:t>「超額比序項目積分」採計方式及「同分比序項目順序」不盡相同</a:t>
            </a:r>
            <a:r>
              <a:rPr lang="zh-TW" altLang="en-US" sz="4000" dirty="0">
                <a:latin typeface="微軟正黑體" panose="020B0604030504040204" pitchFamily="34" charset="-120"/>
                <a:ea typeface="微軟正黑體" panose="020B0604030504040204" pitchFamily="34" charset="-120"/>
              </a:rPr>
              <a:t>，且辦理方式、錄取方式皆有所不同，請報名學生務必注意。</a:t>
            </a:r>
            <a:endParaRPr lang="en-US" altLang="zh-TW" sz="40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
        <p:nvSpPr>
          <p:cNvPr id="2" name="文字方塊 1"/>
          <p:cNvSpPr txBox="1"/>
          <p:nvPr/>
        </p:nvSpPr>
        <p:spPr>
          <a:xfrm>
            <a:off x="4058333" y="4953542"/>
            <a:ext cx="2508420" cy="1328023"/>
          </a:xfrm>
          <a:prstGeom prst="roundRect">
            <a:avLst/>
          </a:prstGeom>
          <a:solidFill>
            <a:schemeClr val="accent6">
              <a:lumMod val="40000"/>
              <a:lumOff val="60000"/>
            </a:schemeClr>
          </a:solidFill>
        </p:spPr>
        <p:txBody>
          <a:bodyPr wrap="square" rtlCol="0">
            <a:spAutoFit/>
          </a:bodyPr>
          <a:lstStyle/>
          <a:p>
            <a:pPr algn="ctr"/>
            <a:r>
              <a:rPr lang="zh-TW" altLang="en-US" sz="7200" dirty="0" smtClean="0">
                <a:latin typeface="微軟正黑體" panose="020B0604030504040204" pitchFamily="34" charset="-120"/>
                <a:ea typeface="微軟正黑體" panose="020B0604030504040204" pitchFamily="34" charset="-120"/>
              </a:rPr>
              <a:t>優免</a:t>
            </a:r>
            <a:endParaRPr lang="zh-TW" altLang="en-US" sz="7200" dirty="0">
              <a:latin typeface="微軟正黑體" panose="020B0604030504040204" pitchFamily="34" charset="-120"/>
              <a:ea typeface="微軟正黑體" panose="020B0604030504040204" pitchFamily="34" charset="-120"/>
            </a:endParaRPr>
          </a:p>
        </p:txBody>
      </p:sp>
      <p:sp>
        <p:nvSpPr>
          <p:cNvPr id="185" name="文字方塊 184"/>
          <p:cNvSpPr txBox="1"/>
          <p:nvPr/>
        </p:nvSpPr>
        <p:spPr>
          <a:xfrm>
            <a:off x="7889790" y="4953544"/>
            <a:ext cx="2508420" cy="1328023"/>
          </a:xfrm>
          <a:prstGeom prst="roundRect">
            <a:avLst/>
          </a:prstGeom>
          <a:solidFill>
            <a:schemeClr val="accent6">
              <a:lumMod val="40000"/>
              <a:lumOff val="60000"/>
            </a:schemeClr>
          </a:solidFill>
        </p:spPr>
        <p:txBody>
          <a:bodyPr wrap="square" rtlCol="0">
            <a:spAutoFit/>
          </a:bodyPr>
          <a:lstStyle/>
          <a:p>
            <a:pPr algn="ctr"/>
            <a:r>
              <a:rPr lang="zh-TW" altLang="en-US" sz="7200" dirty="0" smtClean="0">
                <a:latin typeface="微軟正黑體" panose="020B0604030504040204" pitchFamily="34" charset="-120"/>
                <a:ea typeface="微軟正黑體" panose="020B0604030504040204" pitchFamily="34" charset="-120"/>
              </a:rPr>
              <a:t>聯免</a:t>
            </a:r>
            <a:endParaRPr lang="zh-TW" altLang="en-US" sz="7200" dirty="0">
              <a:latin typeface="微軟正黑體" panose="020B0604030504040204" pitchFamily="34" charset="-120"/>
              <a:ea typeface="微軟正黑體" panose="020B0604030504040204" pitchFamily="34" charset="-120"/>
            </a:endParaRPr>
          </a:p>
        </p:txBody>
      </p:sp>
      <p:sp>
        <p:nvSpPr>
          <p:cNvPr id="186" name="文字方塊 185"/>
          <p:cNvSpPr txBox="1"/>
          <p:nvPr/>
        </p:nvSpPr>
        <p:spPr>
          <a:xfrm>
            <a:off x="11721247" y="4953543"/>
            <a:ext cx="2508420" cy="1328023"/>
          </a:xfrm>
          <a:prstGeom prst="roundRect">
            <a:avLst/>
          </a:prstGeom>
          <a:solidFill>
            <a:schemeClr val="accent6">
              <a:lumMod val="40000"/>
              <a:lumOff val="60000"/>
            </a:schemeClr>
          </a:solidFill>
        </p:spPr>
        <p:txBody>
          <a:bodyPr wrap="square" rtlCol="0">
            <a:spAutoFit/>
          </a:bodyPr>
          <a:lstStyle/>
          <a:p>
            <a:pPr algn="ctr"/>
            <a:r>
              <a:rPr lang="zh-TW" altLang="en-US" sz="7200" dirty="0" smtClean="0">
                <a:latin typeface="微軟正黑體" panose="020B0604030504040204" pitchFamily="34" charset="-120"/>
                <a:ea typeface="微軟正黑體" panose="020B0604030504040204" pitchFamily="34" charset="-120"/>
              </a:rPr>
              <a:t>續招</a:t>
            </a:r>
            <a:endParaRPr lang="zh-TW" altLang="en-US" sz="7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9954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69" name="文字版面配置區 1"/>
          <p:cNvSpPr txBox="1">
            <a:spLocks/>
          </p:cNvSpPr>
          <p:nvPr/>
        </p:nvSpPr>
        <p:spPr>
          <a:xfrm>
            <a:off x="1179388" y="2430491"/>
            <a:ext cx="16247918" cy="67807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1pPr>
            <a:lvl2pPr marL="914400" marR="0" lvl="1"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2pPr>
            <a:lvl3pPr marL="1371600" marR="0" lvl="2"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3pPr>
            <a:lvl4pPr marL="1828800" marR="0" lvl="3"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4pPr>
            <a:lvl5pPr marL="2286000" marR="0" lvl="4"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5pPr>
            <a:lvl6pPr marL="2743200" marR="0" lvl="5"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6pPr>
            <a:lvl7pPr marL="3200400" marR="0" lvl="6"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7pPr>
            <a:lvl8pPr marL="3657600" marR="0" lvl="7"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8pPr>
            <a:lvl9pPr marL="4114800" marR="0" lvl="8"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9pPr>
          </a:lstStyle>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學生可同時報名高中高職及五專各不同入學管道，惟在不同管道皆有錄取時，僅能擇一報到。</a:t>
            </a: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4000" dirty="0" smtClean="0">
                <a:latin typeface="微軟正黑體" panose="020B0604030504040204" pitchFamily="34" charset="-120"/>
                <a:ea typeface="微軟正黑體" panose="020B0604030504040204" pitchFamily="34" charset="-120"/>
              </a:rPr>
              <a:t>已</a:t>
            </a:r>
            <a:r>
              <a:rPr lang="zh-TW" altLang="en-US" sz="4000" dirty="0">
                <a:latin typeface="微軟正黑體" panose="020B0604030504040204" pitchFamily="34" charset="-120"/>
                <a:ea typeface="微軟正黑體" panose="020B0604030504040204" pitchFamily="34" charset="-120"/>
              </a:rPr>
              <a:t>在高中高職或五專之入學管道錄取並已完成報到手續者，若</a:t>
            </a:r>
            <a:r>
              <a:rPr lang="zh-TW" altLang="en-US" sz="4000" dirty="0">
                <a:solidFill>
                  <a:srgbClr val="C00000"/>
                </a:solidFill>
                <a:latin typeface="微軟正黑體" panose="020B0604030504040204" pitchFamily="34" charset="-120"/>
                <a:ea typeface="微軟正黑體" panose="020B0604030504040204" pitchFamily="34" charset="-120"/>
              </a:rPr>
              <a:t>未於簡章規定之期限前</a:t>
            </a:r>
            <a:r>
              <a:rPr lang="zh-TW" altLang="en-US" sz="4000" u="sng" dirty="0">
                <a:solidFill>
                  <a:srgbClr val="C00000"/>
                </a:solidFill>
                <a:latin typeface="微軟正黑體" panose="020B0604030504040204" pitchFamily="34" charset="-120"/>
                <a:ea typeface="微軟正黑體" panose="020B0604030504040204" pitchFamily="34" charset="-120"/>
              </a:rPr>
              <a:t>聲明放棄</a:t>
            </a:r>
            <a:r>
              <a:rPr lang="zh-TW" altLang="en-US" sz="4000" dirty="0">
                <a:latin typeface="微軟正黑體" panose="020B0604030504040204" pitchFamily="34" charset="-120"/>
                <a:ea typeface="微軟正黑體" panose="020B0604030504040204" pitchFamily="34" charset="-120"/>
              </a:rPr>
              <a:t>錄取資格，</a:t>
            </a:r>
            <a:r>
              <a:rPr lang="zh-TW" altLang="en-US" sz="4000" dirty="0">
                <a:solidFill>
                  <a:srgbClr val="C00000"/>
                </a:solidFill>
                <a:latin typeface="微軟正黑體" panose="020B0604030504040204" pitchFamily="34" charset="-120"/>
                <a:ea typeface="微軟正黑體" panose="020B0604030504040204" pitchFamily="34" charset="-120"/>
              </a:rPr>
              <a:t>不可報名</a:t>
            </a:r>
            <a:r>
              <a:rPr lang="zh-TW" altLang="en-US" sz="4000" dirty="0">
                <a:latin typeface="微軟正黑體" panose="020B0604030504040204" pitchFamily="34" charset="-120"/>
                <a:ea typeface="微軟正黑體" panose="020B0604030504040204" pitchFamily="34" charset="-120"/>
              </a:rPr>
              <a:t>後續之其他入學管道。</a:t>
            </a:r>
          </a:p>
          <a:p>
            <a:pPr>
              <a:lnSpc>
                <a:spcPct val="150000"/>
              </a:lnSpc>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477329"/>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度五專招生</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簡介</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重要規範事項</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612635"/>
            <a:ext cx="16247918" cy="6780747"/>
          </a:xfrm>
        </p:spPr>
        <p:txBody>
          <a:bodyPr>
            <a:normAutofit/>
          </a:bodyPr>
          <a:lstStyle/>
          <a:p>
            <a:pPr>
              <a:lnSpc>
                <a:spcPct val="150000"/>
              </a:lnSpc>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smtClean="0">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
        <p:nvSpPr>
          <p:cNvPr id="165" name="向右箭號 164"/>
          <p:cNvSpPr/>
          <p:nvPr/>
        </p:nvSpPr>
        <p:spPr bwMode="auto">
          <a:xfrm>
            <a:off x="6291857" y="5208796"/>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66" name="圓角矩形 165"/>
          <p:cNvSpPr/>
          <p:nvPr/>
        </p:nvSpPr>
        <p:spPr bwMode="auto">
          <a:xfrm>
            <a:off x="10505902" y="4874311"/>
            <a:ext cx="2828776" cy="576064"/>
          </a:xfrm>
          <a:prstGeom prst="roundRect">
            <a:avLst/>
          </a:prstGeom>
          <a:noFill/>
          <a:ln w="38100">
            <a:solidFill>
              <a:schemeClr val="accent3">
                <a:lumMod val="60000"/>
                <a:lumOff val="40000"/>
              </a:schemeClr>
            </a:solidFill>
            <a:round/>
            <a:headEnd/>
            <a:tailEnd type="triangle" w="med" len="med"/>
          </a:ln>
        </p:spPr>
        <p:txBody>
          <a:bodyPr rtlCol="0" anchor="ct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各就學區免試入學</a:t>
            </a:r>
          </a:p>
        </p:txBody>
      </p:sp>
      <p:sp>
        <p:nvSpPr>
          <p:cNvPr id="167" name="圓角矩形 166"/>
          <p:cNvSpPr/>
          <p:nvPr/>
        </p:nvSpPr>
        <p:spPr bwMode="auto">
          <a:xfrm>
            <a:off x="10505902" y="5930131"/>
            <a:ext cx="2828776" cy="576064"/>
          </a:xfrm>
          <a:prstGeom prst="roundRect">
            <a:avLst/>
          </a:prstGeom>
          <a:noFill/>
          <a:ln w="38100">
            <a:solidFill>
              <a:schemeClr val="accent5">
                <a:lumMod val="75000"/>
              </a:schemeClr>
            </a:solidFill>
            <a:round/>
            <a:headEnd/>
            <a:tailEnd type="triangle" w="med" len="med"/>
          </a:ln>
        </p:spPr>
        <p:txBody>
          <a:bodyPr rtlCol="0" anchor="ct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五專聯合免試入學</a:t>
            </a:r>
          </a:p>
        </p:txBody>
      </p:sp>
      <p:pic>
        <p:nvPicPr>
          <p:cNvPr id="168" name="圖片 167">
            <a:extLst>
              <a:ext uri="{FF2B5EF4-FFF2-40B4-BE49-F238E27FC236}">
                <a16:creationId xmlns:a16="http://schemas.microsoft.com/office/drawing/2014/main" id="{2488E4DF-4FFF-4D61-A5FB-0091C88018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3595" y="4422409"/>
            <a:ext cx="1939791" cy="2796910"/>
          </a:xfrm>
          <a:prstGeom prst="rect">
            <a:avLst/>
          </a:prstGeom>
        </p:spPr>
      </p:pic>
      <p:sp>
        <p:nvSpPr>
          <p:cNvPr id="170" name="乘號 169">
            <a:extLst>
              <a:ext uri="{FF2B5EF4-FFF2-40B4-BE49-F238E27FC236}">
                <a16:creationId xmlns:a16="http://schemas.microsoft.com/office/drawing/2014/main" id="{4DEA042E-CE42-42DE-917B-4AE965AA7B27}"/>
              </a:ext>
            </a:extLst>
          </p:cNvPr>
          <p:cNvSpPr/>
          <p:nvPr/>
        </p:nvSpPr>
        <p:spPr bwMode="auto">
          <a:xfrm>
            <a:off x="9784942" y="3687683"/>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720813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1B65"/>
        </a:solidFill>
        <a:effectLst/>
      </p:bgPr>
    </p:bg>
    <p:spTree>
      <p:nvGrpSpPr>
        <p:cNvPr id="1" name="Shape 479"/>
        <p:cNvGrpSpPr/>
        <p:nvPr/>
      </p:nvGrpSpPr>
      <p:grpSpPr>
        <a:xfrm>
          <a:off x="0" y="0"/>
          <a:ext cx="0" cy="0"/>
          <a:chOff x="0" y="0"/>
          <a:chExt cx="0" cy="0"/>
        </a:xfrm>
      </p:grpSpPr>
      <p:grpSp>
        <p:nvGrpSpPr>
          <p:cNvPr id="480" name="Google Shape;480;p15"/>
          <p:cNvGrpSpPr/>
          <p:nvPr/>
        </p:nvGrpSpPr>
        <p:grpSpPr>
          <a:xfrm>
            <a:off x="-642690" y="9289531"/>
            <a:ext cx="19546670" cy="2011635"/>
            <a:chOff x="0" y="0"/>
            <a:chExt cx="26062226" cy="2682180"/>
          </a:xfrm>
        </p:grpSpPr>
        <p:grpSp>
          <p:nvGrpSpPr>
            <p:cNvPr id="481" name="Google Shape;481;p15"/>
            <p:cNvGrpSpPr/>
            <p:nvPr/>
          </p:nvGrpSpPr>
          <p:grpSpPr>
            <a:xfrm>
              <a:off x="2290846" y="1341090"/>
              <a:ext cx="1532674" cy="1341090"/>
              <a:chOff x="0" y="0"/>
              <a:chExt cx="812800" cy="711200"/>
            </a:xfrm>
          </p:grpSpPr>
          <p:sp>
            <p:nvSpPr>
              <p:cNvPr id="48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48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84" name="Google Shape;484;p15"/>
            <p:cNvGrpSpPr/>
            <p:nvPr/>
          </p:nvGrpSpPr>
          <p:grpSpPr>
            <a:xfrm>
              <a:off x="3824135" y="1341090"/>
              <a:ext cx="1532674" cy="1341090"/>
              <a:chOff x="0" y="0"/>
              <a:chExt cx="812800" cy="711200"/>
            </a:xfrm>
          </p:grpSpPr>
          <p:sp>
            <p:nvSpPr>
              <p:cNvPr id="485"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486"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87" name="Google Shape;487;p15"/>
            <p:cNvGrpSpPr/>
            <p:nvPr/>
          </p:nvGrpSpPr>
          <p:grpSpPr>
            <a:xfrm>
              <a:off x="757556" y="1341090"/>
              <a:ext cx="1532674" cy="1341090"/>
              <a:chOff x="0" y="0"/>
              <a:chExt cx="812800" cy="711200"/>
            </a:xfrm>
          </p:grpSpPr>
          <p:sp>
            <p:nvSpPr>
              <p:cNvPr id="48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48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0" name="Google Shape;490;p15"/>
            <p:cNvGrpSpPr/>
            <p:nvPr/>
          </p:nvGrpSpPr>
          <p:grpSpPr>
            <a:xfrm>
              <a:off x="8423387" y="1341090"/>
              <a:ext cx="1532674" cy="1341090"/>
              <a:chOff x="0" y="0"/>
              <a:chExt cx="812800" cy="711200"/>
            </a:xfrm>
          </p:grpSpPr>
          <p:sp>
            <p:nvSpPr>
              <p:cNvPr id="491"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492"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3" name="Google Shape;493;p15"/>
            <p:cNvGrpSpPr/>
            <p:nvPr/>
          </p:nvGrpSpPr>
          <p:grpSpPr>
            <a:xfrm>
              <a:off x="9956677" y="1341090"/>
              <a:ext cx="1532674" cy="1341090"/>
              <a:chOff x="0" y="0"/>
              <a:chExt cx="812800" cy="711200"/>
            </a:xfrm>
          </p:grpSpPr>
          <p:sp>
            <p:nvSpPr>
              <p:cNvPr id="49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49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6" name="Google Shape;496;p15"/>
            <p:cNvGrpSpPr/>
            <p:nvPr/>
          </p:nvGrpSpPr>
          <p:grpSpPr>
            <a:xfrm>
              <a:off x="6890098" y="1341090"/>
              <a:ext cx="1532674" cy="1341090"/>
              <a:chOff x="0" y="0"/>
              <a:chExt cx="812800" cy="711200"/>
            </a:xfrm>
          </p:grpSpPr>
          <p:sp>
            <p:nvSpPr>
              <p:cNvPr id="497"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498"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9" name="Google Shape;499;p15"/>
            <p:cNvGrpSpPr/>
            <p:nvPr/>
          </p:nvGrpSpPr>
          <p:grpSpPr>
            <a:xfrm>
              <a:off x="5356809" y="1341090"/>
              <a:ext cx="1532674" cy="1341090"/>
              <a:chOff x="0" y="0"/>
              <a:chExt cx="812800" cy="711200"/>
            </a:xfrm>
          </p:grpSpPr>
          <p:sp>
            <p:nvSpPr>
              <p:cNvPr id="50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0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02" name="Google Shape;502;p15"/>
            <p:cNvGrpSpPr/>
            <p:nvPr/>
          </p:nvGrpSpPr>
          <p:grpSpPr>
            <a:xfrm>
              <a:off x="11489351" y="1341090"/>
              <a:ext cx="1532674" cy="1341090"/>
              <a:chOff x="0" y="0"/>
              <a:chExt cx="812800" cy="711200"/>
            </a:xfrm>
          </p:grpSpPr>
          <p:sp>
            <p:nvSpPr>
              <p:cNvPr id="503"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04"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05" name="Google Shape;505;p15"/>
            <p:cNvGrpSpPr/>
            <p:nvPr/>
          </p:nvGrpSpPr>
          <p:grpSpPr>
            <a:xfrm>
              <a:off x="3066579" y="0"/>
              <a:ext cx="1532674" cy="1341090"/>
              <a:chOff x="0" y="0"/>
              <a:chExt cx="812800" cy="711200"/>
            </a:xfrm>
          </p:grpSpPr>
          <p:sp>
            <p:nvSpPr>
              <p:cNvPr id="50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0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08" name="Google Shape;508;p15"/>
            <p:cNvGrpSpPr/>
            <p:nvPr/>
          </p:nvGrpSpPr>
          <p:grpSpPr>
            <a:xfrm>
              <a:off x="4599868" y="0"/>
              <a:ext cx="1532674" cy="1341090"/>
              <a:chOff x="0" y="0"/>
              <a:chExt cx="812800" cy="711200"/>
            </a:xfrm>
          </p:grpSpPr>
          <p:sp>
            <p:nvSpPr>
              <p:cNvPr id="509"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10"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1" name="Google Shape;511;p15"/>
            <p:cNvGrpSpPr/>
            <p:nvPr/>
          </p:nvGrpSpPr>
          <p:grpSpPr>
            <a:xfrm>
              <a:off x="1533289" y="0"/>
              <a:ext cx="1532674" cy="1341090"/>
              <a:chOff x="0" y="0"/>
              <a:chExt cx="812800" cy="711200"/>
            </a:xfrm>
          </p:grpSpPr>
          <p:sp>
            <p:nvSpPr>
              <p:cNvPr id="51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1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4" name="Google Shape;514;p15"/>
            <p:cNvGrpSpPr/>
            <p:nvPr/>
          </p:nvGrpSpPr>
          <p:grpSpPr>
            <a:xfrm>
              <a:off x="0" y="0"/>
              <a:ext cx="1532674" cy="1341090"/>
              <a:chOff x="0" y="0"/>
              <a:chExt cx="812800" cy="711200"/>
            </a:xfrm>
          </p:grpSpPr>
          <p:sp>
            <p:nvSpPr>
              <p:cNvPr id="515"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16"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7" name="Google Shape;517;p15"/>
            <p:cNvGrpSpPr/>
            <p:nvPr/>
          </p:nvGrpSpPr>
          <p:grpSpPr>
            <a:xfrm>
              <a:off x="9199120" y="0"/>
              <a:ext cx="1532674" cy="1341090"/>
              <a:chOff x="0" y="0"/>
              <a:chExt cx="812800" cy="711200"/>
            </a:xfrm>
          </p:grpSpPr>
          <p:sp>
            <p:nvSpPr>
              <p:cNvPr id="51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1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0" name="Google Shape;520;p15"/>
            <p:cNvGrpSpPr/>
            <p:nvPr/>
          </p:nvGrpSpPr>
          <p:grpSpPr>
            <a:xfrm>
              <a:off x="10732410" y="0"/>
              <a:ext cx="1532674" cy="1341090"/>
              <a:chOff x="0" y="0"/>
              <a:chExt cx="812800" cy="711200"/>
            </a:xfrm>
          </p:grpSpPr>
          <p:sp>
            <p:nvSpPr>
              <p:cNvPr id="521"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22"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3" name="Google Shape;523;p15"/>
            <p:cNvGrpSpPr/>
            <p:nvPr/>
          </p:nvGrpSpPr>
          <p:grpSpPr>
            <a:xfrm>
              <a:off x="7665831" y="0"/>
              <a:ext cx="1532674" cy="1341090"/>
              <a:chOff x="0" y="0"/>
              <a:chExt cx="812800" cy="711200"/>
            </a:xfrm>
          </p:grpSpPr>
          <p:sp>
            <p:nvSpPr>
              <p:cNvPr id="52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2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6" name="Google Shape;526;p15"/>
            <p:cNvGrpSpPr/>
            <p:nvPr/>
          </p:nvGrpSpPr>
          <p:grpSpPr>
            <a:xfrm>
              <a:off x="6132542" y="0"/>
              <a:ext cx="1532674" cy="1341090"/>
              <a:chOff x="0" y="0"/>
              <a:chExt cx="812800" cy="711200"/>
            </a:xfrm>
          </p:grpSpPr>
          <p:sp>
            <p:nvSpPr>
              <p:cNvPr id="527"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28"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9" name="Google Shape;529;p15"/>
            <p:cNvGrpSpPr/>
            <p:nvPr/>
          </p:nvGrpSpPr>
          <p:grpSpPr>
            <a:xfrm>
              <a:off x="12265084" y="0"/>
              <a:ext cx="1532674" cy="1341090"/>
              <a:chOff x="0" y="0"/>
              <a:chExt cx="812800" cy="711200"/>
            </a:xfrm>
          </p:grpSpPr>
          <p:sp>
            <p:nvSpPr>
              <p:cNvPr id="5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 name="Google Shape;532;p15"/>
            <p:cNvGrpSpPr/>
            <p:nvPr/>
          </p:nvGrpSpPr>
          <p:grpSpPr>
            <a:xfrm>
              <a:off x="14555314" y="1341090"/>
              <a:ext cx="1532674" cy="1341090"/>
              <a:chOff x="0" y="0"/>
              <a:chExt cx="812800" cy="711200"/>
            </a:xfrm>
          </p:grpSpPr>
          <p:sp>
            <p:nvSpPr>
              <p:cNvPr id="533"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34"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5" name="Google Shape;535;p15"/>
            <p:cNvGrpSpPr/>
            <p:nvPr/>
          </p:nvGrpSpPr>
          <p:grpSpPr>
            <a:xfrm>
              <a:off x="16088603" y="1341090"/>
              <a:ext cx="1532674" cy="1341090"/>
              <a:chOff x="0" y="0"/>
              <a:chExt cx="812800" cy="711200"/>
            </a:xfrm>
          </p:grpSpPr>
          <p:sp>
            <p:nvSpPr>
              <p:cNvPr id="53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3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8" name="Google Shape;538;p15"/>
            <p:cNvGrpSpPr/>
            <p:nvPr/>
          </p:nvGrpSpPr>
          <p:grpSpPr>
            <a:xfrm>
              <a:off x="20687856" y="1341090"/>
              <a:ext cx="1532674" cy="1341090"/>
              <a:chOff x="0" y="0"/>
              <a:chExt cx="812800" cy="711200"/>
            </a:xfrm>
          </p:grpSpPr>
          <p:sp>
            <p:nvSpPr>
              <p:cNvPr id="539"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40"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1" name="Google Shape;541;p15"/>
            <p:cNvGrpSpPr/>
            <p:nvPr/>
          </p:nvGrpSpPr>
          <p:grpSpPr>
            <a:xfrm>
              <a:off x="22221145" y="1341090"/>
              <a:ext cx="1532674" cy="1341090"/>
              <a:chOff x="0" y="0"/>
              <a:chExt cx="812800" cy="711200"/>
            </a:xfrm>
          </p:grpSpPr>
          <p:sp>
            <p:nvSpPr>
              <p:cNvPr id="54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4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4" name="Google Shape;544;p15"/>
            <p:cNvGrpSpPr/>
            <p:nvPr/>
          </p:nvGrpSpPr>
          <p:grpSpPr>
            <a:xfrm>
              <a:off x="19154567" y="1341090"/>
              <a:ext cx="1532674" cy="1341090"/>
              <a:chOff x="0" y="0"/>
              <a:chExt cx="812800" cy="711200"/>
            </a:xfrm>
          </p:grpSpPr>
          <p:sp>
            <p:nvSpPr>
              <p:cNvPr id="545"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46"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7" name="Google Shape;547;p15"/>
            <p:cNvGrpSpPr/>
            <p:nvPr/>
          </p:nvGrpSpPr>
          <p:grpSpPr>
            <a:xfrm>
              <a:off x="17621277" y="1341090"/>
              <a:ext cx="1532674" cy="1341090"/>
              <a:chOff x="0" y="0"/>
              <a:chExt cx="812800" cy="711200"/>
            </a:xfrm>
          </p:grpSpPr>
          <p:sp>
            <p:nvSpPr>
              <p:cNvPr id="54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4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0" name="Google Shape;550;p15"/>
            <p:cNvGrpSpPr/>
            <p:nvPr/>
          </p:nvGrpSpPr>
          <p:grpSpPr>
            <a:xfrm>
              <a:off x="23753819" y="1341090"/>
              <a:ext cx="1532674" cy="1341090"/>
              <a:chOff x="0" y="0"/>
              <a:chExt cx="812800" cy="711200"/>
            </a:xfrm>
          </p:grpSpPr>
          <p:sp>
            <p:nvSpPr>
              <p:cNvPr id="551"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52"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3" name="Google Shape;553;p15"/>
            <p:cNvGrpSpPr/>
            <p:nvPr/>
          </p:nvGrpSpPr>
          <p:grpSpPr>
            <a:xfrm>
              <a:off x="15331047" y="0"/>
              <a:ext cx="1532674" cy="1341090"/>
              <a:chOff x="0" y="0"/>
              <a:chExt cx="812800" cy="711200"/>
            </a:xfrm>
          </p:grpSpPr>
          <p:sp>
            <p:nvSpPr>
              <p:cNvPr id="55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5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6" name="Google Shape;556;p15"/>
            <p:cNvGrpSpPr/>
            <p:nvPr/>
          </p:nvGrpSpPr>
          <p:grpSpPr>
            <a:xfrm>
              <a:off x="16864336" y="0"/>
              <a:ext cx="1532674" cy="1341090"/>
              <a:chOff x="0" y="0"/>
              <a:chExt cx="812800" cy="711200"/>
            </a:xfrm>
          </p:grpSpPr>
          <p:sp>
            <p:nvSpPr>
              <p:cNvPr id="557"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58"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9" name="Google Shape;559;p15"/>
            <p:cNvGrpSpPr/>
            <p:nvPr/>
          </p:nvGrpSpPr>
          <p:grpSpPr>
            <a:xfrm>
              <a:off x="13797758" y="0"/>
              <a:ext cx="1532674" cy="1341090"/>
              <a:chOff x="0" y="0"/>
              <a:chExt cx="812800" cy="711200"/>
            </a:xfrm>
          </p:grpSpPr>
          <p:sp>
            <p:nvSpPr>
              <p:cNvPr id="56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6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62" name="Google Shape;562;p15"/>
            <p:cNvGrpSpPr/>
            <p:nvPr/>
          </p:nvGrpSpPr>
          <p:grpSpPr>
            <a:xfrm>
              <a:off x="21463589" y="0"/>
              <a:ext cx="1532674" cy="1341090"/>
              <a:chOff x="0" y="0"/>
              <a:chExt cx="812800" cy="711200"/>
            </a:xfrm>
          </p:grpSpPr>
          <p:sp>
            <p:nvSpPr>
              <p:cNvPr id="563"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64"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65" name="Google Shape;565;p15"/>
            <p:cNvGrpSpPr/>
            <p:nvPr/>
          </p:nvGrpSpPr>
          <p:grpSpPr>
            <a:xfrm>
              <a:off x="22996878" y="0"/>
              <a:ext cx="1532674" cy="1341090"/>
              <a:chOff x="0" y="0"/>
              <a:chExt cx="812800" cy="711200"/>
            </a:xfrm>
          </p:grpSpPr>
          <p:sp>
            <p:nvSpPr>
              <p:cNvPr id="56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6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68" name="Google Shape;568;p15"/>
            <p:cNvGrpSpPr/>
            <p:nvPr/>
          </p:nvGrpSpPr>
          <p:grpSpPr>
            <a:xfrm>
              <a:off x="19930300" y="0"/>
              <a:ext cx="1532674" cy="1341090"/>
              <a:chOff x="0" y="0"/>
              <a:chExt cx="812800" cy="711200"/>
            </a:xfrm>
          </p:grpSpPr>
          <p:sp>
            <p:nvSpPr>
              <p:cNvPr id="569"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570"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1" name="Google Shape;571;p15"/>
            <p:cNvGrpSpPr/>
            <p:nvPr/>
          </p:nvGrpSpPr>
          <p:grpSpPr>
            <a:xfrm>
              <a:off x="18397010" y="0"/>
              <a:ext cx="1532674" cy="1341090"/>
              <a:chOff x="0" y="0"/>
              <a:chExt cx="812800" cy="711200"/>
            </a:xfrm>
          </p:grpSpPr>
          <p:sp>
            <p:nvSpPr>
              <p:cNvPr id="57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7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4" name="Google Shape;574;p15"/>
            <p:cNvGrpSpPr/>
            <p:nvPr/>
          </p:nvGrpSpPr>
          <p:grpSpPr>
            <a:xfrm>
              <a:off x="24529552" y="0"/>
              <a:ext cx="1532674" cy="1341090"/>
              <a:chOff x="0" y="0"/>
              <a:chExt cx="812800" cy="711200"/>
            </a:xfrm>
          </p:grpSpPr>
          <p:sp>
            <p:nvSpPr>
              <p:cNvPr id="575"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76"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7" name="Google Shape;577;p15"/>
            <p:cNvGrpSpPr/>
            <p:nvPr/>
          </p:nvGrpSpPr>
          <p:grpSpPr>
            <a:xfrm>
              <a:off x="13031421" y="1341090"/>
              <a:ext cx="1532674" cy="1341090"/>
              <a:chOff x="0" y="0"/>
              <a:chExt cx="812800" cy="711200"/>
            </a:xfrm>
          </p:grpSpPr>
          <p:sp>
            <p:nvSpPr>
              <p:cNvPr id="57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57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580" name="Google Shape;580;p15"/>
          <p:cNvSpPr txBox="1"/>
          <p:nvPr/>
        </p:nvSpPr>
        <p:spPr>
          <a:xfrm>
            <a:off x="5204374" y="616386"/>
            <a:ext cx="11262087" cy="13849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zh-TW" altLang="en-US" sz="7500" b="1" u="none" dirty="0" smtClean="0">
                <a:solidFill>
                  <a:srgbClr val="FEBC1D"/>
                </a:solidFill>
                <a:latin typeface="微軟正黑體" panose="020B0604030504040204" pitchFamily="34" charset="-120"/>
                <a:ea typeface="微軟正黑體" panose="020B0604030504040204" pitchFamily="34" charset="-120"/>
                <a:cs typeface="Raleway Black"/>
                <a:sym typeface="Raleway Black"/>
              </a:rPr>
              <a:t>入學方式核心精神</a:t>
            </a:r>
            <a:endParaRPr b="1" dirty="0">
              <a:latin typeface="微軟正黑體" panose="020B0604030504040204" pitchFamily="34" charset="-120"/>
              <a:ea typeface="微軟正黑體" panose="020B0604030504040204" pitchFamily="34" charset="-120"/>
            </a:endParaRPr>
          </a:p>
        </p:txBody>
      </p:sp>
      <p:grpSp>
        <p:nvGrpSpPr>
          <p:cNvPr id="581" name="Google Shape;581;p15"/>
          <p:cNvGrpSpPr/>
          <p:nvPr/>
        </p:nvGrpSpPr>
        <p:grpSpPr>
          <a:xfrm>
            <a:off x="2605488" y="4263522"/>
            <a:ext cx="1974418" cy="1983268"/>
            <a:chOff x="1813" y="0"/>
            <a:chExt cx="809173" cy="812800"/>
          </a:xfrm>
        </p:grpSpPr>
        <p:sp>
          <p:nvSpPr>
            <p:cNvPr id="582" name="Google Shape;582;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EF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585" name="Google Shape;585;p15"/>
          <p:cNvSpPr txBox="1"/>
          <p:nvPr/>
        </p:nvSpPr>
        <p:spPr>
          <a:xfrm>
            <a:off x="1671989" y="6613103"/>
            <a:ext cx="3841416" cy="1218795"/>
          </a:xfrm>
          <a:prstGeom prst="rect">
            <a:avLst/>
          </a:prstGeom>
          <a:noFill/>
          <a:ln>
            <a:noFill/>
          </a:ln>
        </p:spPr>
        <p:txBody>
          <a:bodyPr spcFirstLastPara="1" wrap="square" lIns="0" tIns="0" rIns="0" bIns="0" anchor="t" anchorCtr="0">
            <a:spAutoFit/>
          </a:bodyPr>
          <a:lstStyle/>
          <a:p>
            <a:pPr marL="0" marR="0" lvl="0" indent="0" algn="ctr" rtl="0">
              <a:lnSpc>
                <a:spcPct val="120005"/>
              </a:lnSpc>
              <a:spcBef>
                <a:spcPts val="0"/>
              </a:spcBef>
              <a:spcAft>
                <a:spcPts val="0"/>
              </a:spcAft>
              <a:buNone/>
            </a:pPr>
            <a:r>
              <a:rPr lang="zh-TW" altLang="en-US" sz="6600" u="none" dirty="0" smtClean="0">
                <a:solidFill>
                  <a:srgbClr val="FEF6E0"/>
                </a:solidFill>
                <a:latin typeface="微軟正黑體" panose="020B0604030504040204" pitchFamily="34" charset="-120"/>
                <a:ea typeface="微軟正黑體" panose="020B0604030504040204" pitchFamily="34" charset="-120"/>
                <a:cs typeface="Cabin"/>
                <a:sym typeface="Cabin"/>
              </a:rPr>
              <a:t>適性發展</a:t>
            </a:r>
            <a:endParaRPr sz="3600" dirty="0">
              <a:latin typeface="微軟正黑體" panose="020B0604030504040204" pitchFamily="34" charset="-120"/>
              <a:ea typeface="微軟正黑體" panose="020B0604030504040204" pitchFamily="34" charset="-120"/>
            </a:endParaRPr>
          </a:p>
        </p:txBody>
      </p:sp>
      <p:pic>
        <p:nvPicPr>
          <p:cNvPr id="587" name="Google Shape;587;p15"/>
          <p:cNvPicPr preferRelativeResize="0"/>
          <p:nvPr/>
        </p:nvPicPr>
        <p:blipFill rotWithShape="1">
          <a:blip r:embed="rId5">
            <a:alphaModFix/>
          </a:blip>
          <a:srcRect/>
          <a:stretch/>
        </p:blipFill>
        <p:spPr>
          <a:xfrm>
            <a:off x="3054222" y="4699559"/>
            <a:ext cx="1076953" cy="961426"/>
          </a:xfrm>
          <a:prstGeom prst="rect">
            <a:avLst/>
          </a:prstGeom>
          <a:noFill/>
          <a:ln>
            <a:noFill/>
          </a:ln>
        </p:spPr>
      </p:pic>
      <p:grpSp>
        <p:nvGrpSpPr>
          <p:cNvPr id="588" name="Google Shape;588;p15"/>
          <p:cNvGrpSpPr/>
          <p:nvPr/>
        </p:nvGrpSpPr>
        <p:grpSpPr>
          <a:xfrm>
            <a:off x="7921040" y="4263522"/>
            <a:ext cx="1974418" cy="1983268"/>
            <a:chOff x="1813" y="0"/>
            <a:chExt cx="809173" cy="812800"/>
          </a:xfrm>
        </p:grpSpPr>
        <p:sp>
          <p:nvSpPr>
            <p:cNvPr id="589" name="Google Shape;589;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EF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pic>
        <p:nvPicPr>
          <p:cNvPr id="591" name="Google Shape;591;p15"/>
          <p:cNvPicPr preferRelativeResize="0"/>
          <p:nvPr/>
        </p:nvPicPr>
        <p:blipFill rotWithShape="1">
          <a:blip r:embed="rId6">
            <a:alphaModFix/>
          </a:blip>
          <a:srcRect/>
          <a:stretch/>
        </p:blipFill>
        <p:spPr>
          <a:xfrm>
            <a:off x="8323780" y="4735973"/>
            <a:ext cx="1168940" cy="922400"/>
          </a:xfrm>
          <a:prstGeom prst="rect">
            <a:avLst/>
          </a:prstGeom>
          <a:noFill/>
          <a:ln>
            <a:noFill/>
          </a:ln>
        </p:spPr>
      </p:pic>
      <p:grpSp>
        <p:nvGrpSpPr>
          <p:cNvPr id="592" name="Google Shape;592;p15"/>
          <p:cNvGrpSpPr/>
          <p:nvPr/>
        </p:nvGrpSpPr>
        <p:grpSpPr>
          <a:xfrm>
            <a:off x="13236592" y="4232716"/>
            <a:ext cx="1974418" cy="1983268"/>
            <a:chOff x="1813" y="0"/>
            <a:chExt cx="809173" cy="812800"/>
          </a:xfrm>
        </p:grpSpPr>
        <p:sp>
          <p:nvSpPr>
            <p:cNvPr id="593" name="Google Shape;593;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EF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pic>
        <p:nvPicPr>
          <p:cNvPr id="595" name="Google Shape;595;p15"/>
          <p:cNvPicPr preferRelativeResize="0"/>
          <p:nvPr/>
        </p:nvPicPr>
        <p:blipFill rotWithShape="1">
          <a:blip r:embed="rId7">
            <a:alphaModFix/>
          </a:blip>
          <a:srcRect/>
          <a:stretch/>
        </p:blipFill>
        <p:spPr>
          <a:xfrm>
            <a:off x="13710917" y="4759511"/>
            <a:ext cx="1004081" cy="1070241"/>
          </a:xfrm>
          <a:prstGeom prst="rect">
            <a:avLst/>
          </a:prstGeom>
          <a:noFill/>
          <a:ln>
            <a:noFill/>
          </a:ln>
        </p:spPr>
      </p:pic>
      <p:sp>
        <p:nvSpPr>
          <p:cNvPr id="124" name="Rectangle 18"/>
          <p:cNvSpPr txBox="1">
            <a:spLocks noChangeArrowheads="1"/>
          </p:cNvSpPr>
          <p:nvPr/>
        </p:nvSpPr>
        <p:spPr bwMode="auto">
          <a:xfrm>
            <a:off x="5703662" y="2017891"/>
            <a:ext cx="6408738" cy="1701800"/>
          </a:xfrm>
          <a:prstGeom prst="rect">
            <a:avLst/>
          </a:prstGeom>
          <a:noFill/>
          <a:ln>
            <a:noFill/>
          </a:ln>
        </p:spPr>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fontAlgn="auto" hangingPunct="1">
              <a:lnSpc>
                <a:spcPts val="5200"/>
              </a:lnSpc>
              <a:spcBef>
                <a:spcPts val="3600"/>
              </a:spcBef>
              <a:spcAft>
                <a:spcPts val="1800"/>
              </a:spcAft>
              <a:defRPr/>
            </a:pPr>
            <a:r>
              <a:rPr kumimoji="0" lang="zh-TW" altLang="en-US" sz="4400" b="1" dirty="0">
                <a:solidFill>
                  <a:schemeClr val="bg2">
                    <a:lumMod val="40000"/>
                    <a:lumOff val="60000"/>
                  </a:schemeClr>
                </a:solidFill>
                <a:latin typeface="微軟正黑體" panose="020B0604030504040204" pitchFamily="34" charset="-120"/>
                <a:ea typeface="微軟正黑體" panose="020B0604030504040204" pitchFamily="34" charset="-120"/>
              </a:rPr>
              <a:t>選你所適、愛你所選</a:t>
            </a:r>
            <a:r>
              <a:rPr kumimoji="0" lang="en-US" altLang="zh-TW" sz="4400" b="1" dirty="0">
                <a:solidFill>
                  <a:schemeClr val="bg2">
                    <a:lumMod val="40000"/>
                    <a:lumOff val="60000"/>
                  </a:schemeClr>
                </a:solidFill>
                <a:latin typeface="微軟正黑體" panose="020B0604030504040204" pitchFamily="34" charset="-120"/>
                <a:ea typeface="微軟正黑體" panose="020B0604030504040204" pitchFamily="34" charset="-120"/>
              </a:rPr>
              <a:t/>
            </a:r>
            <a:br>
              <a:rPr kumimoji="0" lang="en-US" altLang="zh-TW" sz="4400" b="1" dirty="0">
                <a:solidFill>
                  <a:schemeClr val="bg2">
                    <a:lumMod val="40000"/>
                    <a:lumOff val="60000"/>
                  </a:schemeClr>
                </a:solidFill>
                <a:latin typeface="微軟正黑體" panose="020B0604030504040204" pitchFamily="34" charset="-120"/>
                <a:ea typeface="微軟正黑體" panose="020B0604030504040204" pitchFamily="34" charset="-120"/>
              </a:rPr>
            </a:br>
            <a:r>
              <a:rPr kumimoji="0" lang="zh-TW" altLang="en-US" sz="4400" b="1" dirty="0">
                <a:solidFill>
                  <a:schemeClr val="bg2">
                    <a:lumMod val="40000"/>
                    <a:lumOff val="60000"/>
                  </a:schemeClr>
                </a:solidFill>
                <a:latin typeface="微軟正黑體" panose="020B0604030504040204" pitchFamily="34" charset="-120"/>
                <a:ea typeface="微軟正黑體" panose="020B0604030504040204" pitchFamily="34" charset="-120"/>
              </a:rPr>
              <a:t>成就每一個你</a:t>
            </a:r>
          </a:p>
        </p:txBody>
      </p:sp>
      <p:sp>
        <p:nvSpPr>
          <p:cNvPr id="125" name="MH_Other_2">
            <a:extLst>
              <a:ext uri="{FF2B5EF4-FFF2-40B4-BE49-F238E27FC236}">
                <a16:creationId xmlns:a16="http://schemas.microsoft.com/office/drawing/2014/main" id="{36521CA5-6D38-456C-AD50-BAD4A0028F80}"/>
              </a:ext>
            </a:extLst>
          </p:cNvPr>
          <p:cNvSpPr/>
          <p:nvPr>
            <p:custDataLst>
              <p:tags r:id="rId1"/>
            </p:custDataLst>
          </p:nvPr>
        </p:nvSpPr>
        <p:spPr>
          <a:xfrm>
            <a:off x="5932872" y="4847636"/>
            <a:ext cx="633460" cy="857811"/>
          </a:xfrm>
          <a:prstGeom prst="chevron">
            <a:avLst/>
          </a:prstGeom>
          <a:solidFill>
            <a:srgbClr val="FEF6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26" name="MH_Other_2">
            <a:extLst>
              <a:ext uri="{FF2B5EF4-FFF2-40B4-BE49-F238E27FC236}">
                <a16:creationId xmlns:a16="http://schemas.microsoft.com/office/drawing/2014/main" id="{36521CA5-6D38-456C-AD50-BAD4A0028F80}"/>
              </a:ext>
            </a:extLst>
          </p:cNvPr>
          <p:cNvSpPr/>
          <p:nvPr>
            <p:custDataLst>
              <p:tags r:id="rId2"/>
            </p:custDataLst>
          </p:nvPr>
        </p:nvSpPr>
        <p:spPr>
          <a:xfrm>
            <a:off x="11286643" y="4800562"/>
            <a:ext cx="633460" cy="857811"/>
          </a:xfrm>
          <a:prstGeom prst="chevron">
            <a:avLst/>
          </a:prstGeom>
          <a:solidFill>
            <a:srgbClr val="FEF6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27" name="Google Shape;585;p15"/>
          <p:cNvSpPr txBox="1"/>
          <p:nvPr/>
        </p:nvSpPr>
        <p:spPr>
          <a:xfrm>
            <a:off x="6987323" y="6613103"/>
            <a:ext cx="3841416" cy="1218795"/>
          </a:xfrm>
          <a:prstGeom prst="rect">
            <a:avLst/>
          </a:prstGeom>
          <a:noFill/>
          <a:ln>
            <a:noFill/>
          </a:ln>
        </p:spPr>
        <p:txBody>
          <a:bodyPr spcFirstLastPara="1" wrap="square" lIns="0" tIns="0" rIns="0" bIns="0" anchor="t" anchorCtr="0">
            <a:spAutoFit/>
          </a:bodyPr>
          <a:lstStyle/>
          <a:p>
            <a:pPr marL="0" marR="0" lvl="0" indent="0" algn="ctr" rtl="0">
              <a:lnSpc>
                <a:spcPct val="120005"/>
              </a:lnSpc>
              <a:spcBef>
                <a:spcPts val="0"/>
              </a:spcBef>
              <a:spcAft>
                <a:spcPts val="0"/>
              </a:spcAft>
              <a:buNone/>
            </a:pPr>
            <a:r>
              <a:rPr lang="zh-TW" altLang="en-US" sz="6600" u="none" dirty="0" smtClean="0">
                <a:solidFill>
                  <a:srgbClr val="FEF6E0"/>
                </a:solidFill>
                <a:latin typeface="微軟正黑體" panose="020B0604030504040204" pitchFamily="34" charset="-120"/>
                <a:ea typeface="微軟正黑體" panose="020B0604030504040204" pitchFamily="34" charset="-120"/>
                <a:cs typeface="Cabin"/>
                <a:sym typeface="Cabin"/>
              </a:rPr>
              <a:t>適性入學</a:t>
            </a:r>
            <a:endParaRPr sz="3600" dirty="0">
              <a:latin typeface="微軟正黑體" panose="020B0604030504040204" pitchFamily="34" charset="-120"/>
              <a:ea typeface="微軟正黑體" panose="020B0604030504040204" pitchFamily="34" charset="-120"/>
            </a:endParaRPr>
          </a:p>
        </p:txBody>
      </p:sp>
      <p:sp>
        <p:nvSpPr>
          <p:cNvPr id="128" name="Google Shape;585;p15"/>
          <p:cNvSpPr txBox="1"/>
          <p:nvPr/>
        </p:nvSpPr>
        <p:spPr>
          <a:xfrm>
            <a:off x="12292249" y="6613103"/>
            <a:ext cx="3841416" cy="1218795"/>
          </a:xfrm>
          <a:prstGeom prst="rect">
            <a:avLst/>
          </a:prstGeom>
          <a:noFill/>
          <a:ln>
            <a:noFill/>
          </a:ln>
        </p:spPr>
        <p:txBody>
          <a:bodyPr spcFirstLastPara="1" wrap="square" lIns="0" tIns="0" rIns="0" bIns="0" anchor="t" anchorCtr="0">
            <a:spAutoFit/>
          </a:bodyPr>
          <a:lstStyle/>
          <a:p>
            <a:pPr marL="0" marR="0" lvl="0" indent="0" algn="ctr" rtl="0">
              <a:lnSpc>
                <a:spcPct val="120005"/>
              </a:lnSpc>
              <a:spcBef>
                <a:spcPts val="0"/>
              </a:spcBef>
              <a:spcAft>
                <a:spcPts val="0"/>
              </a:spcAft>
              <a:buNone/>
            </a:pPr>
            <a:r>
              <a:rPr lang="zh-TW" altLang="en-US" sz="6600" u="none" dirty="0" smtClean="0">
                <a:solidFill>
                  <a:srgbClr val="FEF6E0"/>
                </a:solidFill>
                <a:latin typeface="微軟正黑體" panose="020B0604030504040204" pitchFamily="34" charset="-120"/>
                <a:ea typeface="微軟正黑體" panose="020B0604030504040204" pitchFamily="34" charset="-120"/>
                <a:cs typeface="Cabin"/>
                <a:sym typeface="Cabin"/>
              </a:rPr>
              <a:t>適性楊才</a:t>
            </a:r>
            <a:endParaRPr sz="36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fade">
                                      <p:cBhvr>
                                        <p:cTn id="13" dur="250"/>
                                        <p:tgtEl>
                                          <p:spTgt spid="125"/>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2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animBg="1"/>
      <p:bldP spid="1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477329"/>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度</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五專免試入學</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71" name="流程圖: 程序 170">
            <a:extLst>
              <a:ext uri="{FF2B5EF4-FFF2-40B4-BE49-F238E27FC236}">
                <a16:creationId xmlns:a16="http://schemas.microsoft.com/office/drawing/2014/main" id="{8AC7359D-1575-4AA6-B46E-CAEB5A2C8F29}"/>
              </a:ext>
            </a:extLst>
          </p:cNvPr>
          <p:cNvSpPr/>
          <p:nvPr/>
        </p:nvSpPr>
        <p:spPr>
          <a:xfrm>
            <a:off x="3195306" y="2467015"/>
            <a:ext cx="5134582" cy="4896284"/>
          </a:xfrm>
          <a:prstGeom prst="flowChartProcess">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342900" indent="-342900" eaLnBrk="1" fontAlgn="auto" hangingPunct="1">
              <a:spcBef>
                <a:spcPts val="0"/>
              </a:spcBef>
              <a:spcAft>
                <a:spcPts val="0"/>
              </a:spcAft>
              <a:buFont typeface="Wingdings" panose="05000000000000000000" pitchFamily="2" charset="2"/>
              <a:buChar char="ü"/>
            </a:pP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anose="05000000000000000000" pitchFamily="2" charset="2"/>
              <a:buChar char="ü"/>
            </a:pP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anose="05000000000000000000" pitchFamily="2" charset="2"/>
              <a:buChar char="ü"/>
            </a:pP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lvl="1" indent="-342900" eaLnBrk="1" fontAlgn="auto" hangingPunct="1">
              <a:lnSpc>
                <a:spcPct val="125000"/>
              </a:lnSpc>
              <a:spcBef>
                <a:spcPts val="0"/>
              </a:spcBef>
              <a:spcAft>
                <a:spcPts val="0"/>
              </a:spcAft>
              <a:buFont typeface="Wingdings" panose="05000000000000000000" pitchFamily="2" charset="2"/>
              <a:buChar char="ü"/>
            </a:pP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lvl="1" indent="-342900" eaLnBrk="1" fontAlgn="auto" hangingPunct="1">
              <a:lnSpc>
                <a:spcPct val="125000"/>
              </a:lnSpc>
              <a:spcBef>
                <a:spcPts val="0"/>
              </a:spcBef>
              <a:spcAft>
                <a:spcPts val="0"/>
              </a:spcAft>
              <a:buFont typeface="Wingdings" panose="05000000000000000000" pitchFamily="2" charset="2"/>
              <a:buChar char="ü"/>
            </a:pPr>
            <a:r>
              <a:rPr kumimoji="0" lang="zh-TW" altLang="zh-TW" sz="2400" dirty="0">
                <a:solidFill>
                  <a:prstClr val="black"/>
                </a:solidFill>
                <a:latin typeface="微軟正黑體" panose="020B0604030504040204" pitchFamily="34" charset="-120"/>
                <a:ea typeface="微軟正黑體" panose="020B0604030504040204" pitchFamily="34" charset="-120"/>
              </a:rPr>
              <a:t>五專優先免試入學之免試就學區為全國一區</a:t>
            </a:r>
            <a:r>
              <a:rPr kumimoji="0" lang="zh-TW" altLang="en-US" sz="2400" dirty="0">
                <a:solidFill>
                  <a:prstClr val="black"/>
                </a:solidFill>
                <a:latin typeface="微軟正黑體" panose="020B0604030504040204" pitchFamily="34" charset="-120"/>
                <a:ea typeface="微軟正黑體" panose="020B0604030504040204" pitchFamily="34" charset="-120"/>
              </a:rPr>
              <a:t>。</a:t>
            </a: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lvl="1" indent="-342900" eaLnBrk="1" fontAlgn="auto" hangingPunct="1">
              <a:lnSpc>
                <a:spcPct val="125000"/>
              </a:lnSpc>
              <a:spcBef>
                <a:spcPts val="0"/>
              </a:spcBef>
              <a:spcAft>
                <a:spcPts val="0"/>
              </a:spcAft>
              <a:buFont typeface="Wingdings" panose="05000000000000000000" pitchFamily="2" charset="2"/>
              <a:buChar char="ü"/>
            </a:pPr>
            <a:r>
              <a:rPr kumimoji="0" lang="zh-TW" altLang="zh-TW" sz="2400" dirty="0">
                <a:solidFill>
                  <a:prstClr val="black"/>
                </a:solidFill>
                <a:latin typeface="微軟正黑體" panose="020B0604030504040204" pitchFamily="34" charset="-120"/>
                <a:ea typeface="微軟正黑體" panose="020B0604030504040204" pitchFamily="34" charset="-120"/>
              </a:rPr>
              <a:t>招收對象為</a:t>
            </a:r>
            <a:r>
              <a:rPr kumimoji="0" lang="zh-TW" altLang="zh-TW" sz="2400" b="1" dirty="0">
                <a:solidFill>
                  <a:srgbClr val="FF0000"/>
                </a:solidFill>
                <a:latin typeface="微軟正黑體" panose="020B0604030504040204" pitchFamily="34" charset="-120"/>
                <a:ea typeface="微軟正黑體" panose="020B0604030504040204" pitchFamily="34" charset="-120"/>
              </a:rPr>
              <a:t>國中畢業生</a:t>
            </a:r>
            <a:r>
              <a:rPr kumimoji="0" lang="zh-TW" altLang="en-US" sz="2400" b="1" dirty="0">
                <a:solidFill>
                  <a:srgbClr val="FF0000"/>
                </a:solidFill>
                <a:latin typeface="微軟正黑體" panose="020B0604030504040204" pitchFamily="34" charset="-120"/>
                <a:ea typeface="微軟正黑體" panose="020B0604030504040204" pitchFamily="34" charset="-120"/>
              </a:rPr>
              <a:t>及具同等學力者</a:t>
            </a:r>
            <a:r>
              <a:rPr kumimoji="0" lang="zh-TW" altLang="en-US" sz="2400" dirty="0">
                <a:solidFill>
                  <a:prstClr val="black"/>
                </a:solidFill>
                <a:latin typeface="微軟正黑體" panose="020B0604030504040204" pitchFamily="34" charset="-120"/>
                <a:ea typeface="微軟正黑體" panose="020B0604030504040204" pitchFamily="34" charset="-120"/>
              </a:rPr>
              <a:t>。</a:t>
            </a: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indent="-342900" eaLnBrk="1" fontAlgn="auto" hangingPunct="1">
              <a:lnSpc>
                <a:spcPct val="125000"/>
              </a:lnSpc>
              <a:spcBef>
                <a:spcPts val="0"/>
              </a:spcBef>
              <a:spcAft>
                <a:spcPts val="0"/>
              </a:spcAft>
              <a:buFont typeface="Wingdings" panose="05000000000000000000" pitchFamily="2" charset="2"/>
              <a:buChar char="ü"/>
            </a:pPr>
            <a:r>
              <a:rPr kumimoji="0" lang="zh-TW" altLang="zh-TW" sz="2400" dirty="0">
                <a:solidFill>
                  <a:prstClr val="black"/>
                </a:solidFill>
                <a:latin typeface="微軟正黑體" panose="020B0604030504040204" pitchFamily="34" charset="-120"/>
                <a:ea typeface="微軟正黑體" panose="020B0604030504040204" pitchFamily="34" charset="-120"/>
              </a:rPr>
              <a:t>可依志向網路選填</a:t>
            </a:r>
            <a:r>
              <a:rPr kumimoji="0" lang="en-US" altLang="zh-TW" sz="2400" dirty="0">
                <a:solidFill>
                  <a:prstClr val="black"/>
                </a:solidFill>
                <a:latin typeface="微軟正黑體" panose="020B0604030504040204" pitchFamily="34" charset="-120"/>
                <a:ea typeface="微軟正黑體" panose="020B0604030504040204" pitchFamily="34" charset="-120"/>
              </a:rPr>
              <a:t>30</a:t>
            </a:r>
            <a:r>
              <a:rPr kumimoji="0" lang="zh-TW" altLang="zh-TW" sz="2400" dirty="0">
                <a:solidFill>
                  <a:prstClr val="black"/>
                </a:solidFill>
                <a:latin typeface="微軟正黑體" panose="020B0604030504040204" pitchFamily="34" charset="-120"/>
                <a:ea typeface="微軟正黑體" panose="020B0604030504040204" pitchFamily="34" charset="-120"/>
              </a:rPr>
              <a:t>個志願，經由招生委員會以電腦統一分發</a:t>
            </a:r>
            <a:r>
              <a:rPr kumimoji="0" lang="zh-TW" altLang="en-US" sz="2400" dirty="0">
                <a:solidFill>
                  <a:prstClr val="black"/>
                </a:solidFill>
                <a:latin typeface="微軟正黑體" panose="020B0604030504040204" pitchFamily="34" charset="-120"/>
                <a:ea typeface="微軟正黑體" panose="020B0604030504040204" pitchFamily="34" charset="-120"/>
              </a:rPr>
              <a:t>。</a:t>
            </a:r>
            <a:endParaRPr kumimoji="0" lang="en-US" altLang="zh-TW" sz="2400" dirty="0">
              <a:solidFill>
                <a:prstClr val="black"/>
              </a:solidFill>
              <a:latin typeface="微軟正黑體" panose="020B0604030504040204" pitchFamily="34" charset="-120"/>
              <a:ea typeface="微軟正黑體" panose="020B0604030504040204" pitchFamily="34" charset="-120"/>
            </a:endParaRPr>
          </a:p>
        </p:txBody>
      </p:sp>
      <p:sp>
        <p:nvSpPr>
          <p:cNvPr id="172" name="流程圖: 程序 171">
            <a:extLst>
              <a:ext uri="{FF2B5EF4-FFF2-40B4-BE49-F238E27FC236}">
                <a16:creationId xmlns:a16="http://schemas.microsoft.com/office/drawing/2014/main" id="{F0D3DF25-DA52-4D11-86E2-5B51EADA9873}"/>
              </a:ext>
            </a:extLst>
          </p:cNvPr>
          <p:cNvSpPr/>
          <p:nvPr/>
        </p:nvSpPr>
        <p:spPr>
          <a:xfrm>
            <a:off x="9013964" y="2489369"/>
            <a:ext cx="5009738" cy="4873930"/>
          </a:xfrm>
          <a:prstGeom prst="flowChartProcess">
            <a:avLst/>
          </a:prstGeom>
          <a:solidFill>
            <a:schemeClr val="tx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42900" lvl="1" indent="-342900" eaLnBrk="1" fontAlgn="auto" hangingPunct="1">
              <a:lnSpc>
                <a:spcPct val="125000"/>
              </a:lnSpc>
              <a:spcBef>
                <a:spcPts val="0"/>
              </a:spcBef>
              <a:spcAft>
                <a:spcPts val="0"/>
              </a:spcAft>
              <a:buFont typeface="Wingdings" panose="05000000000000000000" pitchFamily="2" charset="2"/>
              <a:buChar char="ü"/>
            </a:pP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lvl="1" indent="-342900" eaLnBrk="1" fontAlgn="auto" hangingPunct="1">
              <a:lnSpc>
                <a:spcPct val="125000"/>
              </a:lnSpc>
              <a:spcBef>
                <a:spcPts val="0"/>
              </a:spcBef>
              <a:spcAft>
                <a:spcPts val="0"/>
              </a:spcAft>
              <a:buFont typeface="Wingdings" panose="05000000000000000000" pitchFamily="2" charset="2"/>
              <a:buChar char="ü"/>
            </a:pP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lvl="1" indent="-342900" eaLnBrk="1" fontAlgn="auto" hangingPunct="1">
              <a:lnSpc>
                <a:spcPct val="125000"/>
              </a:lnSpc>
              <a:spcBef>
                <a:spcPts val="0"/>
              </a:spcBef>
              <a:spcAft>
                <a:spcPts val="0"/>
              </a:spcAft>
              <a:buFont typeface="Wingdings" panose="05000000000000000000" pitchFamily="2" charset="2"/>
              <a:buChar char="ü"/>
            </a:pP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lvl="1" indent="-342900" eaLnBrk="1" fontAlgn="auto" hangingPunct="1">
              <a:lnSpc>
                <a:spcPct val="125000"/>
              </a:lnSpc>
              <a:spcBef>
                <a:spcPts val="0"/>
              </a:spcBef>
              <a:spcAft>
                <a:spcPts val="0"/>
              </a:spcAft>
              <a:buFont typeface="Wingdings" panose="05000000000000000000" pitchFamily="2" charset="2"/>
              <a:buChar char="ü"/>
            </a:pPr>
            <a:r>
              <a:rPr kumimoji="0" lang="zh-TW" altLang="zh-TW" sz="2400" dirty="0">
                <a:solidFill>
                  <a:prstClr val="black"/>
                </a:solidFill>
                <a:latin typeface="微軟正黑體" panose="020B0604030504040204" pitchFamily="34" charset="-120"/>
                <a:ea typeface="微軟正黑體" panose="020B0604030504040204" pitchFamily="34" charset="-120"/>
              </a:rPr>
              <a:t>全國一區，分北、中、南三個招生委員會辦理</a:t>
            </a:r>
            <a:r>
              <a:rPr kumimoji="0" lang="zh-TW" altLang="en-US" sz="2400" dirty="0">
                <a:solidFill>
                  <a:prstClr val="black"/>
                </a:solidFill>
                <a:latin typeface="微軟正黑體" panose="020B0604030504040204" pitchFamily="34" charset="-120"/>
                <a:ea typeface="微軟正黑體" panose="020B0604030504040204" pitchFamily="34" charset="-120"/>
              </a:rPr>
              <a:t>。</a:t>
            </a:r>
            <a:endParaRPr kumimoji="0" lang="en-US" altLang="zh-TW" sz="2400" dirty="0">
              <a:solidFill>
                <a:prstClr val="black"/>
              </a:solidFill>
              <a:latin typeface="微軟正黑體" panose="020B0604030504040204" pitchFamily="34" charset="-120"/>
              <a:ea typeface="微軟正黑體" panose="020B0604030504040204" pitchFamily="34" charset="-120"/>
            </a:endParaRPr>
          </a:p>
          <a:p>
            <a:pPr marL="342900" lvl="1" indent="-342900" eaLnBrk="1" fontAlgn="auto" hangingPunct="1">
              <a:lnSpc>
                <a:spcPct val="125000"/>
              </a:lnSpc>
              <a:spcBef>
                <a:spcPts val="0"/>
              </a:spcBef>
              <a:spcAft>
                <a:spcPts val="0"/>
              </a:spcAft>
              <a:buFont typeface="Wingdings" panose="05000000000000000000" pitchFamily="2" charset="2"/>
              <a:buChar char="ü"/>
            </a:pPr>
            <a:r>
              <a:rPr kumimoji="0" lang="zh-TW" altLang="zh-TW" sz="2400" dirty="0">
                <a:solidFill>
                  <a:prstClr val="black"/>
                </a:solidFill>
                <a:latin typeface="微軟正黑體" panose="020B0604030504040204" pitchFamily="34" charset="-120"/>
                <a:ea typeface="微軟正黑體" panose="020B0604030504040204" pitchFamily="34" charset="-120"/>
              </a:rPr>
              <a:t>學生可分別向北、中、南區聯合免試入學招生委員會報名，但各區限選擇一所五專招生學校申請。</a:t>
            </a:r>
            <a:endParaRPr kumimoji="0" lang="en-US" altLang="zh-TW" sz="2400" dirty="0">
              <a:solidFill>
                <a:prstClr val="black"/>
              </a:solidFill>
              <a:latin typeface="微軟正黑體" panose="020B0604030504040204" pitchFamily="34" charset="-120"/>
              <a:ea typeface="微軟正黑體" panose="020B0604030504040204" pitchFamily="34" charset="-120"/>
            </a:endParaRPr>
          </a:p>
        </p:txBody>
      </p:sp>
      <p:sp>
        <p:nvSpPr>
          <p:cNvPr id="173" name="流程圖: 程序 172">
            <a:extLst>
              <a:ext uri="{FF2B5EF4-FFF2-40B4-BE49-F238E27FC236}">
                <a16:creationId xmlns:a16="http://schemas.microsoft.com/office/drawing/2014/main" id="{419B6997-4EA9-4F7E-AAF5-CB6FB24B955D}"/>
              </a:ext>
            </a:extLst>
          </p:cNvPr>
          <p:cNvSpPr/>
          <p:nvPr/>
        </p:nvSpPr>
        <p:spPr>
          <a:xfrm>
            <a:off x="4243434" y="2771012"/>
            <a:ext cx="2952328" cy="864096"/>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eaLnBrk="1" fontAlgn="auto" hangingPunct="1">
              <a:spcBef>
                <a:spcPts val="0"/>
              </a:spcBef>
              <a:spcAft>
                <a:spcPts val="0"/>
              </a:spcAft>
            </a:pPr>
            <a:r>
              <a:rPr kumimoji="0" lang="zh-TW" altLang="en-US" sz="3600" dirty="0">
                <a:solidFill>
                  <a:prstClr val="white"/>
                </a:solidFill>
                <a:latin typeface="微軟正黑體" panose="020B0604030504040204" pitchFamily="34" charset="-120"/>
                <a:ea typeface="微軟正黑體" panose="020B0604030504040204" pitchFamily="34" charset="-120"/>
              </a:rPr>
              <a:t>優先免試</a:t>
            </a:r>
          </a:p>
        </p:txBody>
      </p:sp>
      <p:sp>
        <p:nvSpPr>
          <p:cNvPr id="174" name="流程圖: 程序 173">
            <a:extLst>
              <a:ext uri="{FF2B5EF4-FFF2-40B4-BE49-F238E27FC236}">
                <a16:creationId xmlns:a16="http://schemas.microsoft.com/office/drawing/2014/main" id="{921955F1-C924-4177-80B5-D0E999936752}"/>
              </a:ext>
            </a:extLst>
          </p:cNvPr>
          <p:cNvSpPr/>
          <p:nvPr/>
        </p:nvSpPr>
        <p:spPr>
          <a:xfrm>
            <a:off x="9954184" y="2771012"/>
            <a:ext cx="2952328" cy="864096"/>
          </a:xfrm>
          <a:prstGeom prst="flowChart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eaLnBrk="1" fontAlgn="auto" hangingPunct="1">
              <a:spcBef>
                <a:spcPts val="0"/>
              </a:spcBef>
              <a:spcAft>
                <a:spcPts val="0"/>
              </a:spcAft>
            </a:pPr>
            <a:r>
              <a:rPr kumimoji="0" lang="zh-TW" altLang="en-US" sz="3600" dirty="0">
                <a:solidFill>
                  <a:prstClr val="white"/>
                </a:solidFill>
                <a:latin typeface="微軟正黑體" panose="020B0604030504040204" pitchFamily="34" charset="-120"/>
                <a:ea typeface="微軟正黑體" panose="020B0604030504040204" pitchFamily="34" charset="-120"/>
              </a:rPr>
              <a:t>聯合免試</a:t>
            </a:r>
          </a:p>
        </p:txBody>
      </p:sp>
      <p:sp>
        <p:nvSpPr>
          <p:cNvPr id="175" name="文字方塊 174"/>
          <p:cNvSpPr txBox="1"/>
          <p:nvPr/>
        </p:nvSpPr>
        <p:spPr>
          <a:xfrm>
            <a:off x="4337235" y="7787081"/>
            <a:ext cx="9613529" cy="523220"/>
          </a:xfrm>
          <a:prstGeom prst="rect">
            <a:avLst/>
          </a:prstGeom>
          <a:noFill/>
        </p:spPr>
        <p:txBody>
          <a:bodyPr wrap="none" rtlCol="0">
            <a:spAutoFit/>
          </a:bodyPr>
          <a:lstStyle/>
          <a:p>
            <a:pPr eaLnBrk="1" fontAlgn="auto" hangingPunct="1">
              <a:spcBef>
                <a:spcPts val="0"/>
              </a:spcBef>
              <a:spcAft>
                <a:spcPts val="0"/>
              </a:spcAft>
            </a:pPr>
            <a:r>
              <a:rPr kumimoji="0" lang="zh-TW" altLang="en-US" sz="2800" dirty="0">
                <a:solidFill>
                  <a:prstClr val="black"/>
                </a:solidFill>
                <a:latin typeface="微軟正黑體" panose="020B0604030504040204" pitchFamily="34" charset="-120"/>
                <a:ea typeface="微軟正黑體" panose="020B0604030504040204" pitchFamily="34" charset="-120"/>
              </a:rPr>
              <a:t>技專校院招生策略委員會    </a:t>
            </a:r>
            <a:r>
              <a:rPr kumimoji="0" lang="en-US" altLang="zh-TW" sz="2800" dirty="0">
                <a:solidFill>
                  <a:prstClr val="black"/>
                </a:solidFill>
                <a:latin typeface="微軟正黑體" panose="020B0604030504040204" pitchFamily="34" charset="-120"/>
                <a:ea typeface="微軟正黑體" panose="020B0604030504040204" pitchFamily="34" charset="-120"/>
              </a:rPr>
              <a:t>https://www.techadmi.edu.tw/</a:t>
            </a:r>
          </a:p>
        </p:txBody>
      </p:sp>
      <p:sp>
        <p:nvSpPr>
          <p:cNvPr id="176" name="文字方塊 175"/>
          <p:cNvSpPr txBox="1"/>
          <p:nvPr/>
        </p:nvSpPr>
        <p:spPr>
          <a:xfrm>
            <a:off x="4264299" y="8462304"/>
            <a:ext cx="9759403" cy="523220"/>
          </a:xfrm>
          <a:prstGeom prst="rect">
            <a:avLst/>
          </a:prstGeom>
          <a:noFill/>
        </p:spPr>
        <p:txBody>
          <a:bodyPr wrap="none" rtlCol="0">
            <a:spAutoFit/>
          </a:bodyPr>
          <a:lstStyle/>
          <a:p>
            <a:pPr eaLnBrk="1" fontAlgn="auto" hangingPunct="1">
              <a:spcBef>
                <a:spcPts val="0"/>
              </a:spcBef>
              <a:spcAft>
                <a:spcPts val="0"/>
              </a:spcAft>
            </a:pPr>
            <a:r>
              <a:rPr kumimoji="0" lang="zh-TW" altLang="en-US" sz="2800" dirty="0">
                <a:solidFill>
                  <a:prstClr val="black"/>
                </a:solidFill>
                <a:latin typeface="微軟正黑體" panose="020B0604030504040204" pitchFamily="34" charset="-120"/>
                <a:ea typeface="微軟正黑體" panose="020B0604030504040204" pitchFamily="34" charset="-120"/>
              </a:rPr>
              <a:t>技專校院招生委員會聯合會    </a:t>
            </a:r>
            <a:r>
              <a:rPr kumimoji="0" lang="en-US" altLang="zh-TW" sz="2800" dirty="0">
                <a:solidFill>
                  <a:prstClr val="black"/>
                </a:solidFill>
                <a:latin typeface="微軟正黑體" panose="020B0604030504040204" pitchFamily="34" charset="-120"/>
                <a:ea typeface="微軟正黑體" panose="020B0604030504040204" pitchFamily="34" charset="-120"/>
              </a:rPr>
              <a:t>https://www.jctv.ntut.edu.tw/</a:t>
            </a:r>
          </a:p>
        </p:txBody>
      </p:sp>
    </p:spTree>
    <p:extLst>
      <p:ext uri="{BB962C8B-B14F-4D97-AF65-F5344CB8AC3E}">
        <p14:creationId xmlns:p14="http://schemas.microsoft.com/office/powerpoint/2010/main" val="3664266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12"/>
        <p:cNvGrpSpPr/>
        <p:nvPr/>
      </p:nvGrpSpPr>
      <p:grpSpPr>
        <a:xfrm>
          <a:off x="0" y="0"/>
          <a:ext cx="0" cy="0"/>
          <a:chOff x="0" y="0"/>
          <a:chExt cx="0" cy="0"/>
        </a:xfrm>
      </p:grpSpPr>
      <p:sp>
        <p:nvSpPr>
          <p:cNvPr id="713" name="Google Shape;713;p17"/>
          <p:cNvSpPr txBox="1"/>
          <p:nvPr/>
        </p:nvSpPr>
        <p:spPr>
          <a:xfrm>
            <a:off x="2481184" y="3682836"/>
            <a:ext cx="12804900" cy="3545586"/>
          </a:xfrm>
          <a:prstGeom prst="rect">
            <a:avLst/>
          </a:prstGeom>
          <a:noFill/>
          <a:ln>
            <a:noFill/>
          </a:ln>
        </p:spPr>
        <p:txBody>
          <a:bodyPr spcFirstLastPara="1" wrap="square" lIns="0" tIns="0" rIns="0" bIns="0" anchor="t" anchorCtr="0">
            <a:spAutoFit/>
          </a:bodyPr>
          <a:lstStyle/>
          <a:p>
            <a:pPr lvl="0" algn="ctr">
              <a:lnSpc>
                <a:spcPct val="120000"/>
              </a:lnSpc>
            </a:pPr>
            <a:r>
              <a:rPr lang="en-US" altLang="zh-TW"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學年度五專</a:t>
            </a:r>
            <a:endParaRPr lang="en-US" altLang="zh-TW" sz="9600" b="1"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a:p>
            <a:pPr lvl="0" algn="ctr">
              <a:lnSpc>
                <a:spcPct val="120000"/>
              </a:lnSpc>
            </a:pP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優先免試入學</a:t>
            </a:r>
            <a:endPar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nvGrpSpPr>
          <p:cNvPr id="715" name="Google Shape;715;p17"/>
          <p:cNvGrpSpPr/>
          <p:nvPr/>
        </p:nvGrpSpPr>
        <p:grpSpPr>
          <a:xfrm>
            <a:off x="14508389" y="-1376887"/>
            <a:ext cx="8379133" cy="10121522"/>
            <a:chOff x="0" y="1122439"/>
            <a:chExt cx="11172177" cy="13495363"/>
          </a:xfrm>
        </p:grpSpPr>
        <p:sp>
          <p:nvSpPr>
            <p:cNvPr id="716" name="Google Shape;716;p17"/>
            <p:cNvSpPr txBox="1"/>
            <p:nvPr/>
          </p:nvSpPr>
          <p:spPr>
            <a:xfrm>
              <a:off x="5533882"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7"/>
            <p:cNvSpPr txBox="1"/>
            <p:nvPr/>
          </p:nvSpPr>
          <p:spPr>
            <a:xfrm>
              <a:off x="8875094"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7"/>
            <p:cNvSpPr txBox="1"/>
            <p:nvPr/>
          </p:nvSpPr>
          <p:spPr>
            <a:xfrm>
              <a:off x="7204489" y="989312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txBox="1"/>
            <p:nvPr/>
          </p:nvSpPr>
          <p:spPr>
            <a:xfrm>
              <a:off x="5533882" y="696956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0" name="Google Shape;720;p17"/>
            <p:cNvGrpSpPr/>
            <p:nvPr/>
          </p:nvGrpSpPr>
          <p:grpSpPr>
            <a:xfrm>
              <a:off x="3341212" y="2923560"/>
              <a:ext cx="3341212" cy="2923560"/>
              <a:chOff x="0" y="0"/>
              <a:chExt cx="812800" cy="711200"/>
            </a:xfrm>
          </p:grpSpPr>
          <p:sp>
            <p:nvSpPr>
              <p:cNvPr id="721" name="Google Shape;72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2" name="Google Shape;72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23" name="Google Shape;723;p17"/>
            <p:cNvSpPr txBox="1"/>
            <p:nvPr/>
          </p:nvSpPr>
          <p:spPr>
            <a:xfrm>
              <a:off x="2192669" y="1122439"/>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4" name="Google Shape;724;p17"/>
            <p:cNvGrpSpPr/>
            <p:nvPr/>
          </p:nvGrpSpPr>
          <p:grpSpPr>
            <a:xfrm rot="10800000">
              <a:off x="3341212" y="11694242"/>
              <a:ext cx="3341212" cy="2923560"/>
              <a:chOff x="0" y="0"/>
              <a:chExt cx="812800" cy="711200"/>
            </a:xfrm>
          </p:grpSpPr>
          <p:sp>
            <p:nvSpPr>
              <p:cNvPr id="725" name="Google Shape;725;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6" name="Google Shape;726;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7"/>
            <p:cNvGrpSpPr/>
            <p:nvPr/>
          </p:nvGrpSpPr>
          <p:grpSpPr>
            <a:xfrm>
              <a:off x="1670606" y="5847121"/>
              <a:ext cx="3341212" cy="2923560"/>
              <a:chOff x="0" y="0"/>
              <a:chExt cx="812800" cy="711200"/>
            </a:xfrm>
          </p:grpSpPr>
          <p:sp>
            <p:nvSpPr>
              <p:cNvPr id="728" name="Google Shape;728;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9" name="Google Shape;729;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rot="10800000">
              <a:off x="1670606" y="8770681"/>
              <a:ext cx="3341212" cy="2923560"/>
              <a:chOff x="0" y="0"/>
              <a:chExt cx="812800" cy="711200"/>
            </a:xfrm>
          </p:grpSpPr>
          <p:sp>
            <p:nvSpPr>
              <p:cNvPr id="731" name="Google Shape;73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2" name="Google Shape;73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3" name="Google Shape;733;p17"/>
            <p:cNvGrpSpPr/>
            <p:nvPr/>
          </p:nvGrpSpPr>
          <p:grpSpPr>
            <a:xfrm>
              <a:off x="0" y="2923560"/>
              <a:ext cx="3341212" cy="2923560"/>
              <a:chOff x="0" y="0"/>
              <a:chExt cx="812800" cy="711200"/>
            </a:xfrm>
          </p:grpSpPr>
          <p:sp>
            <p:nvSpPr>
              <p:cNvPr id="734" name="Google Shape;734;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5" name="Google Shape;735;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6" name="Google Shape;736;p17"/>
          <p:cNvGrpSpPr/>
          <p:nvPr/>
        </p:nvGrpSpPr>
        <p:grpSpPr>
          <a:xfrm rot="10800000">
            <a:off x="831999" y="798912"/>
            <a:ext cx="1093611" cy="956910"/>
            <a:chOff x="0" y="0"/>
            <a:chExt cx="812800" cy="711200"/>
          </a:xfrm>
        </p:grpSpPr>
        <p:sp>
          <p:nvSpPr>
            <p:cNvPr id="737" name="Google Shape;737;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8" name="Google Shape;738;p17"/>
            <p:cNvSpPr txBox="1"/>
            <p:nvPr/>
          </p:nvSpPr>
          <p:spPr>
            <a:xfrm>
              <a:off x="127000" y="282575"/>
              <a:ext cx="558800" cy="3778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17"/>
          <p:cNvGrpSpPr/>
          <p:nvPr/>
        </p:nvGrpSpPr>
        <p:grpSpPr>
          <a:xfrm>
            <a:off x="1595440" y="7901945"/>
            <a:ext cx="1771490" cy="1550054"/>
            <a:chOff x="0" y="0"/>
            <a:chExt cx="812800" cy="711200"/>
          </a:xfrm>
        </p:grpSpPr>
        <p:sp>
          <p:nvSpPr>
            <p:cNvPr id="740" name="Google Shape;740;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41" name="Google Shape;741;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2" name="文字方塊 1"/>
          <p:cNvSpPr txBox="1"/>
          <p:nvPr/>
        </p:nvSpPr>
        <p:spPr>
          <a:xfrm>
            <a:off x="13072485" y="9393045"/>
            <a:ext cx="4427198" cy="369332"/>
          </a:xfrm>
          <a:prstGeom prst="rect">
            <a:avLst/>
          </a:prstGeom>
          <a:noFill/>
        </p:spPr>
        <p:txBody>
          <a:bodyPr wrap="square" rtlCol="0">
            <a:spAutoFit/>
          </a:bodyPr>
          <a:lstStyle/>
          <a:p>
            <a:r>
              <a:rPr lang="zh-TW" altLang="en-US" sz="1800" dirty="0">
                <a:latin typeface="微軟正黑體" panose="020B0604030504040204" pitchFamily="34" charset="-120"/>
                <a:ea typeface="微軟正黑體" panose="020B0604030504040204" pitchFamily="34" charset="-120"/>
              </a:rPr>
              <a:t>資料來源</a:t>
            </a: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技專校院招生策略委員會</a:t>
            </a:r>
          </a:p>
        </p:txBody>
      </p:sp>
    </p:spTree>
    <p:extLst>
      <p:ext uri="{BB962C8B-B14F-4D97-AF65-F5344CB8AC3E}">
        <p14:creationId xmlns:p14="http://schemas.microsoft.com/office/powerpoint/2010/main" val="2555652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477329"/>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優先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招生重點</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圖說文字: 向下箭號 3">
            <a:extLst>
              <a:ext uri="{FF2B5EF4-FFF2-40B4-BE49-F238E27FC236}">
                <a16:creationId xmlns:a16="http://schemas.microsoft.com/office/drawing/2014/main" id="{1D20CE84-5D9D-4412-8162-B1DE14BE50FB}"/>
              </a:ext>
            </a:extLst>
          </p:cNvPr>
          <p:cNvSpPr/>
          <p:nvPr/>
        </p:nvSpPr>
        <p:spPr>
          <a:xfrm>
            <a:off x="4099511" y="2593067"/>
            <a:ext cx="9969236" cy="2018615"/>
          </a:xfrm>
          <a:prstGeom prst="downArrowCallout">
            <a:avLst>
              <a:gd name="adj1" fmla="val 17475"/>
              <a:gd name="adj2" fmla="val 27352"/>
              <a:gd name="adj3" fmla="val 27822"/>
              <a:gd name="adj4" fmla="val 64816"/>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FF0000"/>
                </a:solidFill>
              </a:ln>
              <a:solidFill>
                <a:srgbClr val="282D6C"/>
              </a:solidFill>
            </a:endParaRPr>
          </a:p>
        </p:txBody>
      </p:sp>
      <p:sp>
        <p:nvSpPr>
          <p:cNvPr id="165" name="內容版面配置區 2"/>
          <p:cNvSpPr txBox="1">
            <a:spLocks/>
          </p:cNvSpPr>
          <p:nvPr/>
        </p:nvSpPr>
        <p:spPr>
          <a:xfrm>
            <a:off x="2709885" y="5998508"/>
            <a:ext cx="12841980" cy="2626090"/>
          </a:xfrm>
          <a:prstGeom prst="rect">
            <a:avLst/>
          </a:prstGeom>
          <a:solidFill>
            <a:schemeClr val="tx1">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1pPr>
            <a:lvl2pPr marL="914400" marR="0" lvl="1"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2pPr>
            <a:lvl3pPr marL="1371600" marR="0" lvl="2"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3pPr>
            <a:lvl4pPr marL="1828800" marR="0" lvl="3"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4pPr>
            <a:lvl5pPr marL="2286000" marR="0" lvl="4"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5pPr>
            <a:lvl6pPr marL="2743200" marR="0" lvl="5"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6pPr>
            <a:lvl7pPr marL="3200400" marR="0" lvl="6"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7pPr>
            <a:lvl8pPr marL="3657600" marR="0" lvl="7"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8pPr>
            <a:lvl9pPr marL="4114800" marR="0" lvl="8"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9pPr>
          </a:lstStyle>
          <a:p>
            <a:pPr algn="just">
              <a:spcBef>
                <a:spcPts val="1200"/>
              </a:spcBef>
            </a:pPr>
            <a:r>
              <a:rPr lang="zh-TW" altLang="en-US" sz="2800" dirty="0" smtClean="0">
                <a:solidFill>
                  <a:srgbClr val="282D6C"/>
                </a:solidFill>
                <a:latin typeface="微軟正黑體" panose="020B0604030504040204" pitchFamily="34" charset="-120"/>
                <a:ea typeface="微軟正黑體" panose="020B0604030504040204" pitchFamily="34" charset="-120"/>
              </a:rPr>
              <a:t>全國不分區招生，共</a:t>
            </a:r>
            <a:r>
              <a:rPr lang="en-US" altLang="zh-TW" sz="2800" dirty="0" smtClean="0">
                <a:solidFill>
                  <a:srgbClr val="282D6C"/>
                </a:solidFill>
                <a:latin typeface="微軟正黑體" panose="020B0604030504040204" pitchFamily="34" charset="-120"/>
                <a:ea typeface="微軟正黑體" panose="020B0604030504040204" pitchFamily="34" charset="-120"/>
              </a:rPr>
              <a:t>41</a:t>
            </a:r>
            <a:r>
              <a:rPr lang="zh-TW" altLang="en-US" sz="2800" dirty="0" smtClean="0">
                <a:solidFill>
                  <a:srgbClr val="282D6C"/>
                </a:solidFill>
                <a:latin typeface="微軟正黑體" panose="020B0604030504040204" pitchFamily="34" charset="-120"/>
                <a:ea typeface="微軟正黑體" panose="020B0604030504040204" pitchFamily="34" charset="-120"/>
              </a:rPr>
              <a:t>所五專學校參加。</a:t>
            </a:r>
            <a:endParaRPr lang="en-US" altLang="zh-TW" sz="2800" dirty="0" smtClean="0">
              <a:solidFill>
                <a:srgbClr val="282D6C"/>
              </a:solidFill>
              <a:latin typeface="微軟正黑體" panose="020B0604030504040204" pitchFamily="34" charset="-120"/>
              <a:ea typeface="微軟正黑體" panose="020B0604030504040204" pitchFamily="34" charset="-120"/>
            </a:endParaRPr>
          </a:p>
          <a:p>
            <a:pPr algn="just">
              <a:spcBef>
                <a:spcPts val="1200"/>
              </a:spcBef>
            </a:pPr>
            <a:r>
              <a:rPr lang="en-US" altLang="zh-TW" sz="2800" dirty="0" smtClean="0">
                <a:solidFill>
                  <a:srgbClr val="282D6C"/>
                </a:solidFill>
                <a:latin typeface="微軟正黑體" panose="020B0604030504040204" pitchFamily="34" charset="-120"/>
                <a:ea typeface="微軟正黑體" panose="020B0604030504040204" pitchFamily="34" charset="-120"/>
              </a:rPr>
              <a:t>112</a:t>
            </a:r>
            <a:r>
              <a:rPr lang="zh-TW" altLang="en-US" sz="2800" dirty="0" smtClean="0">
                <a:solidFill>
                  <a:srgbClr val="282D6C"/>
                </a:solidFill>
                <a:latin typeface="微軟正黑體" panose="020B0604030504040204" pitchFamily="34" charset="-120"/>
                <a:ea typeface="微軟正黑體" panose="020B0604030504040204" pitchFamily="34" charset="-120"/>
              </a:rPr>
              <a:t>學年度招生名額以</a:t>
            </a:r>
            <a:r>
              <a:rPr lang="en-US" altLang="zh-TW" sz="2800" dirty="0" smtClean="0">
                <a:solidFill>
                  <a:srgbClr val="282D6C"/>
                </a:solidFill>
                <a:latin typeface="微軟正黑體" panose="020B0604030504040204" pitchFamily="34" charset="-120"/>
                <a:ea typeface="微軟正黑體" panose="020B0604030504040204" pitchFamily="34" charset="-120"/>
              </a:rPr>
              <a:t>【</a:t>
            </a:r>
            <a:r>
              <a:rPr lang="zh-TW" altLang="en-US" sz="2800" dirty="0">
                <a:solidFill>
                  <a:srgbClr val="282D6C"/>
                </a:solidFill>
                <a:latin typeface="微軟正黑體" panose="020B0604030504040204" pitchFamily="34" charset="-120"/>
                <a:ea typeface="微軟正黑體" panose="020B0604030504040204" pitchFamily="34" charset="-120"/>
              </a:rPr>
              <a:t>國立學校不低於 </a:t>
            </a:r>
            <a:r>
              <a:rPr lang="en-US" altLang="zh-TW" sz="2800" dirty="0">
                <a:solidFill>
                  <a:srgbClr val="282D6C"/>
                </a:solidFill>
                <a:latin typeface="微軟正黑體" panose="020B0604030504040204" pitchFamily="34" charset="-120"/>
                <a:ea typeface="微軟正黑體" panose="020B0604030504040204" pitchFamily="34" charset="-120"/>
              </a:rPr>
              <a:t>80 </a:t>
            </a:r>
            <a:r>
              <a:rPr lang="zh-TW" altLang="en-US" sz="2800" dirty="0">
                <a:solidFill>
                  <a:srgbClr val="282D6C"/>
                </a:solidFill>
                <a:latin typeface="微軟正黑體" panose="020B0604030504040204" pitchFamily="34" charset="-120"/>
                <a:ea typeface="微軟正黑體" panose="020B0604030504040204" pitchFamily="34" charset="-120"/>
              </a:rPr>
              <a:t>、 </a:t>
            </a:r>
            <a:r>
              <a:rPr lang="zh-TW" altLang="en-US" sz="2800" dirty="0" smtClean="0">
                <a:solidFill>
                  <a:srgbClr val="282D6C"/>
                </a:solidFill>
                <a:latin typeface="微軟正黑體" panose="020B0604030504040204" pitchFamily="34" charset="-120"/>
                <a:ea typeface="微軟正黑體" panose="020B0604030504040204" pitchFamily="34" charset="-120"/>
              </a:rPr>
              <a:t>私立學校</a:t>
            </a:r>
            <a:r>
              <a:rPr lang="zh-TW" altLang="en-US" sz="2800" dirty="0">
                <a:solidFill>
                  <a:srgbClr val="282D6C"/>
                </a:solidFill>
                <a:latin typeface="微軟正黑體" panose="020B0604030504040204" pitchFamily="34" charset="-120"/>
                <a:ea typeface="微軟正黑體" panose="020B0604030504040204" pitchFamily="34" charset="-120"/>
              </a:rPr>
              <a:t>不低於 </a:t>
            </a:r>
            <a:r>
              <a:rPr lang="en-US" altLang="zh-TW" sz="2800" dirty="0">
                <a:solidFill>
                  <a:srgbClr val="282D6C"/>
                </a:solidFill>
                <a:latin typeface="微軟正黑體" panose="020B0604030504040204" pitchFamily="34" charset="-120"/>
                <a:ea typeface="微軟正黑體" panose="020B0604030504040204" pitchFamily="34" charset="-120"/>
              </a:rPr>
              <a:t>60】</a:t>
            </a:r>
            <a:r>
              <a:rPr lang="zh-TW" altLang="en-US" sz="2800" dirty="0" smtClean="0">
                <a:solidFill>
                  <a:srgbClr val="282D6C"/>
                </a:solidFill>
                <a:latin typeface="微軟正黑體" panose="020B0604030504040204" pitchFamily="34" charset="-120"/>
                <a:ea typeface="微軟正黑體" panose="020B0604030504040204" pitchFamily="34" charset="-120"/>
              </a:rPr>
              <a:t>為原則，</a:t>
            </a:r>
            <a:r>
              <a:rPr lang="zh-TW" altLang="zh-TW" sz="2800" dirty="0" smtClean="0">
                <a:solidFill>
                  <a:srgbClr val="282D6C"/>
                </a:solidFill>
                <a:latin typeface="微軟正黑體" panose="020B0604030504040204" pitchFamily="34" charset="-120"/>
                <a:ea typeface="微軟正黑體" panose="020B0604030504040204" pitchFamily="34" charset="-120"/>
              </a:rPr>
              <a:t>提供超過</a:t>
            </a:r>
            <a:r>
              <a:rPr lang="en-US" altLang="zh-TW" sz="2800" dirty="0" smtClean="0">
                <a:solidFill>
                  <a:srgbClr val="282D6C"/>
                </a:solidFill>
                <a:latin typeface="微軟正黑體" panose="020B0604030504040204" pitchFamily="34" charset="-120"/>
                <a:ea typeface="微軟正黑體" panose="020B0604030504040204" pitchFamily="34" charset="-120"/>
              </a:rPr>
              <a:t>14,000</a:t>
            </a:r>
            <a:r>
              <a:rPr lang="zh-TW" altLang="zh-TW" sz="2800" dirty="0" smtClean="0">
                <a:solidFill>
                  <a:srgbClr val="282D6C"/>
                </a:solidFill>
                <a:latin typeface="微軟正黑體" panose="020B0604030504040204" pitchFamily="34" charset="-120"/>
                <a:ea typeface="微軟正黑體" panose="020B0604030504040204" pitchFamily="34" charset="-120"/>
              </a:rPr>
              <a:t>個招生名額，讓有志學子更有機會能夠就讀五專理想科組，適性選擇邁入技職，為新的學習生涯跨出第一步。</a:t>
            </a:r>
            <a:endParaRPr lang="en-US" altLang="zh-TW" sz="2800" dirty="0">
              <a:solidFill>
                <a:srgbClr val="282D6C"/>
              </a:solidFill>
              <a:latin typeface="微軟正黑體" panose="020B0604030504040204" pitchFamily="34" charset="-120"/>
              <a:ea typeface="微軟正黑體" panose="020B0604030504040204" pitchFamily="34" charset="-120"/>
            </a:endParaRPr>
          </a:p>
        </p:txBody>
      </p:sp>
      <p:sp>
        <p:nvSpPr>
          <p:cNvPr id="167" name="流程圖: 結束點 166">
            <a:extLst>
              <a:ext uri="{FF2B5EF4-FFF2-40B4-BE49-F238E27FC236}">
                <a16:creationId xmlns:a16="http://schemas.microsoft.com/office/drawing/2014/main" id="{67D1BD91-F890-4A9F-822A-5C10D3FBD1BA}"/>
              </a:ext>
            </a:extLst>
          </p:cNvPr>
          <p:cNvSpPr/>
          <p:nvPr/>
        </p:nvSpPr>
        <p:spPr>
          <a:xfrm>
            <a:off x="4335647" y="2691537"/>
            <a:ext cx="3040402" cy="1080120"/>
          </a:xfrm>
          <a:prstGeom prst="flowChartTerminator">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rgbClr val="000000"/>
                </a:solidFill>
                <a:latin typeface="華康儷粗黑" panose="020B0709000000000000" pitchFamily="49" charset="-120"/>
                <a:ea typeface="華康儷粗黑" panose="020B0709000000000000" pitchFamily="49" charset="-120"/>
              </a:rPr>
              <a:t>應屆畢業生</a:t>
            </a:r>
          </a:p>
        </p:txBody>
      </p:sp>
      <p:sp>
        <p:nvSpPr>
          <p:cNvPr id="168" name="流程圖: 結束點 167">
            <a:extLst>
              <a:ext uri="{FF2B5EF4-FFF2-40B4-BE49-F238E27FC236}">
                <a16:creationId xmlns:a16="http://schemas.microsoft.com/office/drawing/2014/main" id="{F4C72833-5D5B-460F-A9C7-12A4191CE6E9}"/>
              </a:ext>
            </a:extLst>
          </p:cNvPr>
          <p:cNvSpPr/>
          <p:nvPr/>
        </p:nvSpPr>
        <p:spPr>
          <a:xfrm>
            <a:off x="7586228" y="2691537"/>
            <a:ext cx="3256426" cy="1080120"/>
          </a:xfrm>
          <a:prstGeom prst="flowChartTerminator">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rgbClr val="000000"/>
                </a:solidFill>
                <a:latin typeface="華康儷粗黑" panose="020B0709000000000000" pitchFamily="49" charset="-120"/>
                <a:ea typeface="華康儷粗黑" panose="020B0709000000000000" pitchFamily="49" charset="-120"/>
              </a:rPr>
              <a:t>非應屆畢業生</a:t>
            </a:r>
          </a:p>
        </p:txBody>
      </p:sp>
      <p:sp>
        <p:nvSpPr>
          <p:cNvPr id="169" name="流程圖: 結束點 168">
            <a:extLst>
              <a:ext uri="{FF2B5EF4-FFF2-40B4-BE49-F238E27FC236}">
                <a16:creationId xmlns:a16="http://schemas.microsoft.com/office/drawing/2014/main" id="{F4E04FD7-AD5F-4BD0-9F39-FDB25C7B15F9}"/>
              </a:ext>
            </a:extLst>
          </p:cNvPr>
          <p:cNvSpPr/>
          <p:nvPr/>
        </p:nvSpPr>
        <p:spPr>
          <a:xfrm>
            <a:off x="11015928" y="2691537"/>
            <a:ext cx="2854925" cy="1080120"/>
          </a:xfrm>
          <a:prstGeom prst="flowChartTerminator">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rgbClr val="000000"/>
                </a:solidFill>
                <a:latin typeface="華康儷粗黑" panose="020B0709000000000000" pitchFamily="49" charset="-120"/>
                <a:ea typeface="華康儷粗黑" panose="020B0709000000000000" pitchFamily="49" charset="-120"/>
              </a:rPr>
              <a:t>同等學力</a:t>
            </a:r>
          </a:p>
        </p:txBody>
      </p:sp>
      <p:sp>
        <p:nvSpPr>
          <p:cNvPr id="170" name="文字方塊 169">
            <a:extLst>
              <a:ext uri="{FF2B5EF4-FFF2-40B4-BE49-F238E27FC236}">
                <a16:creationId xmlns:a16="http://schemas.microsoft.com/office/drawing/2014/main" id="{5DCC2710-2804-4799-B9DF-C58D9C44AC8F}"/>
              </a:ext>
            </a:extLst>
          </p:cNvPr>
          <p:cNvSpPr txBox="1"/>
          <p:nvPr/>
        </p:nvSpPr>
        <p:spPr>
          <a:xfrm>
            <a:off x="7749554" y="4874856"/>
            <a:ext cx="2669150" cy="707886"/>
          </a:xfrm>
          <a:prstGeom prst="rect">
            <a:avLst/>
          </a:prstGeom>
          <a:noFill/>
        </p:spPr>
        <p:txBody>
          <a:bodyPr wrap="square" rtlCol="0">
            <a:spAutoFit/>
          </a:bodyPr>
          <a:lstStyle/>
          <a:p>
            <a:pPr algn="ctr"/>
            <a:r>
              <a:rPr lang="zh-TW" altLang="en-US" sz="4000" dirty="0">
                <a:solidFill>
                  <a:srgbClr val="282D6C"/>
                </a:solidFill>
                <a:latin typeface="華康儷粗黑" panose="020B0709000000000000" pitchFamily="49" charset="-120"/>
                <a:ea typeface="華康儷粗黑" panose="020B0709000000000000" pitchFamily="49" charset="-120"/>
              </a:rPr>
              <a:t>都可報名</a:t>
            </a:r>
          </a:p>
        </p:txBody>
      </p:sp>
      <p:sp>
        <p:nvSpPr>
          <p:cNvPr id="177" name="文字方塊 176">
            <a:extLst>
              <a:ext uri="{FF2B5EF4-FFF2-40B4-BE49-F238E27FC236}">
                <a16:creationId xmlns:a16="http://schemas.microsoft.com/office/drawing/2014/main" id="{3E89D0FA-C166-4B16-A832-5EBEA7BFBC8F}"/>
              </a:ext>
            </a:extLst>
          </p:cNvPr>
          <p:cNvSpPr txBox="1"/>
          <p:nvPr/>
        </p:nvSpPr>
        <p:spPr>
          <a:xfrm>
            <a:off x="9944311" y="4179975"/>
            <a:ext cx="6182904" cy="1569660"/>
          </a:xfrm>
          <a:prstGeom prst="rect">
            <a:avLst/>
          </a:prstGeom>
          <a:noFill/>
        </p:spPr>
        <p:txBody>
          <a:bodyPr wrap="square">
            <a:spAutoFit/>
          </a:bodyPr>
          <a:lstStyle/>
          <a:p>
            <a:pPr marL="444500" indent="0" algn="just" eaLnBrk="1" hangingPunct="1">
              <a:spcBef>
                <a:spcPts val="0"/>
              </a:spcBef>
            </a:pPr>
            <a:r>
              <a:rPr lang="zh-TW" altLang="en-US" sz="2400" dirty="0">
                <a:solidFill>
                  <a:srgbClr val="282D6C"/>
                </a:solidFill>
                <a:latin typeface="微軟正黑體" panose="020B0604030504040204" pitchFamily="34" charset="-120"/>
                <a:ea typeface="微軟正黑體" panose="020B0604030504040204" pitchFamily="34" charset="-120"/>
              </a:rPr>
              <a:t>應屆畢業生→</a:t>
            </a:r>
            <a:r>
              <a:rPr lang="zh-TW" altLang="en-US" sz="2400" b="1" dirty="0">
                <a:solidFill>
                  <a:srgbClr val="282D6C"/>
                </a:solidFill>
                <a:latin typeface="微軟正黑體" panose="020B0604030504040204" pitchFamily="34" charset="-120"/>
                <a:ea typeface="微軟正黑體" panose="020B0604030504040204" pitchFamily="34" charset="-120"/>
              </a:rPr>
              <a:t>「國中集體報名」</a:t>
            </a:r>
            <a:r>
              <a:rPr lang="zh-TW" altLang="en-US" sz="2400" dirty="0">
                <a:solidFill>
                  <a:srgbClr val="282D6C"/>
                </a:solidFill>
                <a:latin typeface="微軟正黑體" panose="020B0604030504040204" pitchFamily="34" charset="-120"/>
                <a:ea typeface="微軟正黑體" panose="020B0604030504040204" pitchFamily="34" charset="-120"/>
              </a:rPr>
              <a:t>或</a:t>
            </a:r>
            <a:r>
              <a:rPr lang="zh-TW" altLang="en-US" sz="2400" b="1" dirty="0">
                <a:solidFill>
                  <a:srgbClr val="282D6C"/>
                </a:solidFill>
                <a:latin typeface="微軟正黑體" panose="020B0604030504040204" pitchFamily="34" charset="-120"/>
                <a:ea typeface="微軟正黑體" panose="020B0604030504040204" pitchFamily="34" charset="-120"/>
              </a:rPr>
              <a:t>「個別網路報名」</a:t>
            </a:r>
            <a:r>
              <a:rPr lang="zh-TW" altLang="en-US" sz="2400" dirty="0">
                <a:solidFill>
                  <a:srgbClr val="282D6C"/>
                </a:solidFill>
                <a:latin typeface="微軟正黑體" panose="020B0604030504040204" pitchFamily="34" charset="-120"/>
                <a:ea typeface="微軟正黑體" panose="020B0604030504040204" pitchFamily="34" charset="-120"/>
              </a:rPr>
              <a:t>。</a:t>
            </a:r>
            <a:endParaRPr lang="en-US" altLang="zh-TW" sz="2400" dirty="0">
              <a:solidFill>
                <a:srgbClr val="282D6C"/>
              </a:solidFill>
              <a:latin typeface="微軟正黑體" panose="020B0604030504040204" pitchFamily="34" charset="-120"/>
              <a:ea typeface="微軟正黑體" panose="020B0604030504040204" pitchFamily="34" charset="-120"/>
            </a:endParaRPr>
          </a:p>
          <a:p>
            <a:pPr marL="444500" indent="0" algn="just" eaLnBrk="1" hangingPunct="1">
              <a:spcBef>
                <a:spcPts val="0"/>
              </a:spcBef>
            </a:pPr>
            <a:r>
              <a:rPr lang="zh-TW" altLang="en-US" sz="2400" dirty="0">
                <a:solidFill>
                  <a:srgbClr val="282D6C"/>
                </a:solidFill>
                <a:latin typeface="微軟正黑體" panose="020B0604030504040204" pitchFamily="34" charset="-120"/>
                <a:ea typeface="微軟正黑體" panose="020B0604030504040204" pitchFamily="34" charset="-120"/>
              </a:rPr>
              <a:t>非應屆畢業生及具同等學力者→</a:t>
            </a:r>
            <a:r>
              <a:rPr lang="zh-TW" altLang="en-US" sz="2400" b="1" dirty="0">
                <a:solidFill>
                  <a:srgbClr val="282D6C"/>
                </a:solidFill>
                <a:latin typeface="微軟正黑體" panose="020B0604030504040204" pitchFamily="34" charset="-120"/>
                <a:ea typeface="微軟正黑體" panose="020B0604030504040204" pitchFamily="34" charset="-120"/>
              </a:rPr>
              <a:t>「個別網路報名」</a:t>
            </a:r>
            <a:r>
              <a:rPr lang="zh-TW" altLang="en-US" sz="2400" dirty="0">
                <a:solidFill>
                  <a:srgbClr val="282D6C"/>
                </a:solidFill>
                <a:latin typeface="微軟正黑體" panose="020B0604030504040204" pitchFamily="34" charset="-120"/>
                <a:ea typeface="微軟正黑體" panose="020B0604030504040204" pitchFamily="34" charset="-120"/>
              </a:rPr>
              <a:t>。</a:t>
            </a:r>
            <a:endParaRPr lang="en-US" altLang="zh-TW" sz="2400" dirty="0">
              <a:solidFill>
                <a:srgbClr val="282D6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2752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66" name="文字版面配置區 1"/>
          <p:cNvSpPr txBox="1">
            <a:spLocks/>
          </p:cNvSpPr>
          <p:nvPr/>
        </p:nvSpPr>
        <p:spPr>
          <a:xfrm>
            <a:off x="1179388" y="2430491"/>
            <a:ext cx="16247918" cy="67807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1pPr>
            <a:lvl2pPr marL="914400" marR="0" lvl="1"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2pPr>
            <a:lvl3pPr marL="1371600" marR="0" lvl="2"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3pPr>
            <a:lvl4pPr marL="1828800" marR="0" lvl="3"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4pPr>
            <a:lvl5pPr marL="2286000" marR="0" lvl="4"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5pPr>
            <a:lvl6pPr marL="2743200" marR="0" lvl="5"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6pPr>
            <a:lvl7pPr marL="3200400" marR="0" lvl="6"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7pPr>
            <a:lvl8pPr marL="3657600" marR="0" lvl="7"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8pPr>
            <a:lvl9pPr marL="4114800" marR="0" lvl="8"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9pPr>
          </a:lstStyle>
          <a:p>
            <a:pPr>
              <a:lnSpc>
                <a:spcPct val="150000"/>
              </a:lnSpc>
              <a:buFont typeface="Wingdings" panose="05000000000000000000" pitchFamily="2" charset="2"/>
              <a:buChar char="l"/>
            </a:pPr>
            <a:r>
              <a:rPr lang="zh-TW" altLang="en-US" sz="4000" b="1" dirty="0">
                <a:latin typeface="微軟正黑體" panose="020B0604030504040204" pitchFamily="34" charset="-120"/>
                <a:ea typeface="微軟正黑體" panose="020B0604030504040204" pitchFamily="34" charset="-120"/>
              </a:rPr>
              <a:t>採網路選填志願辦理分發</a:t>
            </a:r>
            <a:r>
              <a:rPr lang="zh-TW" altLang="en-US" sz="4000" dirty="0">
                <a:latin typeface="微軟正黑體" panose="020B0604030504040204" pitchFamily="34" charset="-120"/>
                <a:ea typeface="微軟正黑體" panose="020B0604030504040204" pitchFamily="34" charset="-120"/>
              </a:rPr>
              <a:t>，可不限地區、學校、科組，至多可選擇</a:t>
            </a:r>
            <a:r>
              <a:rPr lang="en-US" altLang="zh-TW" sz="4000" dirty="0">
                <a:latin typeface="微軟正黑體" panose="020B0604030504040204" pitchFamily="34" charset="-120"/>
                <a:ea typeface="微軟正黑體" panose="020B0604030504040204" pitchFamily="34" charset="-120"/>
              </a:rPr>
              <a:t>30</a:t>
            </a:r>
            <a:r>
              <a:rPr lang="zh-TW" altLang="en-US" sz="4000" dirty="0">
                <a:latin typeface="微軟正黑體" panose="020B0604030504040204" pitchFamily="34" charset="-120"/>
                <a:ea typeface="微軟正黑體" panose="020B0604030504040204" pitchFamily="34" charset="-120"/>
              </a:rPr>
              <a:t>個序排定學生分發順位，再按學生所選填登記之志願序進行統一電腦</a:t>
            </a:r>
            <a:r>
              <a:rPr lang="zh-TW" altLang="en-US" sz="4000" dirty="0" smtClean="0">
                <a:latin typeface="微軟正黑體" panose="020B0604030504040204" pitchFamily="34" charset="-120"/>
                <a:ea typeface="微軟正黑體" panose="020B0604030504040204" pitchFamily="34" charset="-120"/>
              </a:rPr>
              <a:t>分發。</a:t>
            </a: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477329"/>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優先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錄取方式</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72" name="內容版面配置區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93569" y="4911301"/>
            <a:ext cx="2722998" cy="2569757"/>
          </a:xfrm>
          <a:prstGeom prst="rect">
            <a:avLst/>
          </a:prstGeom>
        </p:spPr>
      </p:pic>
      <p:sp>
        <p:nvSpPr>
          <p:cNvPr id="173" name="向下箭號 172"/>
          <p:cNvSpPr/>
          <p:nvPr/>
        </p:nvSpPr>
        <p:spPr>
          <a:xfrm rot="16200000">
            <a:off x="6249375" y="6104794"/>
            <a:ext cx="846046" cy="832417"/>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74" name="圖片 1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80016" y="6246653"/>
            <a:ext cx="1256228" cy="1570284"/>
          </a:xfrm>
          <a:prstGeom prst="rect">
            <a:avLst/>
          </a:prstGeom>
        </p:spPr>
      </p:pic>
      <p:sp>
        <p:nvSpPr>
          <p:cNvPr id="175" name="文字方塊 174">
            <a:extLst>
              <a:ext uri="{FF2B5EF4-FFF2-40B4-BE49-F238E27FC236}">
                <a16:creationId xmlns:a16="http://schemas.microsoft.com/office/drawing/2014/main" id="{F0D52DCD-0614-4069-AA4C-871F34C3A3FE}"/>
              </a:ext>
            </a:extLst>
          </p:cNvPr>
          <p:cNvSpPr txBox="1"/>
          <p:nvPr/>
        </p:nvSpPr>
        <p:spPr>
          <a:xfrm>
            <a:off x="3248447" y="8052059"/>
            <a:ext cx="2324523" cy="584775"/>
          </a:xfrm>
          <a:prstGeom prst="rect">
            <a:avLst/>
          </a:prstGeom>
          <a:noFill/>
        </p:spPr>
        <p:txBody>
          <a:bodyPr wrap="square">
            <a:spAutoFit/>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76" name="文字方塊 175">
            <a:extLst>
              <a:ext uri="{FF2B5EF4-FFF2-40B4-BE49-F238E27FC236}">
                <a16:creationId xmlns:a16="http://schemas.microsoft.com/office/drawing/2014/main" id="{F0D52DCD-0614-4069-AA4C-871F34C3A3FE}"/>
              </a:ext>
            </a:extLst>
          </p:cNvPr>
          <p:cNvSpPr txBox="1"/>
          <p:nvPr/>
        </p:nvSpPr>
        <p:spPr>
          <a:xfrm>
            <a:off x="12188997" y="8052059"/>
            <a:ext cx="1572920" cy="584775"/>
          </a:xfrm>
          <a:prstGeom prst="rect">
            <a:avLst/>
          </a:prstGeom>
          <a:noFill/>
        </p:spPr>
        <p:txBody>
          <a:bodyPr wrap="square">
            <a:spAutoFit/>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報到</a:t>
            </a:r>
          </a:p>
        </p:txBody>
      </p:sp>
      <p:sp>
        <p:nvSpPr>
          <p:cNvPr id="178" name="向下箭號 177"/>
          <p:cNvSpPr/>
          <p:nvPr/>
        </p:nvSpPr>
        <p:spPr>
          <a:xfrm rot="16200000">
            <a:off x="10425525" y="6104794"/>
            <a:ext cx="846046" cy="832417"/>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79" name="Picture 2" descr="D:\適性宣導講師培訓計畫\110學年度\素材\台灣地圖.pn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3600" b="95800" l="14250" r="83750"/>
                    </a14:imgEffect>
                  </a14:imgLayer>
                </a14:imgProps>
              </a:ext>
              <a:ext uri="{28A0092B-C50C-407E-A947-70E740481C1C}">
                <a14:useLocalDpi xmlns:a14="http://schemas.microsoft.com/office/drawing/2010/main"/>
              </a:ext>
            </a:extLst>
          </a:blip>
          <a:srcRect/>
          <a:stretch>
            <a:fillRect/>
          </a:stretch>
        </p:blipFill>
        <p:spPr bwMode="auto">
          <a:xfrm>
            <a:off x="7810901" y="4856665"/>
            <a:ext cx="2492073" cy="3115091"/>
          </a:xfrm>
          <a:prstGeom prst="rect">
            <a:avLst/>
          </a:prstGeom>
          <a:noFill/>
          <a:extLst>
            <a:ext uri="{909E8E84-426E-40DD-AFC4-6F175D3DCCD1}">
              <a14:hiddenFill xmlns:a14="http://schemas.microsoft.com/office/drawing/2010/main">
                <a:solidFill>
                  <a:srgbClr val="FFFFFF"/>
                </a:solidFill>
              </a14:hiddenFill>
            </a:ext>
          </a:extLst>
        </p:spPr>
      </p:pic>
      <p:sp>
        <p:nvSpPr>
          <p:cNvPr id="180" name="文字方塊 179">
            <a:extLst>
              <a:ext uri="{FF2B5EF4-FFF2-40B4-BE49-F238E27FC236}">
                <a16:creationId xmlns:a16="http://schemas.microsoft.com/office/drawing/2014/main" id="{F0D52DCD-0614-4069-AA4C-871F34C3A3FE}"/>
              </a:ext>
            </a:extLst>
          </p:cNvPr>
          <p:cNvSpPr txBox="1"/>
          <p:nvPr/>
        </p:nvSpPr>
        <p:spPr>
          <a:xfrm>
            <a:off x="7529803" y="7910746"/>
            <a:ext cx="2688253" cy="1077218"/>
          </a:xfrm>
          <a:prstGeom prst="rect">
            <a:avLst/>
          </a:prstGeom>
          <a:noFill/>
        </p:spPr>
        <p:txBody>
          <a:bodyPr wrap="square">
            <a:spAutoFit/>
          </a:bodyPr>
          <a:lstStyle/>
          <a:p>
            <a:pPr algn="ctr"/>
            <a:r>
              <a:rPr lang="zh-TW" altLang="en-US" sz="3200" dirty="0">
                <a:solidFill>
                  <a:srgbClr val="C0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3200" dirty="0">
              <a:solidFill>
                <a:srgbClr val="C0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81" name="Block Arc 14">
            <a:extLst>
              <a:ext uri="{FF2B5EF4-FFF2-40B4-BE49-F238E27FC236}">
                <a16:creationId xmlns:a16="http://schemas.microsoft.com/office/drawing/2014/main" id="{F84CC100-88A8-4E3E-8091-D49E44C308ED}"/>
              </a:ext>
            </a:extLst>
          </p:cNvPr>
          <p:cNvSpPr/>
          <p:nvPr/>
        </p:nvSpPr>
        <p:spPr>
          <a:xfrm rot="16200000">
            <a:off x="3766112" y="6016659"/>
            <a:ext cx="1259290" cy="136901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982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4605913" cy="1511291"/>
            <a:chOff x="-1" y="-19050"/>
            <a:chExt cx="19474549"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1477329"/>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優先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重要日程</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4" name="表格 163"/>
          <p:cNvGraphicFramePr>
            <a:graphicFrameLocks noGrp="1"/>
          </p:cNvGraphicFramePr>
          <p:nvPr>
            <p:extLst>
              <p:ext uri="{D42A27DB-BD31-4B8C-83A1-F6EECF244321}">
                <p14:modId xmlns:p14="http://schemas.microsoft.com/office/powerpoint/2010/main" val="1774401429"/>
              </p:ext>
            </p:extLst>
          </p:nvPr>
        </p:nvGraphicFramePr>
        <p:xfrm>
          <a:off x="1836854" y="2410887"/>
          <a:ext cx="10440940" cy="6375735"/>
        </p:xfrm>
        <a:graphic>
          <a:graphicData uri="http://schemas.openxmlformats.org/drawingml/2006/table">
            <a:tbl>
              <a:tblPr firstRow="1" bandRow="1">
                <a:tableStyleId>{5202B0CA-FC54-4496-8BCA-5EF66A818D29}</a:tableStyleId>
              </a:tblPr>
              <a:tblGrid>
                <a:gridCol w="3390805">
                  <a:extLst>
                    <a:ext uri="{9D8B030D-6E8A-4147-A177-3AD203B41FA5}">
                      <a16:colId xmlns:a16="http://schemas.microsoft.com/office/drawing/2014/main" val="20000"/>
                    </a:ext>
                  </a:extLst>
                </a:gridCol>
                <a:gridCol w="7050135">
                  <a:extLst>
                    <a:ext uri="{9D8B030D-6E8A-4147-A177-3AD203B41FA5}">
                      <a16:colId xmlns:a16="http://schemas.microsoft.com/office/drawing/2014/main" val="20001"/>
                    </a:ext>
                  </a:extLst>
                </a:gridCol>
              </a:tblGrid>
              <a:tr h="589785">
                <a:tc>
                  <a:txBody>
                    <a:bodyPr/>
                    <a:lstStyle/>
                    <a:p>
                      <a:pPr algn="ctr"/>
                      <a:r>
                        <a:rPr lang="zh-TW" altLang="en-US" sz="3200" dirty="0">
                          <a:latin typeface="微軟正黑體" panose="020B0604030504040204" pitchFamily="34" charset="-120"/>
                          <a:ea typeface="微軟正黑體" panose="020B0604030504040204" pitchFamily="34" charset="-120"/>
                        </a:rPr>
                        <a:t>項目</a:t>
                      </a:r>
                      <a:endParaRPr lang="zh-TW" altLang="en-US" sz="3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tc>
                  <a:txBody>
                    <a:bodyPr/>
                    <a:lstStyle/>
                    <a:p>
                      <a:pPr algn="ctr"/>
                      <a:r>
                        <a:rPr lang="zh-TW" altLang="en-US" sz="3200" dirty="0">
                          <a:latin typeface="微軟正黑體" panose="020B0604030504040204" pitchFamily="34" charset="-120"/>
                          <a:ea typeface="微軟正黑體" panose="020B0604030504040204" pitchFamily="34" charset="-120"/>
                        </a:rPr>
                        <a:t>日程</a:t>
                      </a:r>
                      <a:endParaRPr lang="zh-TW" altLang="en-US" sz="3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extLst>
                  <a:ext uri="{0D108BD9-81ED-4DB2-BD59-A6C34878D82A}">
                    <a16:rowId xmlns:a16="http://schemas.microsoft.com/office/drawing/2014/main" val="10000"/>
                  </a:ext>
                </a:extLst>
              </a:tr>
              <a:tr h="722584">
                <a:tc>
                  <a:txBody>
                    <a:bodyPr/>
                    <a:lstStyle/>
                    <a:p>
                      <a:pPr algn="ctr"/>
                      <a:r>
                        <a:rPr lang="zh-TW" altLang="en-US" sz="3200" dirty="0">
                          <a:latin typeface="微軟正黑體" panose="020B0604030504040204" pitchFamily="34" charset="-120"/>
                          <a:ea typeface="微軟正黑體" panose="020B0604030504040204" pitchFamily="34" charset="-120"/>
                        </a:rPr>
                        <a:t>簡章發售及公告</a:t>
                      </a:r>
                      <a:endParaRPr lang="zh-TW" altLang="en-US" sz="3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tc>
                  <a:txBody>
                    <a:bodyPr/>
                    <a:lstStyle/>
                    <a:p>
                      <a:r>
                        <a:rPr lang="en-US" altLang="zh-TW" sz="3200" dirty="0" smtClean="0">
                          <a:latin typeface="微軟正黑體" panose="020B0604030504040204" pitchFamily="34" charset="-120"/>
                          <a:ea typeface="微軟正黑體" panose="020B0604030504040204" pitchFamily="34" charset="-120"/>
                        </a:rPr>
                        <a:t>112</a:t>
                      </a:r>
                      <a:r>
                        <a:rPr lang="zh-TW" altLang="en-US" sz="3200" dirty="0" smtClean="0">
                          <a:latin typeface="微軟正黑體" panose="020B0604030504040204" pitchFamily="34" charset="-120"/>
                          <a:ea typeface="微軟正黑體" panose="020B0604030504040204" pitchFamily="34" charset="-120"/>
                        </a:rPr>
                        <a:t>年</a:t>
                      </a: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月</a:t>
                      </a:r>
                      <a:r>
                        <a:rPr lang="en-US" altLang="zh-TW" sz="3200" dirty="0" smtClean="0">
                          <a:latin typeface="微軟正黑體" panose="020B0604030504040204" pitchFamily="34" charset="-120"/>
                          <a:ea typeface="微軟正黑體" panose="020B0604030504040204" pitchFamily="34" charset="-120"/>
                        </a:rPr>
                        <a:t>16</a:t>
                      </a:r>
                      <a:r>
                        <a:rPr lang="zh-TW" altLang="en-US" sz="3200" dirty="0" smtClean="0">
                          <a:latin typeface="微軟正黑體" panose="020B0604030504040204" pitchFamily="34" charset="-120"/>
                          <a:ea typeface="微軟正黑體" panose="020B0604030504040204" pitchFamily="34" charset="-120"/>
                        </a:rPr>
                        <a:t>日</a:t>
                      </a:r>
                      <a:r>
                        <a:rPr lang="zh-TW" altLang="en-US" sz="3200" dirty="0">
                          <a:latin typeface="微軟正黑體" panose="020B0604030504040204" pitchFamily="34" charset="-120"/>
                          <a:ea typeface="微軟正黑體" panose="020B0604030504040204" pitchFamily="34" charset="-120"/>
                        </a:rPr>
                        <a:t>起發售及開放網路下載</a:t>
                      </a:r>
                      <a:endParaRPr lang="zh-TW" altLang="en-US" sz="3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extLst>
                  <a:ext uri="{0D108BD9-81ED-4DB2-BD59-A6C34878D82A}">
                    <a16:rowId xmlns:a16="http://schemas.microsoft.com/office/drawing/2014/main" val="10001"/>
                  </a:ext>
                </a:extLst>
              </a:tr>
              <a:tr h="1231818">
                <a:tc>
                  <a:txBody>
                    <a:bodyPr/>
                    <a:lstStyle/>
                    <a:p>
                      <a:pPr algn="ctr"/>
                      <a:r>
                        <a:rPr lang="zh-TW" altLang="en-US" sz="3200" dirty="0">
                          <a:latin typeface="微軟正黑體" panose="020B0604030504040204" pitchFamily="34" charset="-120"/>
                          <a:ea typeface="微軟正黑體" panose="020B0604030504040204" pitchFamily="34" charset="-120"/>
                        </a:rPr>
                        <a:t>報名</a:t>
                      </a:r>
                      <a:endParaRPr lang="zh-TW" altLang="en-US" sz="3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tc>
                  <a:txBody>
                    <a:bodyPr/>
                    <a:lstStyle/>
                    <a:p>
                      <a:r>
                        <a:rPr lang="en-US" altLang="zh-TW" sz="3200" dirty="0" smtClean="0">
                          <a:latin typeface="微軟正黑體" panose="020B0604030504040204" pitchFamily="34" charset="-120"/>
                          <a:ea typeface="微軟正黑體" panose="020B0604030504040204" pitchFamily="34" charset="-120"/>
                        </a:rPr>
                        <a:t>112</a:t>
                      </a:r>
                      <a:r>
                        <a:rPr lang="zh-TW" altLang="en-US" sz="3200" dirty="0" smtClean="0">
                          <a:latin typeface="微軟正黑體" panose="020B0604030504040204" pitchFamily="34" charset="-120"/>
                          <a:ea typeface="微軟正黑體" panose="020B0604030504040204" pitchFamily="34" charset="-120"/>
                        </a:rPr>
                        <a:t>年</a:t>
                      </a:r>
                      <a:r>
                        <a:rPr lang="en-US" altLang="zh-TW" sz="3200" dirty="0">
                          <a:latin typeface="微軟正黑體" panose="020B0604030504040204" pitchFamily="34" charset="-120"/>
                          <a:ea typeface="微軟正黑體" panose="020B0604030504040204" pitchFamily="34" charset="-120"/>
                        </a:rPr>
                        <a:t>5</a:t>
                      </a:r>
                      <a:r>
                        <a:rPr lang="zh-TW" altLang="en-US" sz="3200" dirty="0">
                          <a:latin typeface="微軟正黑體" panose="020B0604030504040204" pitchFamily="34" charset="-120"/>
                          <a:ea typeface="微軟正黑體" panose="020B0604030504040204" pitchFamily="34" charset="-120"/>
                        </a:rPr>
                        <a:t>月</a:t>
                      </a:r>
                      <a:r>
                        <a:rPr lang="en-US" altLang="zh-TW" sz="3200" dirty="0" smtClean="0">
                          <a:latin typeface="微軟正黑體" panose="020B0604030504040204" pitchFamily="34" charset="-120"/>
                          <a:ea typeface="微軟正黑體" panose="020B0604030504040204" pitchFamily="34" charset="-120"/>
                        </a:rPr>
                        <a:t>22</a:t>
                      </a:r>
                      <a:r>
                        <a:rPr lang="zh-TW" altLang="en-US" sz="3200" dirty="0" smtClean="0">
                          <a:latin typeface="微軟正黑體" panose="020B0604030504040204" pitchFamily="34" charset="-120"/>
                          <a:ea typeface="微軟正黑體" panose="020B0604030504040204" pitchFamily="34" charset="-120"/>
                        </a:rPr>
                        <a:t>日</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一</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a:t>
                      </a:r>
                      <a:r>
                        <a:rPr lang="en-US" altLang="zh-TW" sz="3200" dirty="0" smtClean="0">
                          <a:latin typeface="微軟正黑體" panose="020B0604030504040204" pitchFamily="34" charset="-120"/>
                          <a:ea typeface="微軟正黑體" panose="020B0604030504040204" pitchFamily="34" charset="-120"/>
                        </a:rPr>
                        <a:t>112</a:t>
                      </a:r>
                      <a:r>
                        <a:rPr lang="zh-TW" altLang="en-US" sz="3200" dirty="0" smtClean="0">
                          <a:latin typeface="微軟正黑體" panose="020B0604030504040204" pitchFamily="34" charset="-120"/>
                          <a:ea typeface="微軟正黑體" panose="020B0604030504040204" pitchFamily="34" charset="-120"/>
                        </a:rPr>
                        <a:t>年</a:t>
                      </a:r>
                      <a:r>
                        <a:rPr lang="en-US" altLang="zh-TW" sz="3200" dirty="0">
                          <a:latin typeface="微軟正黑體" panose="020B0604030504040204" pitchFamily="34" charset="-120"/>
                          <a:ea typeface="微軟正黑體" panose="020B0604030504040204" pitchFamily="34" charset="-120"/>
                        </a:rPr>
                        <a:t>5</a:t>
                      </a:r>
                      <a:r>
                        <a:rPr lang="zh-TW" altLang="en-US" sz="3200" dirty="0">
                          <a:latin typeface="微軟正黑體" panose="020B0604030504040204" pitchFamily="34" charset="-120"/>
                          <a:ea typeface="微軟正黑體" panose="020B0604030504040204" pitchFamily="34" charset="-120"/>
                        </a:rPr>
                        <a:t>月</a:t>
                      </a:r>
                      <a:r>
                        <a:rPr lang="en-US" altLang="zh-TW" sz="3200" dirty="0" smtClean="0">
                          <a:latin typeface="微軟正黑體" panose="020B0604030504040204" pitchFamily="34" charset="-120"/>
                          <a:ea typeface="微軟正黑體" panose="020B0604030504040204" pitchFamily="34" charset="-120"/>
                        </a:rPr>
                        <a:t>26</a:t>
                      </a:r>
                      <a:r>
                        <a:rPr lang="zh-TW" altLang="en-US" sz="3200" dirty="0" smtClean="0">
                          <a:latin typeface="微軟正黑體" panose="020B0604030504040204" pitchFamily="34" charset="-120"/>
                          <a:ea typeface="微軟正黑體" panose="020B0604030504040204" pitchFamily="34" charset="-120"/>
                        </a:rPr>
                        <a:t>日</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五</a:t>
                      </a:r>
                      <a:r>
                        <a:rPr lang="en-US" altLang="zh-TW" sz="3200" dirty="0">
                          <a:latin typeface="微軟正黑體" panose="020B0604030504040204" pitchFamily="34" charset="-120"/>
                          <a:ea typeface="微軟正黑體" panose="020B0604030504040204" pitchFamily="34" charset="-120"/>
                        </a:rPr>
                        <a:t>)</a:t>
                      </a:r>
                    </a:p>
                    <a:p>
                      <a:r>
                        <a:rPr lang="zh-TW" altLang="en-US" sz="3200" dirty="0">
                          <a:latin typeface="微軟正黑體" panose="020B0604030504040204" pitchFamily="34" charset="-120"/>
                          <a:ea typeface="微軟正黑體" panose="020B0604030504040204" pitchFamily="34" charset="-120"/>
                        </a:rPr>
                        <a:t>採「國中集體報名」或「網路個別報名」</a:t>
                      </a:r>
                      <a:endParaRPr lang="zh-TW" altLang="en-US" sz="3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extLst>
                  <a:ext uri="{0D108BD9-81ED-4DB2-BD59-A6C34878D82A}">
                    <a16:rowId xmlns:a16="http://schemas.microsoft.com/office/drawing/2014/main" val="10002"/>
                  </a:ext>
                </a:extLst>
              </a:tr>
              <a:tr h="1231818">
                <a:tc>
                  <a:txBody>
                    <a:bodyPr/>
                    <a:lstStyle/>
                    <a:p>
                      <a:pPr algn="ctr"/>
                      <a:r>
                        <a:rPr lang="zh-TW" altLang="en-US" sz="3200" dirty="0">
                          <a:latin typeface="微軟正黑體" panose="020B0604030504040204" pitchFamily="34" charset="-120"/>
                          <a:ea typeface="微軟正黑體" panose="020B0604030504040204" pitchFamily="34" charset="-120"/>
                        </a:rPr>
                        <a:t>網路選填志願</a:t>
                      </a:r>
                      <a:endParaRPr lang="zh-TW" altLang="en-US" sz="3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tc>
                  <a:txBody>
                    <a:bodyPr/>
                    <a:lstStyle/>
                    <a:p>
                      <a:r>
                        <a:rPr lang="en-US" altLang="zh-TW" sz="3200" dirty="0" smtClean="0">
                          <a:latin typeface="微軟正黑體" panose="020B0604030504040204" pitchFamily="34" charset="-120"/>
                          <a:ea typeface="微軟正黑體" panose="020B0604030504040204" pitchFamily="34" charset="-120"/>
                        </a:rPr>
                        <a:t>112</a:t>
                      </a:r>
                      <a:r>
                        <a:rPr lang="zh-TW" altLang="en-US" sz="3200" dirty="0" smtClean="0">
                          <a:latin typeface="微軟正黑體" panose="020B0604030504040204" pitchFamily="34" charset="-120"/>
                          <a:ea typeface="微軟正黑體" panose="020B0604030504040204" pitchFamily="34" charset="-120"/>
                        </a:rPr>
                        <a:t>年</a:t>
                      </a:r>
                      <a:r>
                        <a:rPr lang="en-US" altLang="zh-TW" sz="3200" dirty="0">
                          <a:latin typeface="微軟正黑體" panose="020B0604030504040204" pitchFamily="34" charset="-120"/>
                          <a:ea typeface="微軟正黑體" panose="020B0604030504040204" pitchFamily="34" charset="-120"/>
                        </a:rPr>
                        <a:t>6</a:t>
                      </a:r>
                      <a:r>
                        <a:rPr lang="zh-TW" altLang="en-US" sz="3200" dirty="0" smtClean="0">
                          <a:latin typeface="微軟正黑體" panose="020B0604030504040204" pitchFamily="34" charset="-120"/>
                          <a:ea typeface="微軟正黑體" panose="020B0604030504040204" pitchFamily="34" charset="-120"/>
                        </a:rPr>
                        <a:t>月</a:t>
                      </a:r>
                      <a:r>
                        <a:rPr lang="en-US" altLang="zh-TW" sz="3200" dirty="0">
                          <a:latin typeface="微軟正黑體" panose="020B0604030504040204" pitchFamily="34" charset="-120"/>
                          <a:ea typeface="微軟正黑體" panose="020B0604030504040204" pitchFamily="34" charset="-120"/>
                        </a:rPr>
                        <a:t>8</a:t>
                      </a:r>
                      <a:r>
                        <a:rPr lang="zh-TW" altLang="en-US" sz="3200" dirty="0" smtClean="0">
                          <a:latin typeface="微軟正黑體" panose="020B0604030504040204" pitchFamily="34" charset="-120"/>
                          <a:ea typeface="微軟正黑體" panose="020B0604030504040204" pitchFamily="34" charset="-120"/>
                        </a:rPr>
                        <a:t>日</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四</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上午</a:t>
                      </a:r>
                      <a:r>
                        <a:rPr lang="en-US" altLang="zh-TW" sz="3200" baseline="0" dirty="0">
                          <a:latin typeface="微軟正黑體" panose="020B0604030504040204" pitchFamily="34" charset="-120"/>
                          <a:ea typeface="微軟正黑體" panose="020B0604030504040204" pitchFamily="34" charset="-120"/>
                        </a:rPr>
                        <a:t>10</a:t>
                      </a:r>
                      <a:r>
                        <a:rPr lang="zh-TW" altLang="en-US" sz="3200" baseline="0" dirty="0">
                          <a:latin typeface="微軟正黑體" panose="020B0604030504040204" pitchFamily="34" charset="-120"/>
                          <a:ea typeface="微軟正黑體" panose="020B0604030504040204" pitchFamily="34" charset="-120"/>
                        </a:rPr>
                        <a:t>：</a:t>
                      </a:r>
                      <a:r>
                        <a:rPr lang="en-US" altLang="zh-TW" sz="3200" baseline="0" dirty="0">
                          <a:latin typeface="微軟正黑體" panose="020B0604030504040204" pitchFamily="34" charset="-120"/>
                          <a:ea typeface="微軟正黑體" panose="020B0604030504040204" pitchFamily="34" charset="-120"/>
                        </a:rPr>
                        <a:t>00</a:t>
                      </a:r>
                      <a:r>
                        <a:rPr lang="zh-TW" altLang="en-US" sz="3200" baseline="0" dirty="0">
                          <a:latin typeface="微軟正黑體" panose="020B0604030504040204" pitchFamily="34" charset="-120"/>
                          <a:ea typeface="微軟正黑體" panose="020B0604030504040204" pitchFamily="34" charset="-120"/>
                        </a:rPr>
                        <a:t>起</a:t>
                      </a:r>
                      <a:endParaRPr lang="en-US" altLang="zh-TW" sz="3200" baseline="0" dirty="0">
                        <a:latin typeface="微軟正黑體" panose="020B0604030504040204" pitchFamily="34" charset="-120"/>
                        <a:ea typeface="微軟正黑體" panose="020B0604030504040204" pitchFamily="34" charset="-120"/>
                      </a:endParaRPr>
                    </a:p>
                    <a:p>
                      <a:r>
                        <a:rPr lang="en-US" altLang="zh-TW" sz="3200" baseline="0" dirty="0" smtClean="0">
                          <a:latin typeface="微軟正黑體" panose="020B0604030504040204" pitchFamily="34" charset="-120"/>
                          <a:ea typeface="微軟正黑體" panose="020B0604030504040204" pitchFamily="34" charset="-120"/>
                        </a:rPr>
                        <a:t>112</a:t>
                      </a:r>
                      <a:r>
                        <a:rPr lang="zh-TW" altLang="en-US" sz="3200" baseline="0" dirty="0" smtClean="0">
                          <a:latin typeface="微軟正黑體" panose="020B0604030504040204" pitchFamily="34" charset="-120"/>
                          <a:ea typeface="微軟正黑體" panose="020B0604030504040204" pitchFamily="34" charset="-120"/>
                        </a:rPr>
                        <a:t>年</a:t>
                      </a:r>
                      <a:r>
                        <a:rPr lang="en-US" altLang="zh-TW" sz="3200" baseline="0" dirty="0">
                          <a:latin typeface="微軟正黑體" panose="020B0604030504040204" pitchFamily="34" charset="-120"/>
                          <a:ea typeface="微軟正黑體" panose="020B0604030504040204" pitchFamily="34" charset="-120"/>
                        </a:rPr>
                        <a:t>6</a:t>
                      </a:r>
                      <a:r>
                        <a:rPr lang="zh-TW" altLang="en-US" sz="3200" baseline="0" dirty="0">
                          <a:latin typeface="微軟正黑體" panose="020B0604030504040204" pitchFamily="34" charset="-120"/>
                          <a:ea typeface="微軟正黑體" panose="020B0604030504040204" pitchFamily="34" charset="-120"/>
                        </a:rPr>
                        <a:t>月</a:t>
                      </a:r>
                      <a:r>
                        <a:rPr lang="en-US" altLang="zh-TW" sz="3200" baseline="0" dirty="0" smtClean="0">
                          <a:latin typeface="微軟正黑體" panose="020B0604030504040204" pitchFamily="34" charset="-120"/>
                          <a:ea typeface="微軟正黑體" panose="020B0604030504040204" pitchFamily="34" charset="-120"/>
                        </a:rPr>
                        <a:t>12</a:t>
                      </a:r>
                      <a:r>
                        <a:rPr lang="zh-TW" altLang="en-US" sz="3200" baseline="0" dirty="0" smtClean="0">
                          <a:latin typeface="微軟正黑體" panose="020B0604030504040204" pitchFamily="34" charset="-120"/>
                          <a:ea typeface="微軟正黑體" panose="020B0604030504040204" pitchFamily="34" charset="-120"/>
                        </a:rPr>
                        <a:t>日</a:t>
                      </a:r>
                      <a:r>
                        <a:rPr lang="en-US" altLang="zh-TW" sz="3200" baseline="0" dirty="0" smtClean="0">
                          <a:latin typeface="微軟正黑體" panose="020B0604030504040204" pitchFamily="34" charset="-120"/>
                          <a:ea typeface="微軟正黑體" panose="020B0604030504040204" pitchFamily="34" charset="-120"/>
                        </a:rPr>
                        <a:t>(</a:t>
                      </a:r>
                      <a:r>
                        <a:rPr lang="zh-TW" altLang="en-US" sz="3200" baseline="0" dirty="0">
                          <a:latin typeface="微軟正黑體" panose="020B0604030504040204" pitchFamily="34" charset="-120"/>
                          <a:ea typeface="微軟正黑體" panose="020B0604030504040204" pitchFamily="34" charset="-120"/>
                        </a:rPr>
                        <a:t>一</a:t>
                      </a:r>
                      <a:r>
                        <a:rPr lang="en-US" altLang="zh-TW" sz="3200" baseline="0" dirty="0" smtClean="0">
                          <a:latin typeface="微軟正黑體" panose="020B0604030504040204" pitchFamily="34" charset="-120"/>
                          <a:ea typeface="微軟正黑體" panose="020B0604030504040204" pitchFamily="34" charset="-120"/>
                        </a:rPr>
                        <a:t>)</a:t>
                      </a:r>
                      <a:r>
                        <a:rPr lang="zh-TW" altLang="en-US" sz="3200" baseline="0" dirty="0">
                          <a:latin typeface="微軟正黑體" panose="020B0604030504040204" pitchFamily="34" charset="-120"/>
                          <a:ea typeface="微軟正黑體" panose="020B0604030504040204" pitchFamily="34" charset="-120"/>
                        </a:rPr>
                        <a:t>下午  </a:t>
                      </a:r>
                      <a:r>
                        <a:rPr lang="en-US" altLang="zh-TW" sz="3200" baseline="0" dirty="0">
                          <a:latin typeface="微軟正黑體" panose="020B0604030504040204" pitchFamily="34" charset="-120"/>
                          <a:ea typeface="微軟正黑體" panose="020B0604030504040204" pitchFamily="34" charset="-120"/>
                        </a:rPr>
                        <a:t>5</a:t>
                      </a:r>
                      <a:r>
                        <a:rPr lang="zh-TW" altLang="en-US" sz="3200" baseline="0" dirty="0">
                          <a:latin typeface="微軟正黑體" panose="020B0604030504040204" pitchFamily="34" charset="-120"/>
                          <a:ea typeface="微軟正黑體" panose="020B0604030504040204" pitchFamily="34" charset="-120"/>
                        </a:rPr>
                        <a:t>：</a:t>
                      </a:r>
                      <a:r>
                        <a:rPr lang="en-US" altLang="zh-TW" sz="3200" baseline="0" dirty="0">
                          <a:latin typeface="微軟正黑體" panose="020B0604030504040204" pitchFamily="34" charset="-120"/>
                          <a:ea typeface="微軟正黑體" panose="020B0604030504040204" pitchFamily="34" charset="-120"/>
                        </a:rPr>
                        <a:t>00</a:t>
                      </a:r>
                      <a:r>
                        <a:rPr lang="zh-TW" altLang="en-US" sz="3200" baseline="0" dirty="0">
                          <a:latin typeface="微軟正黑體" panose="020B0604030504040204" pitchFamily="34" charset="-120"/>
                          <a:ea typeface="微軟正黑體" panose="020B0604030504040204" pitchFamily="34" charset="-120"/>
                        </a:rPr>
                        <a:t>止</a:t>
                      </a:r>
                      <a:endParaRPr lang="zh-TW" altLang="en-US" sz="3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extLst>
                  <a:ext uri="{0D108BD9-81ED-4DB2-BD59-A6C34878D82A}">
                    <a16:rowId xmlns:a16="http://schemas.microsoft.com/office/drawing/2014/main" val="10003"/>
                  </a:ext>
                </a:extLst>
              </a:tr>
              <a:tr h="722584">
                <a:tc>
                  <a:txBody>
                    <a:bodyPr/>
                    <a:lstStyle/>
                    <a:p>
                      <a:pPr algn="ctr"/>
                      <a:r>
                        <a:rPr lang="zh-TW" altLang="en-US" sz="3200" dirty="0">
                          <a:latin typeface="微軟正黑體" panose="020B0604030504040204" pitchFamily="34" charset="-120"/>
                          <a:ea typeface="微軟正黑體" panose="020B0604030504040204" pitchFamily="34" charset="-120"/>
                        </a:rPr>
                        <a:t>放榜</a:t>
                      </a:r>
                      <a:endParaRPr lang="zh-TW" altLang="en-US" sz="3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tc>
                  <a:txBody>
                    <a:bodyPr/>
                    <a:lstStyle/>
                    <a:p>
                      <a:r>
                        <a:rPr lang="en-US" altLang="zh-TW" sz="3200" dirty="0" smtClean="0">
                          <a:latin typeface="微軟正黑體" panose="020B0604030504040204" pitchFamily="34" charset="-120"/>
                          <a:ea typeface="微軟正黑體" panose="020B0604030504040204" pitchFamily="34" charset="-120"/>
                        </a:rPr>
                        <a:t>112</a:t>
                      </a:r>
                      <a:r>
                        <a:rPr lang="zh-TW" altLang="en-US" sz="3200" dirty="0" smtClean="0">
                          <a:latin typeface="微軟正黑體" panose="020B0604030504040204" pitchFamily="34" charset="-120"/>
                          <a:ea typeface="微軟正黑體" panose="020B0604030504040204" pitchFamily="34" charset="-120"/>
                        </a:rPr>
                        <a:t>年</a:t>
                      </a:r>
                      <a:r>
                        <a:rPr lang="en-US" altLang="zh-TW" sz="3200" dirty="0">
                          <a:latin typeface="微軟正黑體" panose="020B0604030504040204" pitchFamily="34" charset="-120"/>
                          <a:ea typeface="微軟正黑體" panose="020B0604030504040204" pitchFamily="34" charset="-120"/>
                        </a:rPr>
                        <a:t>6</a:t>
                      </a:r>
                      <a:r>
                        <a:rPr lang="zh-TW" altLang="en-US" sz="3200" dirty="0">
                          <a:latin typeface="微軟正黑體" panose="020B0604030504040204" pitchFamily="34" charset="-120"/>
                          <a:ea typeface="微軟正黑體" panose="020B0604030504040204" pitchFamily="34" charset="-120"/>
                        </a:rPr>
                        <a:t>月</a:t>
                      </a:r>
                      <a:r>
                        <a:rPr lang="en-US" altLang="zh-TW" sz="3200" dirty="0" smtClean="0">
                          <a:latin typeface="微軟正黑體" panose="020B0604030504040204" pitchFamily="34" charset="-120"/>
                          <a:ea typeface="微軟正黑體" panose="020B0604030504040204" pitchFamily="34" charset="-120"/>
                        </a:rPr>
                        <a:t>15</a:t>
                      </a:r>
                      <a:r>
                        <a:rPr lang="zh-TW" altLang="en-US" sz="3200" dirty="0" smtClean="0">
                          <a:latin typeface="微軟正黑體" panose="020B0604030504040204" pitchFamily="34" charset="-120"/>
                          <a:ea typeface="微軟正黑體" panose="020B0604030504040204" pitchFamily="34" charset="-120"/>
                        </a:rPr>
                        <a:t>日</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四</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上午  </a:t>
                      </a:r>
                      <a:r>
                        <a:rPr lang="en-US" altLang="zh-TW" sz="3200" dirty="0">
                          <a:latin typeface="微軟正黑體" panose="020B0604030504040204" pitchFamily="34" charset="-120"/>
                          <a:ea typeface="微軟正黑體" panose="020B0604030504040204" pitchFamily="34" charset="-120"/>
                        </a:rPr>
                        <a:t>9</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00</a:t>
                      </a:r>
                      <a:r>
                        <a:rPr lang="zh-TW" altLang="en-US" sz="3200" dirty="0">
                          <a:latin typeface="微軟正黑體" panose="020B0604030504040204" pitchFamily="34" charset="-120"/>
                          <a:ea typeface="微軟正黑體" panose="020B0604030504040204" pitchFamily="34" charset="-120"/>
                        </a:rPr>
                        <a:t>起</a:t>
                      </a:r>
                      <a:endParaRPr lang="zh-TW" altLang="en-US" sz="3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extLst>
                  <a:ext uri="{0D108BD9-81ED-4DB2-BD59-A6C34878D82A}">
                    <a16:rowId xmlns:a16="http://schemas.microsoft.com/office/drawing/2014/main" val="10004"/>
                  </a:ext>
                </a:extLst>
              </a:tr>
              <a:tr h="933726">
                <a:tc>
                  <a:txBody>
                    <a:bodyPr/>
                    <a:lstStyle/>
                    <a:p>
                      <a:pPr algn="ctr"/>
                      <a:r>
                        <a:rPr lang="zh-TW" altLang="en-US" sz="3200" dirty="0">
                          <a:latin typeface="微軟正黑體" panose="020B0604030504040204" pitchFamily="34" charset="-120"/>
                          <a:ea typeface="微軟正黑體" panose="020B0604030504040204" pitchFamily="34" charset="-120"/>
                        </a:rPr>
                        <a:t>錄取報到與放棄錄取資格截止日</a:t>
                      </a:r>
                      <a:endParaRPr lang="zh-TW" altLang="en-US" sz="3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tc>
                  <a:txBody>
                    <a:bodyPr/>
                    <a:lstStyle/>
                    <a:p>
                      <a:r>
                        <a:rPr lang="en-US" altLang="zh-TW" sz="3200" dirty="0" smtClean="0">
                          <a:latin typeface="微軟正黑體" panose="020B0604030504040204" pitchFamily="34" charset="-120"/>
                          <a:ea typeface="微軟正黑體" panose="020B0604030504040204" pitchFamily="34" charset="-120"/>
                        </a:rPr>
                        <a:t>112</a:t>
                      </a:r>
                      <a:r>
                        <a:rPr lang="zh-TW" altLang="en-US" sz="3200" dirty="0" smtClean="0">
                          <a:latin typeface="微軟正黑體" panose="020B0604030504040204" pitchFamily="34" charset="-120"/>
                          <a:ea typeface="微軟正黑體" panose="020B0604030504040204" pitchFamily="34" charset="-120"/>
                        </a:rPr>
                        <a:t>年</a:t>
                      </a:r>
                      <a:r>
                        <a:rPr lang="en-US" altLang="zh-TW" sz="3200" dirty="0">
                          <a:latin typeface="微軟正黑體" panose="020B0604030504040204" pitchFamily="34" charset="-120"/>
                          <a:ea typeface="微軟正黑體" panose="020B0604030504040204" pitchFamily="34" charset="-120"/>
                        </a:rPr>
                        <a:t>6</a:t>
                      </a:r>
                      <a:r>
                        <a:rPr lang="zh-TW" altLang="en-US" sz="3200" dirty="0" smtClean="0">
                          <a:latin typeface="微軟正黑體" panose="020B0604030504040204" pitchFamily="34" charset="-120"/>
                          <a:ea typeface="微軟正黑體" panose="020B0604030504040204" pitchFamily="34" charset="-120"/>
                        </a:rPr>
                        <a:t>月</a:t>
                      </a:r>
                      <a:r>
                        <a:rPr lang="en-US" altLang="zh-TW" sz="3200" dirty="0" smtClean="0">
                          <a:latin typeface="微軟正黑體" panose="020B0604030504040204" pitchFamily="34" charset="-120"/>
                          <a:ea typeface="微軟正黑體" panose="020B0604030504040204" pitchFamily="34" charset="-120"/>
                        </a:rPr>
                        <a:t>19</a:t>
                      </a:r>
                      <a:r>
                        <a:rPr lang="zh-TW" altLang="en-US" sz="3200" dirty="0" smtClean="0">
                          <a:latin typeface="微軟正黑體" panose="020B0604030504040204" pitchFamily="34" charset="-120"/>
                          <a:ea typeface="微軟正黑體" panose="020B0604030504040204" pitchFamily="34" charset="-120"/>
                        </a:rPr>
                        <a:t>日</a:t>
                      </a:r>
                      <a:r>
                        <a:rPr lang="en-US" altLang="zh-TW" sz="3200" dirty="0" smtClean="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一</a:t>
                      </a:r>
                      <a:r>
                        <a:rPr lang="en-US" altLang="zh-TW" sz="3200" dirty="0" smtClean="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下午  </a:t>
                      </a: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00</a:t>
                      </a:r>
                      <a:r>
                        <a:rPr lang="zh-TW" altLang="en-US" sz="3200" dirty="0">
                          <a:latin typeface="微軟正黑體" panose="020B0604030504040204" pitchFamily="34" charset="-120"/>
                          <a:ea typeface="微軟正黑體" panose="020B0604030504040204" pitchFamily="34" charset="-120"/>
                        </a:rPr>
                        <a:t>止</a:t>
                      </a:r>
                      <a:endParaRPr lang="zh-TW" altLang="en-US" sz="3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1" marB="45721" anchor="ctr"/>
                </a:tc>
                <a:extLst>
                  <a:ext uri="{0D108BD9-81ED-4DB2-BD59-A6C34878D82A}">
                    <a16:rowId xmlns:a16="http://schemas.microsoft.com/office/drawing/2014/main" val="10005"/>
                  </a:ext>
                </a:extLst>
              </a:tr>
            </a:tbl>
          </a:graphicData>
        </a:graphic>
      </p:graphicFrame>
      <p:sp>
        <p:nvSpPr>
          <p:cNvPr id="165" name="文字方塊 164"/>
          <p:cNvSpPr txBox="1"/>
          <p:nvPr/>
        </p:nvSpPr>
        <p:spPr>
          <a:xfrm rot="577325">
            <a:off x="12942334" y="4276334"/>
            <a:ext cx="1152128" cy="369332"/>
          </a:xfrm>
          <a:prstGeom prst="rect">
            <a:avLst/>
          </a:prstGeom>
          <a:noFill/>
        </p:spPr>
        <p:txBody>
          <a:bodyPr wrap="square" rtlCol="0">
            <a:spAutoFit/>
          </a:bodyPr>
          <a:lstStyle/>
          <a:p>
            <a:pPr algn="ctr"/>
            <a:r>
              <a:rPr lang="zh-TW" altLang="en-US"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167" name="圖片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67985" y="8197507"/>
            <a:ext cx="2460006" cy="1659850"/>
          </a:xfrm>
          <a:prstGeom prst="rect">
            <a:avLst/>
          </a:prstGeom>
        </p:spPr>
      </p:pic>
      <p:sp>
        <p:nvSpPr>
          <p:cNvPr id="168" name="Text Box 22"/>
          <p:cNvSpPr txBox="1">
            <a:spLocks noChangeArrowheads="1"/>
          </p:cNvSpPr>
          <p:nvPr/>
        </p:nvSpPr>
        <p:spPr bwMode="auto">
          <a:xfrm>
            <a:off x="13224597" y="8430502"/>
            <a:ext cx="2159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69" name="右彎箭號 168"/>
          <p:cNvSpPr/>
          <p:nvPr/>
        </p:nvSpPr>
        <p:spPr bwMode="auto">
          <a:xfrm rot="5400000">
            <a:off x="13051301" y="6755796"/>
            <a:ext cx="846526" cy="2020161"/>
          </a:xfrm>
          <a:prstGeom prst="bentArrow">
            <a:avLst>
              <a:gd name="adj1" fmla="val 25642"/>
              <a:gd name="adj2" fmla="val 29656"/>
              <a:gd name="adj3" fmla="val 41447"/>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0" name="Text Box 17"/>
          <p:cNvSpPr txBox="1">
            <a:spLocks noChangeArrowheads="1"/>
          </p:cNvSpPr>
          <p:nvPr/>
        </p:nvSpPr>
        <p:spPr bwMode="auto">
          <a:xfrm>
            <a:off x="12140957" y="6818005"/>
            <a:ext cx="1871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171" name="圖片 1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05407">
            <a:off x="12518739" y="2623248"/>
            <a:ext cx="3031732" cy="4042309"/>
          </a:xfrm>
          <a:prstGeom prst="rect">
            <a:avLst/>
          </a:prstGeom>
        </p:spPr>
      </p:pic>
      <p:sp>
        <p:nvSpPr>
          <p:cNvPr id="177" name="文字方塊 176"/>
          <p:cNvSpPr txBox="1"/>
          <p:nvPr/>
        </p:nvSpPr>
        <p:spPr>
          <a:xfrm rot="577325">
            <a:off x="12993270" y="3373831"/>
            <a:ext cx="2300091" cy="584775"/>
          </a:xfrm>
          <a:prstGeom prst="rect">
            <a:avLst/>
          </a:prstGeom>
          <a:noFill/>
        </p:spPr>
        <p:txBody>
          <a:bodyPr wrap="square" rtlCol="0">
            <a:spAutoFit/>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spTree>
    <p:extLst>
      <p:ext uri="{BB962C8B-B14F-4D97-AF65-F5344CB8AC3E}">
        <p14:creationId xmlns:p14="http://schemas.microsoft.com/office/powerpoint/2010/main" val="1327322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6905385" cy="1073220"/>
            <a:chOff x="-1" y="-19050"/>
            <a:chExt cx="19474549" cy="2954657"/>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2954657"/>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五專優先免試入學</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「超額比序總積分」採計項目</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6" name="表格 165"/>
          <p:cNvGraphicFramePr>
            <a:graphicFrameLocks noGrp="1"/>
          </p:cNvGraphicFramePr>
          <p:nvPr>
            <p:extLst>
              <p:ext uri="{D42A27DB-BD31-4B8C-83A1-F6EECF244321}">
                <p14:modId xmlns:p14="http://schemas.microsoft.com/office/powerpoint/2010/main" val="2860381666"/>
              </p:ext>
            </p:extLst>
          </p:nvPr>
        </p:nvGraphicFramePr>
        <p:xfrm>
          <a:off x="5273508" y="2573891"/>
          <a:ext cx="7807135" cy="3474720"/>
        </p:xfrm>
        <a:graphic>
          <a:graphicData uri="http://schemas.openxmlformats.org/drawingml/2006/table">
            <a:tbl>
              <a:tblPr firstRow="1" bandRow="1">
                <a:tableStyleId>{5C22544A-7EE6-4342-B048-85BDC9FD1C3A}</a:tableStyleId>
              </a:tblPr>
              <a:tblGrid>
                <a:gridCol w="1505834">
                  <a:extLst>
                    <a:ext uri="{9D8B030D-6E8A-4147-A177-3AD203B41FA5}">
                      <a16:colId xmlns:a16="http://schemas.microsoft.com/office/drawing/2014/main" val="20000"/>
                    </a:ext>
                  </a:extLst>
                </a:gridCol>
                <a:gridCol w="6301301">
                  <a:extLst>
                    <a:ext uri="{9D8B030D-6E8A-4147-A177-3AD203B41FA5}">
                      <a16:colId xmlns:a16="http://schemas.microsoft.com/office/drawing/2014/main" val="20001"/>
                    </a:ext>
                  </a:extLst>
                </a:gridCol>
              </a:tblGrid>
              <a:tr h="370840">
                <a:tc rowSpan="6">
                  <a:txBody>
                    <a:bodyPr/>
                    <a:lstStyle/>
                    <a:p>
                      <a:pPr algn="ctr"/>
                      <a:r>
                        <a:rPr lang="zh-TW" altLang="en-US" sz="3200" dirty="0">
                          <a:latin typeface="微軟正黑體" panose="020B0604030504040204" pitchFamily="34" charset="-120"/>
                          <a:ea typeface="微軟正黑體" panose="020B0604030504040204" pitchFamily="34" charset="-120"/>
                        </a:rPr>
                        <a:t>採</a:t>
                      </a:r>
                      <a:endParaRPr lang="en-US" altLang="zh-TW" sz="3200" dirty="0">
                        <a:latin typeface="微軟正黑體" panose="020B0604030504040204" pitchFamily="34" charset="-120"/>
                        <a:ea typeface="微軟正黑體" panose="020B0604030504040204" pitchFamily="34" charset="-120"/>
                      </a:endParaRPr>
                    </a:p>
                    <a:p>
                      <a:pPr algn="ctr"/>
                      <a:r>
                        <a:rPr lang="zh-TW" altLang="en-US" sz="3200" dirty="0">
                          <a:latin typeface="微軟正黑體" panose="020B0604030504040204" pitchFamily="34" charset="-120"/>
                          <a:ea typeface="微軟正黑體" panose="020B0604030504040204" pitchFamily="34" charset="-120"/>
                        </a:rPr>
                        <a:t>計</a:t>
                      </a:r>
                      <a:endParaRPr lang="en-US" altLang="zh-TW" sz="3200" dirty="0">
                        <a:latin typeface="微軟正黑體" panose="020B0604030504040204" pitchFamily="34" charset="-120"/>
                        <a:ea typeface="微軟正黑體" panose="020B0604030504040204" pitchFamily="34" charset="-120"/>
                      </a:endParaRPr>
                    </a:p>
                    <a:p>
                      <a:pPr algn="ctr"/>
                      <a:r>
                        <a:rPr lang="zh-TW" altLang="en-US" sz="3200" dirty="0">
                          <a:latin typeface="微軟正黑體" panose="020B0604030504040204" pitchFamily="34" charset="-120"/>
                          <a:ea typeface="微軟正黑體" panose="020B0604030504040204" pitchFamily="34" charset="-120"/>
                        </a:rPr>
                        <a:t>項</a:t>
                      </a:r>
                      <a:endParaRPr lang="en-US" altLang="zh-TW" sz="3200" dirty="0">
                        <a:latin typeface="微軟正黑體" panose="020B0604030504040204" pitchFamily="34" charset="-120"/>
                        <a:ea typeface="微軟正黑體" panose="020B0604030504040204" pitchFamily="34" charset="-120"/>
                      </a:endParaRPr>
                    </a:p>
                    <a:p>
                      <a:pPr algn="ctr"/>
                      <a:r>
                        <a:rPr lang="zh-TW" altLang="en-US" sz="3200" dirty="0">
                          <a:latin typeface="微軟正黑體" panose="020B0604030504040204" pitchFamily="34" charset="-120"/>
                          <a:ea typeface="微軟正黑體" panose="020B0604030504040204" pitchFamily="34" charset="-120"/>
                        </a:rPr>
                        <a:t>目</a:t>
                      </a:r>
                      <a:endParaRPr lang="zh-TW" altLang="en-US" sz="3200" dirty="0">
                        <a:solidFill>
                          <a:srgbClr val="FFC000"/>
                        </a:solidFill>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dirty="0">
                          <a:latin typeface="微軟正黑體" panose="020B0604030504040204" pitchFamily="34" charset="-120"/>
                          <a:ea typeface="微軟正黑體" panose="020B0604030504040204" pitchFamily="34" charset="-120"/>
                        </a:rPr>
                        <a:t>多元學習表現</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含服務學習及競賽</a:t>
                      </a:r>
                      <a:r>
                        <a:rPr lang="en-US" altLang="zh-TW" sz="3200" dirty="0">
                          <a:latin typeface="微軟正黑體" panose="020B0604030504040204" pitchFamily="34" charset="-120"/>
                          <a:ea typeface="微軟正黑體" panose="020B0604030504040204" pitchFamily="34" charset="-120"/>
                        </a:rPr>
                        <a:t>)</a:t>
                      </a:r>
                      <a:endParaRPr lang="zh-TW" altLang="en-US" sz="3200" b="0" dirty="0">
                        <a:solidFill>
                          <a:schemeClr val="accent3">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3200" dirty="0">
                          <a:latin typeface="微軟正黑體" panose="020B0604030504040204" pitchFamily="34" charset="-120"/>
                          <a:ea typeface="微軟正黑體" panose="020B0604030504040204" pitchFamily="34" charset="-120"/>
                        </a:rPr>
                        <a:t>技藝優良</a:t>
                      </a:r>
                      <a:endParaRPr lang="zh-TW" altLang="en-US" sz="3200" dirty="0">
                        <a:solidFill>
                          <a:srgbClr val="FF0000"/>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3200" dirty="0">
                          <a:latin typeface="微軟正黑體" panose="020B0604030504040204" pitchFamily="34" charset="-120"/>
                          <a:ea typeface="微軟正黑體" panose="020B0604030504040204" pitchFamily="34" charset="-120"/>
                        </a:rPr>
                        <a:t>弱勢身分</a:t>
                      </a:r>
                      <a:endParaRPr lang="zh-TW" altLang="en-US" sz="3200" dirty="0">
                        <a:solidFill>
                          <a:schemeClr val="accent3">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3200" dirty="0">
                          <a:latin typeface="微軟正黑體" panose="020B0604030504040204" pitchFamily="34" charset="-120"/>
                          <a:ea typeface="微軟正黑體" panose="020B0604030504040204" pitchFamily="34" charset="-120"/>
                        </a:rPr>
                        <a:t>均衡學習</a:t>
                      </a:r>
                      <a:endParaRPr lang="zh-TW" altLang="en-US" sz="3200" dirty="0">
                        <a:solidFill>
                          <a:schemeClr val="accent3">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3200" dirty="0">
                          <a:latin typeface="微軟正黑體" panose="020B0604030504040204" pitchFamily="34" charset="-120"/>
                          <a:ea typeface="微軟正黑體" panose="020B0604030504040204" pitchFamily="34" charset="-120"/>
                        </a:rPr>
                        <a:t>國中教育會考</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含寫作測驗</a:t>
                      </a:r>
                      <a:r>
                        <a:rPr lang="en-US" altLang="zh-TW" sz="3200" dirty="0">
                          <a:latin typeface="微軟正黑體" panose="020B0604030504040204" pitchFamily="34" charset="-120"/>
                          <a:ea typeface="微軟正黑體" panose="020B0604030504040204" pitchFamily="34" charset="-120"/>
                        </a:rPr>
                        <a:t>)</a:t>
                      </a:r>
                      <a:endParaRPr lang="zh-TW" altLang="en-US" sz="3200" dirty="0">
                        <a:solidFill>
                          <a:schemeClr val="accent3">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3200" dirty="0">
                          <a:latin typeface="微軟正黑體" panose="020B0604030504040204" pitchFamily="34" charset="-120"/>
                          <a:ea typeface="微軟正黑體" panose="020B0604030504040204" pitchFamily="34" charset="-120"/>
                        </a:rPr>
                        <a:t>志願序</a:t>
                      </a:r>
                      <a:endParaRPr lang="zh-TW" altLang="en-US" sz="3200" dirty="0">
                        <a:solidFill>
                          <a:schemeClr val="accent3">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5"/>
                  </a:ext>
                </a:extLst>
              </a:tr>
            </a:tbl>
          </a:graphicData>
        </a:graphic>
      </p:graphicFrame>
      <p:sp>
        <p:nvSpPr>
          <p:cNvPr id="172" name="矩形 171"/>
          <p:cNvSpPr/>
          <p:nvPr/>
        </p:nvSpPr>
        <p:spPr>
          <a:xfrm>
            <a:off x="3301340" y="6776381"/>
            <a:ext cx="11751472" cy="1569660"/>
          </a:xfrm>
          <a:prstGeom prst="rect">
            <a:avLst/>
          </a:prstGeom>
        </p:spPr>
        <p:txBody>
          <a:bodyPr wrap="square">
            <a:spAutoFit/>
          </a:bodyPr>
          <a:lstStyle/>
          <a:p>
            <a:pPr marL="342900" indent="-342900" eaLnBrk="1" hangingPunct="1">
              <a:spcBef>
                <a:spcPts val="1200"/>
              </a:spcBef>
              <a:buFont typeface="Arial" panose="020B0604020202020204" pitchFamily="34" charset="0"/>
              <a:buChar char="•"/>
            </a:pPr>
            <a:r>
              <a:rPr kumimoji="0" lang="zh-TW" altLang="en-US" sz="3200"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3200" b="1"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3200"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3200" b="1"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3200"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3200" b="1"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護理助產科</a:t>
            </a:r>
            <a:r>
              <a:rPr kumimoji="0" lang="zh-TW" altLang="en-US" sz="3200"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32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3200"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32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除護理科、護理助產科外</a:t>
            </a:r>
            <a:r>
              <a:rPr kumimoji="0" lang="zh-TW" altLang="en-US" sz="3200"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3200" dirty="0">
              <a:solidFill>
                <a:srgbClr val="282D6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357089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6905385" cy="1107996"/>
            <a:chOff x="-1" y="-19050"/>
            <a:chExt cx="19474549" cy="3050398"/>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3050398"/>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五專優先免試入學</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超額</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比</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序積分對照表</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 name="圖片 1"/>
          <p:cNvPicPr>
            <a:picLocks noChangeAspect="1"/>
          </p:cNvPicPr>
          <p:nvPr/>
        </p:nvPicPr>
        <p:blipFill rotWithShape="1">
          <a:blip r:embed="rId3"/>
          <a:srcRect l="10456" t="22762" r="23636" b="9899"/>
          <a:stretch/>
        </p:blipFill>
        <p:spPr>
          <a:xfrm>
            <a:off x="3104147" y="2056869"/>
            <a:ext cx="12053456" cy="6927274"/>
          </a:xfrm>
          <a:prstGeom prst="rect">
            <a:avLst/>
          </a:prstGeom>
        </p:spPr>
      </p:pic>
    </p:spTree>
    <p:extLst>
      <p:ext uri="{BB962C8B-B14F-4D97-AF65-F5344CB8AC3E}">
        <p14:creationId xmlns:p14="http://schemas.microsoft.com/office/powerpoint/2010/main" val="26199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66" name="文字版面配置區 1"/>
          <p:cNvSpPr txBox="1">
            <a:spLocks/>
          </p:cNvSpPr>
          <p:nvPr/>
        </p:nvSpPr>
        <p:spPr>
          <a:xfrm>
            <a:off x="1179388" y="2430491"/>
            <a:ext cx="16247918" cy="67807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1pPr>
            <a:lvl2pPr marL="914400" marR="0" lvl="1"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2pPr>
            <a:lvl3pPr marL="1371600" marR="0" lvl="2"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3pPr>
            <a:lvl4pPr marL="1828800" marR="0" lvl="3"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4pPr>
            <a:lvl5pPr marL="2286000" marR="0" lvl="4"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5pPr>
            <a:lvl6pPr marL="2743200" marR="0" lvl="5"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6pPr>
            <a:lvl7pPr marL="3200400" marR="0" lvl="6"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7pPr>
            <a:lvl8pPr marL="3657600" marR="0" lvl="7"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8pPr>
            <a:lvl9pPr marL="4114800" marR="0" lvl="8"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9pPr>
          </a:lstStyle>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高級中等學校各就學區優先免試入學及五專優先免試入學可同時報名，但二者皆錄取時，</a:t>
            </a:r>
            <a:r>
              <a:rPr lang="zh-TW" altLang="en-US" sz="4000" dirty="0">
                <a:solidFill>
                  <a:srgbClr val="C00000"/>
                </a:solidFill>
                <a:latin typeface="微軟正黑體" panose="020B0604030504040204" pitchFamily="34" charset="-120"/>
                <a:ea typeface="微軟正黑體" panose="020B0604030504040204" pitchFamily="34" charset="-120"/>
              </a:rPr>
              <a:t>僅能擇一</a:t>
            </a:r>
            <a:r>
              <a:rPr lang="zh-TW" altLang="en-US" sz="4000" dirty="0">
                <a:latin typeface="微軟正黑體" panose="020B0604030504040204" pitchFamily="34" charset="-120"/>
                <a:ea typeface="微軟正黑體" panose="020B0604030504040204" pitchFamily="34" charset="-120"/>
              </a:rPr>
              <a:t>報到</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截止日：</a:t>
            </a:r>
            <a:r>
              <a:rPr lang="en-US" altLang="zh-TW" sz="4000" dirty="0" smtClean="0">
                <a:latin typeface="微軟正黑體" panose="020B0604030504040204" pitchFamily="34" charset="-120"/>
                <a:ea typeface="微軟正黑體" panose="020B0604030504040204" pitchFamily="34" charset="-120"/>
              </a:rPr>
              <a:t>112</a:t>
            </a:r>
            <a:r>
              <a:rPr lang="zh-TW" altLang="en-US" sz="4000" dirty="0" smtClean="0">
                <a:latin typeface="微軟正黑體" panose="020B0604030504040204" pitchFamily="34" charset="-120"/>
                <a:ea typeface="微軟正黑體" panose="020B0604030504040204" pitchFamily="34" charset="-120"/>
              </a:rPr>
              <a:t>年</a:t>
            </a:r>
            <a:r>
              <a:rPr lang="en-US" altLang="zh-TW" sz="4000" dirty="0">
                <a:latin typeface="微軟正黑體" panose="020B0604030504040204" pitchFamily="34" charset="-120"/>
                <a:ea typeface="微軟正黑體" panose="020B0604030504040204" pitchFamily="34" charset="-120"/>
              </a:rPr>
              <a:t>6</a:t>
            </a:r>
            <a:r>
              <a:rPr lang="zh-TW" altLang="en-US" sz="4000" dirty="0" smtClean="0">
                <a:latin typeface="微軟正黑體" panose="020B0604030504040204" pitchFamily="34" charset="-120"/>
                <a:ea typeface="微軟正黑體" panose="020B0604030504040204" pitchFamily="34" charset="-120"/>
              </a:rPr>
              <a:t>月</a:t>
            </a:r>
            <a:r>
              <a:rPr lang="en-US" altLang="zh-TW" sz="4000" dirty="0" smtClean="0">
                <a:latin typeface="微軟正黑體" panose="020B0604030504040204" pitchFamily="34" charset="-120"/>
                <a:ea typeface="微軟正黑體" panose="020B0604030504040204" pitchFamily="34" charset="-120"/>
              </a:rPr>
              <a:t>19</a:t>
            </a:r>
            <a:r>
              <a:rPr lang="zh-TW" altLang="en-US" sz="4000" dirty="0" smtClean="0">
                <a:latin typeface="微軟正黑體" panose="020B0604030504040204" pitchFamily="34" charset="-120"/>
                <a:ea typeface="微軟正黑體" panose="020B0604030504040204" pitchFamily="34" charset="-120"/>
              </a:rPr>
              <a:t>日</a:t>
            </a:r>
            <a:r>
              <a:rPr lang="en-US" altLang="zh-TW" sz="4000" dirty="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星期一</a:t>
            </a:r>
            <a:r>
              <a:rPr lang="en-US" altLang="zh-TW" sz="4000" dirty="0" smtClean="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五專優先免試入學錄取且報到者，若</a:t>
            </a:r>
            <a:r>
              <a:rPr lang="zh-TW" altLang="en-US" sz="4000" dirty="0">
                <a:solidFill>
                  <a:srgbClr val="C00000"/>
                </a:solidFill>
                <a:latin typeface="微軟正黑體" panose="020B0604030504040204" pitchFamily="34" charset="-120"/>
                <a:ea typeface="微軟正黑體" panose="020B0604030504040204" pitchFamily="34" charset="-120"/>
              </a:rPr>
              <a:t>未依簡章規定日期前辦理放棄錄取資格，則不可報名北、中、南區五專聯合免試入學。</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「日常生活評量、體適能、適性輔導」未納入五專優先免試入學之超額比序項目中，亦無招生學校「自訂項目」。</a:t>
            </a:r>
          </a:p>
          <a:p>
            <a:pPr>
              <a:lnSpc>
                <a:spcPct val="150000"/>
              </a:lnSpc>
              <a:buFont typeface="Wingdings" panose="05000000000000000000" pitchFamily="2" charset="2"/>
              <a:buChar char="l"/>
            </a:pP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grpSp>
        <p:nvGrpSpPr>
          <p:cNvPr id="393" name="Google Shape;393;p13"/>
          <p:cNvGrpSpPr/>
          <p:nvPr/>
        </p:nvGrpSpPr>
        <p:grpSpPr>
          <a:xfrm>
            <a:off x="1028699" y="728653"/>
            <a:ext cx="15755880" cy="1107996"/>
            <a:chOff x="-1" y="-19050"/>
            <a:chExt cx="19474549" cy="239666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2396666"/>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優先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其他重點提醒</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897998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12"/>
        <p:cNvGrpSpPr/>
        <p:nvPr/>
      </p:nvGrpSpPr>
      <p:grpSpPr>
        <a:xfrm>
          <a:off x="0" y="0"/>
          <a:ext cx="0" cy="0"/>
          <a:chOff x="0" y="0"/>
          <a:chExt cx="0" cy="0"/>
        </a:xfrm>
      </p:grpSpPr>
      <p:sp>
        <p:nvSpPr>
          <p:cNvPr id="713" name="Google Shape;713;p17"/>
          <p:cNvSpPr txBox="1"/>
          <p:nvPr/>
        </p:nvSpPr>
        <p:spPr>
          <a:xfrm>
            <a:off x="2329967" y="2432135"/>
            <a:ext cx="12804900" cy="5318379"/>
          </a:xfrm>
          <a:prstGeom prst="rect">
            <a:avLst/>
          </a:prstGeom>
          <a:noFill/>
          <a:ln>
            <a:noFill/>
          </a:ln>
        </p:spPr>
        <p:txBody>
          <a:bodyPr spcFirstLastPara="1" wrap="square" lIns="0" tIns="0" rIns="0" bIns="0" anchor="t" anchorCtr="0">
            <a:spAutoFit/>
          </a:bodyPr>
          <a:lstStyle/>
          <a:p>
            <a:pPr lvl="0" algn="ctr">
              <a:lnSpc>
                <a:spcPct val="120000"/>
              </a:lnSpc>
            </a:pPr>
            <a:r>
              <a:rPr lang="en-US" altLang="zh-TW"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111</a:t>
            </a:r>
            <a:r>
              <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a:t>
            </a:r>
          </a:p>
          <a:p>
            <a:pPr lvl="0" algn="ctr">
              <a:lnSpc>
                <a:spcPct val="120000"/>
              </a:lnSpc>
            </a:pPr>
            <a:r>
              <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北、中、南區</a:t>
            </a:r>
          </a:p>
          <a:p>
            <a:pPr lvl="0" algn="ctr">
              <a:lnSpc>
                <a:spcPct val="120000"/>
              </a:lnSpc>
            </a:pPr>
            <a:r>
              <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五專聯合免試入學</a:t>
            </a:r>
          </a:p>
        </p:txBody>
      </p:sp>
      <p:grpSp>
        <p:nvGrpSpPr>
          <p:cNvPr id="715" name="Google Shape;715;p17"/>
          <p:cNvGrpSpPr/>
          <p:nvPr/>
        </p:nvGrpSpPr>
        <p:grpSpPr>
          <a:xfrm>
            <a:off x="14508389" y="-1376887"/>
            <a:ext cx="8379133" cy="10121522"/>
            <a:chOff x="0" y="1122439"/>
            <a:chExt cx="11172177" cy="13495363"/>
          </a:xfrm>
        </p:grpSpPr>
        <p:sp>
          <p:nvSpPr>
            <p:cNvPr id="716" name="Google Shape;716;p17"/>
            <p:cNvSpPr txBox="1"/>
            <p:nvPr/>
          </p:nvSpPr>
          <p:spPr>
            <a:xfrm>
              <a:off x="5533882"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7"/>
            <p:cNvSpPr txBox="1"/>
            <p:nvPr/>
          </p:nvSpPr>
          <p:spPr>
            <a:xfrm>
              <a:off x="8875094"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7"/>
            <p:cNvSpPr txBox="1"/>
            <p:nvPr/>
          </p:nvSpPr>
          <p:spPr>
            <a:xfrm>
              <a:off x="7204489" y="989312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txBox="1"/>
            <p:nvPr/>
          </p:nvSpPr>
          <p:spPr>
            <a:xfrm>
              <a:off x="5533882" y="696956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0" name="Google Shape;720;p17"/>
            <p:cNvGrpSpPr/>
            <p:nvPr/>
          </p:nvGrpSpPr>
          <p:grpSpPr>
            <a:xfrm>
              <a:off x="3341212" y="2923560"/>
              <a:ext cx="3341212" cy="2923560"/>
              <a:chOff x="0" y="0"/>
              <a:chExt cx="812800" cy="711200"/>
            </a:xfrm>
          </p:grpSpPr>
          <p:sp>
            <p:nvSpPr>
              <p:cNvPr id="721" name="Google Shape;72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2" name="Google Shape;72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23" name="Google Shape;723;p17"/>
            <p:cNvSpPr txBox="1"/>
            <p:nvPr/>
          </p:nvSpPr>
          <p:spPr>
            <a:xfrm>
              <a:off x="2192669" y="1122439"/>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4" name="Google Shape;724;p17"/>
            <p:cNvGrpSpPr/>
            <p:nvPr/>
          </p:nvGrpSpPr>
          <p:grpSpPr>
            <a:xfrm rot="10800000">
              <a:off x="3341212" y="11694242"/>
              <a:ext cx="3341212" cy="2923560"/>
              <a:chOff x="0" y="0"/>
              <a:chExt cx="812800" cy="711200"/>
            </a:xfrm>
          </p:grpSpPr>
          <p:sp>
            <p:nvSpPr>
              <p:cNvPr id="725" name="Google Shape;725;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6" name="Google Shape;726;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7"/>
            <p:cNvGrpSpPr/>
            <p:nvPr/>
          </p:nvGrpSpPr>
          <p:grpSpPr>
            <a:xfrm>
              <a:off x="1670606" y="5847121"/>
              <a:ext cx="3341212" cy="2923560"/>
              <a:chOff x="0" y="0"/>
              <a:chExt cx="812800" cy="711200"/>
            </a:xfrm>
          </p:grpSpPr>
          <p:sp>
            <p:nvSpPr>
              <p:cNvPr id="728" name="Google Shape;728;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9" name="Google Shape;729;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rot="10800000">
              <a:off x="1670606" y="8770681"/>
              <a:ext cx="3341212" cy="2923560"/>
              <a:chOff x="0" y="0"/>
              <a:chExt cx="812800" cy="711200"/>
            </a:xfrm>
          </p:grpSpPr>
          <p:sp>
            <p:nvSpPr>
              <p:cNvPr id="731" name="Google Shape;73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2" name="Google Shape;73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3" name="Google Shape;733;p17"/>
            <p:cNvGrpSpPr/>
            <p:nvPr/>
          </p:nvGrpSpPr>
          <p:grpSpPr>
            <a:xfrm>
              <a:off x="0" y="2923560"/>
              <a:ext cx="3341212" cy="2923560"/>
              <a:chOff x="0" y="0"/>
              <a:chExt cx="812800" cy="711200"/>
            </a:xfrm>
          </p:grpSpPr>
          <p:sp>
            <p:nvSpPr>
              <p:cNvPr id="734" name="Google Shape;734;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5" name="Google Shape;735;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6" name="Google Shape;736;p17"/>
          <p:cNvGrpSpPr/>
          <p:nvPr/>
        </p:nvGrpSpPr>
        <p:grpSpPr>
          <a:xfrm rot="10800000">
            <a:off x="831999" y="798912"/>
            <a:ext cx="1093611" cy="956910"/>
            <a:chOff x="0" y="0"/>
            <a:chExt cx="812800" cy="711200"/>
          </a:xfrm>
        </p:grpSpPr>
        <p:sp>
          <p:nvSpPr>
            <p:cNvPr id="737" name="Google Shape;737;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8" name="Google Shape;738;p17"/>
            <p:cNvSpPr txBox="1"/>
            <p:nvPr/>
          </p:nvSpPr>
          <p:spPr>
            <a:xfrm>
              <a:off x="127000" y="282575"/>
              <a:ext cx="558800" cy="3778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17"/>
          <p:cNvGrpSpPr/>
          <p:nvPr/>
        </p:nvGrpSpPr>
        <p:grpSpPr>
          <a:xfrm>
            <a:off x="1595440" y="7901945"/>
            <a:ext cx="1771490" cy="1550054"/>
            <a:chOff x="0" y="0"/>
            <a:chExt cx="812800" cy="711200"/>
          </a:xfrm>
        </p:grpSpPr>
        <p:sp>
          <p:nvSpPr>
            <p:cNvPr id="740" name="Google Shape;740;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41" name="Google Shape;741;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30" name="文字方塊 29"/>
          <p:cNvSpPr txBox="1"/>
          <p:nvPr/>
        </p:nvSpPr>
        <p:spPr>
          <a:xfrm>
            <a:off x="13072485" y="9393045"/>
            <a:ext cx="4427198" cy="369332"/>
          </a:xfrm>
          <a:prstGeom prst="rect">
            <a:avLst/>
          </a:prstGeom>
          <a:noFill/>
        </p:spPr>
        <p:txBody>
          <a:bodyPr wrap="square" rtlCol="0">
            <a:spAutoFit/>
          </a:bodyPr>
          <a:lstStyle/>
          <a:p>
            <a:r>
              <a:rPr lang="zh-TW" altLang="en-US" sz="1800" dirty="0">
                <a:latin typeface="微軟正黑體" panose="020B0604030504040204" pitchFamily="34" charset="-120"/>
                <a:ea typeface="微軟正黑體" panose="020B0604030504040204" pitchFamily="34" charset="-120"/>
              </a:rPr>
              <a:t>資料來源</a:t>
            </a: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技專校院招生策略委員會</a:t>
            </a:r>
          </a:p>
        </p:txBody>
      </p:sp>
    </p:spTree>
    <p:extLst>
      <p:ext uri="{BB962C8B-B14F-4D97-AF65-F5344CB8AC3E}">
        <p14:creationId xmlns:p14="http://schemas.microsoft.com/office/powerpoint/2010/main" val="31157905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66" name="文字版面配置區 1"/>
          <p:cNvSpPr txBox="1">
            <a:spLocks/>
          </p:cNvSpPr>
          <p:nvPr/>
        </p:nvSpPr>
        <p:spPr>
          <a:xfrm>
            <a:off x="1179388" y="2430491"/>
            <a:ext cx="16247918" cy="67807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1pPr>
            <a:lvl2pPr marL="914400" marR="0" lvl="1"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2pPr>
            <a:lvl3pPr marL="1371600" marR="0" lvl="2"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3pPr>
            <a:lvl4pPr marL="1828800" marR="0" lvl="3"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4pPr>
            <a:lvl5pPr marL="2286000" marR="0" lvl="4"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5pPr>
            <a:lvl6pPr marL="2743200" marR="0" lvl="5"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6pPr>
            <a:lvl7pPr marL="3200400" marR="0" lvl="6"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7pPr>
            <a:lvl8pPr marL="3657600" marR="0" lvl="7"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8pPr>
            <a:lvl9pPr marL="4114800" marR="0" lvl="8"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9pPr>
          </a:lstStyle>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應屆、非應屆畢業生及具同等學力者皆可報名。</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分北、中、南</a:t>
            </a:r>
            <a:r>
              <a:rPr lang="en-US" altLang="zh-TW" sz="4000" dirty="0">
                <a:latin typeface="微軟正黑體" panose="020B0604030504040204" pitchFamily="34" charset="-120"/>
                <a:ea typeface="微軟正黑體" panose="020B0604030504040204" pitchFamily="34" charset="-120"/>
              </a:rPr>
              <a:t>3</a:t>
            </a:r>
            <a:r>
              <a:rPr lang="zh-TW" altLang="en-US" sz="4000" dirty="0">
                <a:latin typeface="微軟正黑體" panose="020B0604030504040204" pitchFamily="34" charset="-120"/>
                <a:ea typeface="微軟正黑體" panose="020B0604030504040204" pitchFamily="34" charset="-120"/>
              </a:rPr>
              <a:t>區辦理招生，各區限報名</a:t>
            </a:r>
            <a:r>
              <a:rPr lang="en-US" altLang="zh-TW" sz="4000" dirty="0">
                <a:latin typeface="微軟正黑體" panose="020B0604030504040204" pitchFamily="34" charset="-120"/>
                <a:ea typeface="微軟正黑體" panose="020B0604030504040204" pitchFamily="34" charset="-120"/>
              </a:rPr>
              <a:t>1</a:t>
            </a:r>
            <a:r>
              <a:rPr lang="zh-TW" altLang="en-US" sz="4000" dirty="0">
                <a:latin typeface="微軟正黑體" panose="020B0604030504040204" pitchFamily="34" charset="-120"/>
                <a:ea typeface="微軟正黑體" panose="020B0604030504040204" pitchFamily="34" charset="-120"/>
              </a:rPr>
              <a:t>所五專學校</a:t>
            </a:r>
            <a:r>
              <a:rPr lang="en-US" altLang="zh-TW" sz="4000" dirty="0">
                <a:latin typeface="微軟正黑體" panose="020B0604030504040204" pitchFamily="34" charset="-120"/>
                <a:ea typeface="微軟正黑體" panose="020B0604030504040204" pitchFamily="34" charset="-120"/>
              </a:rPr>
              <a:t>(</a:t>
            </a:r>
            <a:r>
              <a:rPr lang="zh-TW" altLang="en-US" sz="4000" dirty="0">
                <a:solidFill>
                  <a:srgbClr val="C00000"/>
                </a:solidFill>
                <a:latin typeface="微軟正黑體" panose="020B0604030504040204" pitchFamily="34" charset="-120"/>
                <a:ea typeface="微軟正黑體" panose="020B0604030504040204" pitchFamily="34" charset="-120"/>
              </a:rPr>
              <a:t>一區一校</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錄取方式皆採「</a:t>
            </a:r>
            <a:r>
              <a:rPr lang="zh-TW" altLang="en-US" sz="4000" dirty="0">
                <a:solidFill>
                  <a:srgbClr val="C00000"/>
                </a:solidFill>
                <a:latin typeface="微軟正黑體" panose="020B0604030504040204" pitchFamily="34" charset="-120"/>
                <a:ea typeface="微軟正黑體" panose="020B0604030504040204" pitchFamily="34" charset="-120"/>
              </a:rPr>
              <a:t>現場登記分發報到</a:t>
            </a:r>
            <a:r>
              <a:rPr lang="zh-TW" altLang="en-US" sz="4000" dirty="0">
                <a:latin typeface="微軟正黑體" panose="020B0604030504040204" pitchFamily="34" charset="-120"/>
                <a:ea typeface="微軟正黑體" panose="020B0604030504040204" pitchFamily="34" charset="-120"/>
              </a:rPr>
              <a:t>」方式。</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各招生學校依「超額比序項目」核算總積分的高低依序分發，總積分相同時，再依各校所訂之比序項目順位進行比序，排定分發順序。</a:t>
            </a:r>
          </a:p>
          <a:p>
            <a:pPr>
              <a:lnSpc>
                <a:spcPct val="150000"/>
              </a:lnSpc>
              <a:buFont typeface="Wingdings" panose="05000000000000000000" pitchFamily="2" charset="2"/>
              <a:buChar char="l"/>
            </a:pP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grpSp>
        <p:nvGrpSpPr>
          <p:cNvPr id="393" name="Google Shape;393;p13"/>
          <p:cNvGrpSpPr/>
          <p:nvPr/>
        </p:nvGrpSpPr>
        <p:grpSpPr>
          <a:xfrm>
            <a:off x="1028699" y="728653"/>
            <a:ext cx="15755880" cy="1107996"/>
            <a:chOff x="-1" y="-19050"/>
            <a:chExt cx="19474549" cy="239666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2396666"/>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聯合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招生簡介</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074529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45"/>
        <p:cNvGrpSpPr/>
        <p:nvPr/>
      </p:nvGrpSpPr>
      <p:grpSpPr>
        <a:xfrm>
          <a:off x="0" y="0"/>
          <a:ext cx="0" cy="0"/>
          <a:chOff x="0" y="0"/>
          <a:chExt cx="0" cy="0"/>
        </a:xfrm>
      </p:grpSpPr>
      <p:grpSp>
        <p:nvGrpSpPr>
          <p:cNvPr id="746" name="Google Shape;746;p18"/>
          <p:cNvGrpSpPr/>
          <p:nvPr/>
        </p:nvGrpSpPr>
        <p:grpSpPr>
          <a:xfrm>
            <a:off x="0" y="-180826"/>
            <a:ext cx="18287996" cy="5212592"/>
            <a:chOff x="0" y="-47625"/>
            <a:chExt cx="4816592" cy="1372864"/>
          </a:xfrm>
        </p:grpSpPr>
        <p:sp>
          <p:nvSpPr>
            <p:cNvPr id="747" name="Google Shape;747;p18"/>
            <p:cNvSpPr/>
            <p:nvPr/>
          </p:nvSpPr>
          <p:spPr>
            <a:xfrm>
              <a:off x="0" y="0"/>
              <a:ext cx="4816592" cy="1325239"/>
            </a:xfrm>
            <a:custGeom>
              <a:avLst/>
              <a:gdLst/>
              <a:ahLst/>
              <a:cxnLst/>
              <a:rect l="l" t="t" r="r" b="b"/>
              <a:pathLst>
                <a:path w="4816592" h="1325239" extrusionOk="0">
                  <a:moveTo>
                    <a:pt x="0" y="0"/>
                  </a:moveTo>
                  <a:lnTo>
                    <a:pt x="4816592" y="0"/>
                  </a:lnTo>
                  <a:lnTo>
                    <a:pt x="4816592" y="1325239"/>
                  </a:lnTo>
                  <a:lnTo>
                    <a:pt x="0" y="1325239"/>
                  </a:lnTo>
                  <a:close/>
                </a:path>
              </a:pathLst>
            </a:custGeom>
            <a:solidFill>
              <a:srgbClr val="351B65"/>
            </a:solidFill>
            <a:ln>
              <a:noFill/>
            </a:ln>
          </p:spPr>
        </p:sp>
        <p:sp>
          <p:nvSpPr>
            <p:cNvPr id="748" name="Google Shape;748;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13188"/>
          <a:stretch/>
        </p:blipFill>
        <p:spPr>
          <a:xfrm>
            <a:off x="2216727" y="4038158"/>
            <a:ext cx="2877661" cy="2874668"/>
          </a:xfrm>
          <a:prstGeom prst="rect">
            <a:avLst/>
          </a:prstGeom>
        </p:spPr>
      </p:pic>
      <p:sp>
        <p:nvSpPr>
          <p:cNvPr id="850" name="Google Shape;850;p18"/>
          <p:cNvSpPr txBox="1"/>
          <p:nvPr/>
        </p:nvSpPr>
        <p:spPr>
          <a:xfrm>
            <a:off x="2442185" y="7211197"/>
            <a:ext cx="2429727" cy="646203"/>
          </a:xfrm>
          <a:prstGeom prst="rect">
            <a:avLst/>
          </a:prstGeom>
          <a:noFill/>
          <a:ln>
            <a:noFill/>
          </a:ln>
        </p:spPr>
        <p:txBody>
          <a:bodyPr spcFirstLastPara="1" wrap="square" lIns="0" tIns="0" rIns="0" bIns="0" anchor="t" anchorCtr="0">
            <a:spAutoFit/>
          </a:bodyPr>
          <a:lstStyle/>
          <a:p>
            <a:pPr marL="0" marR="0" lvl="0" indent="0" algn="ctr" rtl="0">
              <a:lnSpc>
                <a:spcPct val="120005"/>
              </a:lnSpc>
              <a:spcBef>
                <a:spcPts val="0"/>
              </a:spcBef>
              <a:spcAft>
                <a:spcPts val="0"/>
              </a:spcAft>
              <a:buNone/>
            </a:pPr>
            <a:r>
              <a:rPr lang="en-US" sz="3499" dirty="0">
                <a:solidFill>
                  <a:srgbClr val="000000"/>
                </a:solidFill>
                <a:latin typeface="微軟正黑體" panose="020B0604030504040204" pitchFamily="34" charset="-120"/>
                <a:ea typeface="微軟正黑體" panose="020B0604030504040204" pitchFamily="34" charset="-120"/>
                <a:cs typeface="Cabin"/>
                <a:sym typeface="Cabin"/>
              </a:rPr>
              <a:t> </a:t>
            </a:r>
            <a:r>
              <a:rPr lang="zh-TW" altLang="en-US" sz="3499" dirty="0">
                <a:latin typeface="微軟正黑體" panose="020B0604030504040204" pitchFamily="34" charset="-120"/>
                <a:ea typeface="微軟正黑體" panose="020B0604030504040204" pitchFamily="34" charset="-120"/>
                <a:cs typeface="Cabin"/>
                <a:sym typeface="Cabin"/>
              </a:rPr>
              <a:t>吳寶春</a:t>
            </a:r>
            <a:endParaRPr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l="478"/>
          <a:stretch/>
        </p:blipFill>
        <p:spPr>
          <a:xfrm>
            <a:off x="9518073" y="4033062"/>
            <a:ext cx="2884026" cy="2879764"/>
          </a:xfrm>
          <a:prstGeom prst="rect">
            <a:avLst/>
          </a:prstGeom>
        </p:spPr>
      </p:pic>
      <p:sp>
        <p:nvSpPr>
          <p:cNvPr id="851" name="Google Shape;851;p18"/>
          <p:cNvSpPr txBox="1"/>
          <p:nvPr/>
        </p:nvSpPr>
        <p:spPr>
          <a:xfrm>
            <a:off x="2329455" y="7830088"/>
            <a:ext cx="2652203" cy="461537"/>
          </a:xfrm>
          <a:prstGeom prst="rect">
            <a:avLst/>
          </a:prstGeom>
          <a:noFill/>
          <a:ln>
            <a:noFill/>
          </a:ln>
        </p:spPr>
        <p:txBody>
          <a:bodyPr spcFirstLastPara="1" wrap="square" lIns="0" tIns="0" rIns="0" bIns="0" anchor="t" anchorCtr="0">
            <a:spAutoFit/>
          </a:bodyPr>
          <a:lstStyle/>
          <a:p>
            <a:pPr lvl="0" algn="ctr">
              <a:lnSpc>
                <a:spcPct val="120008"/>
              </a:lnSpc>
            </a:pPr>
            <a:r>
              <a:rPr lang="zh-TW" altLang="en-US" sz="2499" dirty="0">
                <a:latin typeface="微軟正黑體" panose="020B0604030504040204" pitchFamily="34" charset="-120"/>
                <a:ea typeface="微軟正黑體" panose="020B0604030504040204" pitchFamily="34" charset="-120"/>
                <a:cs typeface="Cabin"/>
                <a:sym typeface="Cabin"/>
              </a:rPr>
              <a:t>世界麵包大賽金牌</a:t>
            </a:r>
            <a:endParaRPr dirty="0">
              <a:latin typeface="微軟正黑體" panose="020B0604030504040204" pitchFamily="34" charset="-120"/>
              <a:ea typeface="微軟正黑體" panose="020B0604030504040204" pitchFamily="34" charset="-120"/>
            </a:endParaRPr>
          </a:p>
        </p:txBody>
      </p:sp>
      <p:sp>
        <p:nvSpPr>
          <p:cNvPr id="854" name="Google Shape;854;p18"/>
          <p:cNvSpPr txBox="1"/>
          <p:nvPr/>
        </p:nvSpPr>
        <p:spPr>
          <a:xfrm>
            <a:off x="707991" y="474086"/>
            <a:ext cx="8040253" cy="11079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zh-TW" altLang="en-US" sz="6000" dirty="0" smtClean="0">
                <a:solidFill>
                  <a:schemeClr val="bg2">
                    <a:lumMod val="40000"/>
                    <a:lumOff val="60000"/>
                  </a:schemeClr>
                </a:solidFill>
                <a:latin typeface="微軟正黑體" panose="020B0604030504040204" pitchFamily="34" charset="-120"/>
                <a:ea typeface="微軟正黑體" panose="020B0604030504040204" pitchFamily="34" charset="-120"/>
                <a:cs typeface="Raleway Black"/>
                <a:sym typeface="Raleway Black"/>
              </a:rPr>
              <a:t>不同特質  成就不同人才</a:t>
            </a:r>
            <a:endParaRPr sz="1050" dirty="0">
              <a:solidFill>
                <a:schemeClr val="bg2">
                  <a:lumMod val="40000"/>
                  <a:lumOff val="60000"/>
                </a:schemeClr>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74792" y="2611975"/>
            <a:ext cx="11359318" cy="190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rotWithShape="1">
          <a:blip r:embed="rId5">
            <a:extLst>
              <a:ext uri="{28A0092B-C50C-407E-A947-70E740481C1C}">
                <a14:useLocalDpi xmlns:a14="http://schemas.microsoft.com/office/drawing/2010/main" val="0"/>
              </a:ext>
            </a:extLst>
          </a:blip>
          <a:srcRect l="26177" r="17442"/>
          <a:stretch/>
        </p:blipFill>
        <p:spPr>
          <a:xfrm>
            <a:off x="5874327" y="4017386"/>
            <a:ext cx="2873916" cy="2895440"/>
          </a:xfrm>
          <a:prstGeom prst="rect">
            <a:avLst/>
          </a:prstGeom>
        </p:spPr>
      </p:pic>
      <p:sp>
        <p:nvSpPr>
          <p:cNvPr id="857" name="Google Shape;857;p18"/>
          <p:cNvSpPr/>
          <p:nvPr/>
        </p:nvSpPr>
        <p:spPr>
          <a:xfrm>
            <a:off x="13181275" y="4038158"/>
            <a:ext cx="2874680" cy="2874668"/>
          </a:xfrm>
          <a:custGeom>
            <a:avLst/>
            <a:gdLst/>
            <a:ahLst/>
            <a:cxnLst/>
            <a:rect l="l" t="t" r="r" b="b"/>
            <a:pathLst>
              <a:path w="6350026" h="6350000" extrusionOk="0">
                <a:moveTo>
                  <a:pt x="0" y="0"/>
                </a:moveTo>
                <a:lnTo>
                  <a:pt x="6350026" y="0"/>
                </a:lnTo>
                <a:lnTo>
                  <a:pt x="6350026" y="6350000"/>
                </a:lnTo>
                <a:lnTo>
                  <a:pt x="0" y="6350000"/>
                </a:lnTo>
                <a:close/>
              </a:path>
            </a:pathLst>
          </a:custGeom>
          <a:blipFill rotWithShape="1">
            <a:blip r:embed="rId6">
              <a:alphaModFix/>
            </a:blip>
            <a:stretch>
              <a:fillRect t="-24973" b="-24973"/>
            </a:stretch>
          </a:blipFill>
          <a:ln>
            <a:noFill/>
          </a:ln>
        </p:spPr>
      </p:sp>
      <p:sp>
        <p:nvSpPr>
          <p:cNvPr id="120" name="Google Shape;854;p18"/>
          <p:cNvSpPr txBox="1"/>
          <p:nvPr/>
        </p:nvSpPr>
        <p:spPr>
          <a:xfrm>
            <a:off x="707991" y="1582082"/>
            <a:ext cx="11694108" cy="12187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zh-TW" altLang="en-US" sz="6600" dirty="0" smtClean="0">
                <a:solidFill>
                  <a:schemeClr val="bg2">
                    <a:lumMod val="40000"/>
                    <a:lumOff val="60000"/>
                  </a:schemeClr>
                </a:solidFill>
                <a:latin typeface="微軟正黑體" panose="020B0604030504040204" pitchFamily="34" charset="-120"/>
                <a:ea typeface="微軟正黑體" panose="020B0604030504040204" pitchFamily="34" charset="-120"/>
              </a:rPr>
              <a:t>選擇最適合自己的 才會最耀眼</a:t>
            </a:r>
            <a:endParaRPr sz="6600" dirty="0">
              <a:solidFill>
                <a:schemeClr val="bg2">
                  <a:lumMod val="40000"/>
                  <a:lumOff val="60000"/>
                </a:schemeClr>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rotWithShape="1">
          <a:blip r:embed="rId7">
            <a:extLst>
              <a:ext uri="{28A0092B-C50C-407E-A947-70E740481C1C}">
                <a14:useLocalDpi xmlns:a14="http://schemas.microsoft.com/office/drawing/2010/main" val="0"/>
              </a:ext>
            </a:extLst>
          </a:blip>
          <a:srcRect l="17456"/>
          <a:stretch/>
        </p:blipFill>
        <p:spPr>
          <a:xfrm>
            <a:off x="13171929" y="4038219"/>
            <a:ext cx="2884025" cy="2874607"/>
          </a:xfrm>
          <a:prstGeom prst="rect">
            <a:avLst/>
          </a:prstGeom>
        </p:spPr>
      </p:pic>
      <p:sp>
        <p:nvSpPr>
          <p:cNvPr id="125" name="Google Shape;850;p18"/>
          <p:cNvSpPr txBox="1"/>
          <p:nvPr/>
        </p:nvSpPr>
        <p:spPr>
          <a:xfrm>
            <a:off x="6143214" y="7211197"/>
            <a:ext cx="2429727" cy="646203"/>
          </a:xfrm>
          <a:prstGeom prst="rect">
            <a:avLst/>
          </a:prstGeom>
          <a:noFill/>
          <a:ln>
            <a:noFill/>
          </a:ln>
        </p:spPr>
        <p:txBody>
          <a:bodyPr spcFirstLastPara="1" wrap="square" lIns="0" tIns="0" rIns="0" bIns="0" anchor="t" anchorCtr="0">
            <a:spAutoFit/>
          </a:bodyPr>
          <a:lstStyle/>
          <a:p>
            <a:pPr marL="0" marR="0" lvl="0" indent="0" algn="ctr" rtl="0">
              <a:lnSpc>
                <a:spcPct val="120005"/>
              </a:lnSpc>
              <a:spcBef>
                <a:spcPts val="0"/>
              </a:spcBef>
              <a:spcAft>
                <a:spcPts val="0"/>
              </a:spcAft>
              <a:buNone/>
            </a:pPr>
            <a:r>
              <a:rPr lang="zh-TW" altLang="en-US" sz="3499" dirty="0" smtClean="0">
                <a:latin typeface="微軟正黑體" panose="020B0604030504040204" pitchFamily="34" charset="-120"/>
                <a:ea typeface="微軟正黑體" panose="020B0604030504040204" pitchFamily="34" charset="-120"/>
                <a:cs typeface="Cabin"/>
                <a:sym typeface="Cabin"/>
              </a:rPr>
              <a:t>吳季剛</a:t>
            </a:r>
            <a:endParaRPr dirty="0">
              <a:latin typeface="微軟正黑體" panose="020B0604030504040204" pitchFamily="34" charset="-120"/>
              <a:ea typeface="微軟正黑體" panose="020B0604030504040204" pitchFamily="34" charset="-120"/>
            </a:endParaRPr>
          </a:p>
        </p:txBody>
      </p:sp>
      <p:sp>
        <p:nvSpPr>
          <p:cNvPr id="126" name="Google Shape;851;p18"/>
          <p:cNvSpPr txBox="1"/>
          <p:nvPr/>
        </p:nvSpPr>
        <p:spPr>
          <a:xfrm>
            <a:off x="6254451" y="7857400"/>
            <a:ext cx="2207251" cy="430887"/>
          </a:xfrm>
          <a:prstGeom prst="rect">
            <a:avLst/>
          </a:prstGeom>
          <a:noFill/>
          <a:ln>
            <a:noFill/>
          </a:ln>
        </p:spPr>
        <p:txBody>
          <a:bodyPr spcFirstLastPara="1" wrap="square" lIns="0" tIns="0" rIns="0" bIns="0" anchor="t" anchorCtr="0">
            <a:spAutoFit/>
          </a:bodyPr>
          <a:lstStyle/>
          <a:p>
            <a:r>
              <a:rPr lang="zh-TW" altLang="en-US" sz="2800" dirty="0">
                <a:solidFill>
                  <a:prstClr val="black"/>
                </a:solidFill>
                <a:latin typeface="Gill Sans MT" panose="020B0502020104020203"/>
                <a:ea typeface="微軟正黑體" panose="020B0604030504040204" pitchFamily="34" charset="-120"/>
              </a:rPr>
              <a:t>國際時尚大師</a:t>
            </a:r>
          </a:p>
        </p:txBody>
      </p:sp>
      <p:sp>
        <p:nvSpPr>
          <p:cNvPr id="127" name="Google Shape;850;p18"/>
          <p:cNvSpPr txBox="1"/>
          <p:nvPr/>
        </p:nvSpPr>
        <p:spPr>
          <a:xfrm>
            <a:off x="10243968" y="7211197"/>
            <a:ext cx="1432233" cy="664797"/>
          </a:xfrm>
          <a:prstGeom prst="rect">
            <a:avLst/>
          </a:prstGeom>
          <a:noFill/>
          <a:ln>
            <a:noFill/>
          </a:ln>
        </p:spPr>
        <p:txBody>
          <a:bodyPr spcFirstLastPara="1" wrap="square" lIns="0" tIns="0" rIns="0" bIns="0" anchor="t" anchorCtr="0">
            <a:spAutoFit/>
          </a:bodyPr>
          <a:lstStyle/>
          <a:p>
            <a:pPr lvl="0" algn="ctr">
              <a:lnSpc>
                <a:spcPct val="120005"/>
              </a:lnSpc>
            </a:pPr>
            <a:r>
              <a:rPr lang="zh-TW" altLang="en-US" sz="3600" dirty="0">
                <a:solidFill>
                  <a:prstClr val="black"/>
                </a:solidFill>
                <a:latin typeface="Gill Sans MT" panose="020B0502020104020203"/>
                <a:ea typeface="微軟正黑體" panose="020B0604030504040204" pitchFamily="34" charset="-120"/>
              </a:rPr>
              <a:t>戴資穎</a:t>
            </a:r>
            <a:endParaRPr dirty="0">
              <a:latin typeface="微軟正黑體" panose="020B0604030504040204" pitchFamily="34" charset="-120"/>
              <a:ea typeface="微軟正黑體" panose="020B0604030504040204" pitchFamily="34" charset="-120"/>
            </a:endParaRPr>
          </a:p>
        </p:txBody>
      </p:sp>
      <p:sp>
        <p:nvSpPr>
          <p:cNvPr id="128" name="Google Shape;851;p18"/>
          <p:cNvSpPr txBox="1"/>
          <p:nvPr/>
        </p:nvSpPr>
        <p:spPr>
          <a:xfrm>
            <a:off x="9633984" y="7830088"/>
            <a:ext cx="2652203" cy="461537"/>
          </a:xfrm>
          <a:prstGeom prst="rect">
            <a:avLst/>
          </a:prstGeom>
          <a:noFill/>
          <a:ln>
            <a:noFill/>
          </a:ln>
        </p:spPr>
        <p:txBody>
          <a:bodyPr spcFirstLastPara="1" wrap="square" lIns="0" tIns="0" rIns="0" bIns="0" anchor="t" anchorCtr="0">
            <a:spAutoFit/>
          </a:bodyPr>
          <a:lstStyle/>
          <a:p>
            <a:pPr lvl="0" algn="ctr">
              <a:lnSpc>
                <a:spcPct val="120008"/>
              </a:lnSpc>
            </a:pPr>
            <a:r>
              <a:rPr lang="zh-TW" altLang="en-US" sz="2499" dirty="0" smtClean="0">
                <a:latin typeface="微軟正黑體" panose="020B0604030504040204" pitchFamily="34" charset="-120"/>
                <a:ea typeface="微軟正黑體" panose="020B0604030504040204" pitchFamily="34" charset="-120"/>
                <a:cs typeface="Cabin"/>
                <a:sym typeface="Cabin"/>
              </a:rPr>
              <a:t>世界羽球球后</a:t>
            </a:r>
            <a:endParaRPr dirty="0">
              <a:latin typeface="微軟正黑體" panose="020B0604030504040204" pitchFamily="34" charset="-120"/>
              <a:ea typeface="微軟正黑體" panose="020B0604030504040204" pitchFamily="34" charset="-120"/>
            </a:endParaRPr>
          </a:p>
        </p:txBody>
      </p:sp>
      <p:sp>
        <p:nvSpPr>
          <p:cNvPr id="129" name="Google Shape;850;p18"/>
          <p:cNvSpPr txBox="1"/>
          <p:nvPr/>
        </p:nvSpPr>
        <p:spPr>
          <a:xfrm>
            <a:off x="14104383" y="7165077"/>
            <a:ext cx="985096" cy="646203"/>
          </a:xfrm>
          <a:prstGeom prst="rect">
            <a:avLst/>
          </a:prstGeom>
          <a:noFill/>
          <a:ln>
            <a:noFill/>
          </a:ln>
        </p:spPr>
        <p:txBody>
          <a:bodyPr spcFirstLastPara="1" wrap="square" lIns="0" tIns="0" rIns="0" bIns="0" anchor="t" anchorCtr="0">
            <a:spAutoFit/>
          </a:bodyPr>
          <a:lstStyle/>
          <a:p>
            <a:pPr marL="0" marR="0" lvl="0" indent="0" algn="ctr" rtl="0">
              <a:lnSpc>
                <a:spcPct val="120005"/>
              </a:lnSpc>
              <a:spcBef>
                <a:spcPts val="0"/>
              </a:spcBef>
              <a:spcAft>
                <a:spcPts val="0"/>
              </a:spcAft>
              <a:buNone/>
            </a:pPr>
            <a:r>
              <a:rPr lang="zh-TW" altLang="en-US" sz="3499" dirty="0" smtClean="0">
                <a:solidFill>
                  <a:srgbClr val="000000"/>
                </a:solidFill>
                <a:latin typeface="微軟正黑體" panose="020B0604030504040204" pitchFamily="34" charset="-120"/>
                <a:ea typeface="微軟正黑體" panose="020B0604030504040204" pitchFamily="34" charset="-120"/>
                <a:cs typeface="Cabin"/>
                <a:sym typeface="Cabin"/>
              </a:rPr>
              <a:t>李安</a:t>
            </a:r>
            <a:endParaRPr dirty="0">
              <a:latin typeface="微軟正黑體" panose="020B0604030504040204" pitchFamily="34" charset="-120"/>
              <a:ea typeface="微軟正黑體" panose="020B0604030504040204" pitchFamily="34" charset="-120"/>
            </a:endParaRPr>
          </a:p>
        </p:txBody>
      </p:sp>
      <p:sp>
        <p:nvSpPr>
          <p:cNvPr id="130" name="Google Shape;851;p18"/>
          <p:cNvSpPr txBox="1"/>
          <p:nvPr/>
        </p:nvSpPr>
        <p:spPr>
          <a:xfrm>
            <a:off x="13479982" y="7811280"/>
            <a:ext cx="2233898" cy="430887"/>
          </a:xfrm>
          <a:prstGeom prst="rect">
            <a:avLst/>
          </a:prstGeom>
          <a:noFill/>
          <a:ln>
            <a:noFill/>
          </a:ln>
        </p:spPr>
        <p:txBody>
          <a:bodyPr spcFirstLastPara="1" wrap="square" lIns="0" tIns="0" rIns="0" bIns="0" anchor="t" anchorCtr="0">
            <a:spAutoFit/>
          </a:bodyPr>
          <a:lstStyle/>
          <a:p>
            <a:r>
              <a:rPr lang="zh-TW" altLang="en-US" sz="2800" dirty="0">
                <a:solidFill>
                  <a:prstClr val="black"/>
                </a:solidFill>
                <a:latin typeface="Gill Sans MT" panose="020B0502020104020203"/>
                <a:ea typeface="微軟正黑體" panose="020B0604030504040204" pitchFamily="34" charset="-120"/>
              </a:rPr>
              <a:t>國際知名導演</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5755880" cy="1107996"/>
            <a:chOff x="-1" y="-19050"/>
            <a:chExt cx="19474549" cy="239666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2396666"/>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聯合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招生</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學校</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 name="圖片 1"/>
          <p:cNvPicPr>
            <a:picLocks noChangeAspect="1"/>
          </p:cNvPicPr>
          <p:nvPr/>
        </p:nvPicPr>
        <p:blipFill rotWithShape="1">
          <a:blip r:embed="rId3"/>
          <a:srcRect l="2198" t="22088" r="20682" b="5051"/>
          <a:stretch/>
        </p:blipFill>
        <p:spPr>
          <a:xfrm>
            <a:off x="1836854" y="1732073"/>
            <a:ext cx="14103927" cy="7495311"/>
          </a:xfrm>
          <a:prstGeom prst="rect">
            <a:avLst/>
          </a:prstGeom>
        </p:spPr>
      </p:pic>
    </p:spTree>
    <p:extLst>
      <p:ext uri="{BB962C8B-B14F-4D97-AF65-F5344CB8AC3E}">
        <p14:creationId xmlns:p14="http://schemas.microsoft.com/office/powerpoint/2010/main" val="16740576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5755880" cy="1107996"/>
            <a:chOff x="-1" y="-19050"/>
            <a:chExt cx="19474549" cy="239666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2396666"/>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聯合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招生流程</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 name="群組 2"/>
          <p:cNvGrpSpPr/>
          <p:nvPr/>
        </p:nvGrpSpPr>
        <p:grpSpPr>
          <a:xfrm>
            <a:off x="3691278" y="2278614"/>
            <a:ext cx="11361533" cy="6939072"/>
            <a:chOff x="5197638" y="2723150"/>
            <a:chExt cx="8991307" cy="5874037"/>
          </a:xfrm>
        </p:grpSpPr>
        <p:sp>
          <p:nvSpPr>
            <p:cNvPr id="164" name="Text Box 17"/>
            <p:cNvSpPr txBox="1">
              <a:spLocks noChangeArrowheads="1"/>
            </p:cNvSpPr>
            <p:nvPr/>
          </p:nvSpPr>
          <p:spPr bwMode="auto">
            <a:xfrm>
              <a:off x="11116390" y="6427889"/>
              <a:ext cx="1225550" cy="78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分發結果</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未錄取</a:t>
              </a:r>
            </a:p>
          </p:txBody>
        </p:sp>
        <p:sp>
          <p:nvSpPr>
            <p:cNvPr id="165" name="Text Box 21"/>
            <p:cNvSpPr txBox="1">
              <a:spLocks noChangeArrowheads="1"/>
            </p:cNvSpPr>
            <p:nvPr/>
          </p:nvSpPr>
          <p:spPr bwMode="auto">
            <a:xfrm>
              <a:off x="11101550" y="5333146"/>
              <a:ext cx="3087395" cy="39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未獲通知</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參加現場登記分發</a:t>
              </a:r>
            </a:p>
          </p:txBody>
        </p:sp>
        <p:sp>
          <p:nvSpPr>
            <p:cNvPr id="166" name="Rectangle 3"/>
            <p:cNvSpPr>
              <a:spLocks noChangeArrowheads="1"/>
            </p:cNvSpPr>
            <p:nvPr/>
          </p:nvSpPr>
          <p:spPr bwMode="auto">
            <a:xfrm>
              <a:off x="5197638" y="2780499"/>
              <a:ext cx="5903913" cy="1019034"/>
            </a:xfrm>
            <a:prstGeom prst="rect">
              <a:avLst/>
            </a:prstGeom>
            <a:solidFill>
              <a:schemeClr val="tx1">
                <a:lumMod val="60000"/>
                <a:lumOff val="40000"/>
              </a:schemeClr>
            </a:solid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購買或下載五專聯合免試入學招生簡章</a:t>
              </a:r>
              <a:endParaRPr lang="en-US" altLang="zh-TW"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112.1.16</a:t>
              </a:r>
              <a:r>
                <a:rPr lang="zh-TW" altLang="en-US"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起</a:t>
              </a:r>
              <a:r>
                <a:rPr lang="en-US" altLang="zh-TW"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7" name="Rectangle 4"/>
            <p:cNvSpPr>
              <a:spLocks noChangeArrowheads="1"/>
            </p:cNvSpPr>
            <p:nvPr/>
          </p:nvSpPr>
          <p:spPr bwMode="auto">
            <a:xfrm>
              <a:off x="5197638" y="4106042"/>
              <a:ext cx="5903913" cy="1116000"/>
            </a:xfrm>
            <a:prstGeom prst="rect">
              <a:avLst/>
            </a:prstGeom>
            <a:solidFill>
              <a:schemeClr val="tx1">
                <a:lumMod val="60000"/>
                <a:lumOff val="40000"/>
              </a:schemeClr>
            </a:solid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40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報名</a:t>
              </a:r>
              <a:endParaRPr lang="en-US" altLang="zh-TW" sz="40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zh-TW" altLang="en-US"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altLang="zh-TW"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所五專招生學校報名</a:t>
              </a:r>
            </a:p>
          </p:txBody>
        </p:sp>
        <p:sp>
          <p:nvSpPr>
            <p:cNvPr id="168" name="Line 5"/>
            <p:cNvSpPr>
              <a:spLocks noChangeShapeType="1"/>
            </p:cNvSpPr>
            <p:nvPr/>
          </p:nvSpPr>
          <p:spPr bwMode="auto">
            <a:xfrm>
              <a:off x="8150387" y="3799534"/>
              <a:ext cx="0" cy="3065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9" name="Line 6"/>
            <p:cNvSpPr>
              <a:spLocks noChangeShapeType="1"/>
            </p:cNvSpPr>
            <p:nvPr/>
          </p:nvSpPr>
          <p:spPr bwMode="auto">
            <a:xfrm>
              <a:off x="8149593" y="5222042"/>
              <a:ext cx="794" cy="3065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0" name="Rectangle 8"/>
            <p:cNvSpPr>
              <a:spLocks noChangeArrowheads="1"/>
            </p:cNvSpPr>
            <p:nvPr/>
          </p:nvSpPr>
          <p:spPr bwMode="auto">
            <a:xfrm>
              <a:off x="5197638" y="5528550"/>
              <a:ext cx="5903913" cy="576262"/>
            </a:xfrm>
            <a:prstGeom prst="rect">
              <a:avLst/>
            </a:prstGeom>
            <a:solidFill>
              <a:schemeClr val="accent2">
                <a:lumMod val="40000"/>
                <a:lumOff val="60000"/>
              </a:schemeClr>
            </a:solid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800"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各招生學校寄發現場登記分發通知單</a:t>
              </a:r>
              <a:r>
                <a:rPr lang="en-US" altLang="zh-TW" sz="2800"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8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112.7.7</a:t>
              </a:r>
              <a:r>
                <a:rPr lang="en-US" altLang="zh-TW" sz="2800"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800"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1" name="Rectangle 13"/>
            <p:cNvSpPr>
              <a:spLocks noChangeArrowheads="1"/>
            </p:cNvSpPr>
            <p:nvPr/>
          </p:nvSpPr>
          <p:spPr bwMode="auto">
            <a:xfrm>
              <a:off x="5197638" y="6536613"/>
              <a:ext cx="5903913" cy="576263"/>
            </a:xfrm>
            <a:prstGeom prst="rect">
              <a:avLst/>
            </a:prstGeom>
            <a:solidFill>
              <a:schemeClr val="accent2">
                <a:lumMod val="40000"/>
                <a:lumOff val="60000"/>
              </a:schemeClr>
            </a:solid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700"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依指定時間地點前往參加現場登記分發</a:t>
              </a:r>
              <a:r>
                <a:rPr lang="en-US" altLang="zh-TW" sz="2700"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7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112.7.12</a:t>
              </a:r>
              <a:r>
                <a:rPr lang="en-US" altLang="zh-TW" sz="2700"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700"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2" name="Rectangle 13"/>
            <p:cNvSpPr>
              <a:spLocks noChangeArrowheads="1"/>
            </p:cNvSpPr>
            <p:nvPr/>
          </p:nvSpPr>
          <p:spPr bwMode="auto">
            <a:xfrm>
              <a:off x="5197638" y="7544676"/>
              <a:ext cx="5903913" cy="504825"/>
            </a:xfrm>
            <a:prstGeom prst="rect">
              <a:avLst/>
            </a:prstGeom>
            <a:solidFill>
              <a:schemeClr val="accent3">
                <a:lumMod val="20000"/>
                <a:lumOff val="80000"/>
              </a:schemeClr>
            </a:solidFill>
            <a:ln w="9525">
              <a:noFill/>
              <a:miter lim="800000"/>
              <a:headEnd/>
              <a:tailEnd/>
            </a:ln>
          </p:spPr>
          <p:txBody>
            <a:bodyPr wrap="none" anchor="ctr"/>
            <a:lstStyle/>
            <a:p>
              <a:pPr algn="ctr" eaLnBrk="1" hangingPunct="1">
                <a:defRPr/>
              </a:pPr>
              <a:r>
                <a:rPr lang="zh-TW" altLang="en-US" sz="2800"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快樂的五專生</a:t>
              </a:r>
            </a:p>
          </p:txBody>
        </p:sp>
        <p:sp>
          <p:nvSpPr>
            <p:cNvPr id="173" name="Text Box 17"/>
            <p:cNvSpPr txBox="1">
              <a:spLocks noChangeArrowheads="1"/>
            </p:cNvSpPr>
            <p:nvPr/>
          </p:nvSpPr>
          <p:spPr bwMode="auto">
            <a:xfrm>
              <a:off x="8221825" y="7184312"/>
              <a:ext cx="647700" cy="39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錄取</a:t>
              </a:r>
            </a:p>
          </p:txBody>
        </p:sp>
        <p:sp>
          <p:nvSpPr>
            <p:cNvPr id="174" name="Line 6"/>
            <p:cNvSpPr>
              <a:spLocks noChangeShapeType="1"/>
            </p:cNvSpPr>
            <p:nvPr/>
          </p:nvSpPr>
          <p:spPr bwMode="auto">
            <a:xfrm>
              <a:off x="8150387" y="6104812"/>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5" name="Line 6"/>
            <p:cNvSpPr>
              <a:spLocks noChangeShapeType="1"/>
            </p:cNvSpPr>
            <p:nvPr/>
          </p:nvSpPr>
          <p:spPr bwMode="auto">
            <a:xfrm>
              <a:off x="8150387" y="711287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6" name="右彎箭號 175"/>
            <p:cNvSpPr/>
            <p:nvPr/>
          </p:nvSpPr>
          <p:spPr bwMode="auto">
            <a:xfrm rot="5400000">
              <a:off x="11186939" y="5769224"/>
              <a:ext cx="1499270" cy="1524697"/>
            </a:xfrm>
            <a:prstGeom prst="bentArrow">
              <a:avLst>
                <a:gd name="adj1" fmla="val 12190"/>
                <a:gd name="adj2" fmla="val 20539"/>
                <a:gd name="adj3" fmla="val 15512"/>
                <a:gd name="adj4" fmla="val 0"/>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7" name="向右箭號 176"/>
            <p:cNvSpPr/>
            <p:nvPr/>
          </p:nvSpPr>
          <p:spPr bwMode="auto">
            <a:xfrm>
              <a:off x="11174227" y="6639521"/>
              <a:ext cx="1122861" cy="360040"/>
            </a:xfrm>
            <a:prstGeom prst="rightArrow">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78" name="圖片 17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2829" y="2723150"/>
              <a:ext cx="2583159" cy="2583159"/>
            </a:xfrm>
            <a:prstGeom prst="rect">
              <a:avLst/>
            </a:prstGeom>
          </p:spPr>
        </p:pic>
        <p:sp>
          <p:nvSpPr>
            <p:cNvPr id="179" name="文字方塊 178"/>
            <p:cNvSpPr txBox="1"/>
            <p:nvPr/>
          </p:nvSpPr>
          <p:spPr>
            <a:xfrm>
              <a:off x="11922250" y="4441763"/>
              <a:ext cx="893836" cy="612264"/>
            </a:xfrm>
            <a:prstGeom prst="rect">
              <a:avLst/>
            </a:prstGeom>
            <a:noFill/>
          </p:spPr>
          <p:txBody>
            <a:bodyPr wrap="square" rtlCol="0">
              <a:spAutoFit/>
            </a:bodyPr>
            <a:lstStyle/>
            <a:p>
              <a:pPr algn="ctr">
                <a:spcBef>
                  <a:spcPts val="600"/>
                </a:spcBef>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撕榜</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ts val="600"/>
                </a:spcBef>
              </a:pPr>
              <a:r>
                <a:rPr lang="zh-TW" altLang="en-US" sz="1800"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通知單</a:t>
              </a:r>
            </a:p>
          </p:txBody>
        </p:sp>
        <p:pic>
          <p:nvPicPr>
            <p:cNvPr id="180" name="圖片 17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9047" y="7270321"/>
              <a:ext cx="1621458" cy="1326866"/>
            </a:xfrm>
            <a:prstGeom prst="rect">
              <a:avLst/>
            </a:prstGeom>
          </p:spPr>
        </p:pic>
        <p:sp>
          <p:nvSpPr>
            <p:cNvPr id="181" name="Text Box 22"/>
            <p:cNvSpPr txBox="1">
              <a:spLocks noChangeArrowheads="1"/>
            </p:cNvSpPr>
            <p:nvPr/>
          </p:nvSpPr>
          <p:spPr bwMode="auto">
            <a:xfrm>
              <a:off x="11684744" y="7480727"/>
              <a:ext cx="1368152" cy="31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下一入學管道</a:t>
              </a:r>
            </a:p>
          </p:txBody>
        </p:sp>
      </p:grpSp>
    </p:spTree>
    <p:extLst>
      <p:ext uri="{BB962C8B-B14F-4D97-AF65-F5344CB8AC3E}">
        <p14:creationId xmlns:p14="http://schemas.microsoft.com/office/powerpoint/2010/main" val="13998918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5755880" cy="1107996"/>
            <a:chOff x="-1" y="-19050"/>
            <a:chExt cx="19474549" cy="239666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2396666"/>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聯合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重要日程</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82" name="表格 181"/>
          <p:cNvGraphicFramePr>
            <a:graphicFrameLocks noGrp="1"/>
          </p:cNvGraphicFramePr>
          <p:nvPr>
            <p:extLst>
              <p:ext uri="{D42A27DB-BD31-4B8C-83A1-F6EECF244321}">
                <p14:modId xmlns:p14="http://schemas.microsoft.com/office/powerpoint/2010/main" val="3381125565"/>
              </p:ext>
            </p:extLst>
          </p:nvPr>
        </p:nvGraphicFramePr>
        <p:xfrm>
          <a:off x="2357639" y="1859659"/>
          <a:ext cx="13346320" cy="7299654"/>
        </p:xfrm>
        <a:graphic>
          <a:graphicData uri="http://schemas.openxmlformats.org/drawingml/2006/table">
            <a:tbl>
              <a:tblPr firstRow="1" bandRow="1">
                <a:tableStyleId>{5202B0CA-FC54-4496-8BCA-5EF66A818D29}</a:tableStyleId>
              </a:tblPr>
              <a:tblGrid>
                <a:gridCol w="3918186">
                  <a:extLst>
                    <a:ext uri="{9D8B030D-6E8A-4147-A177-3AD203B41FA5}">
                      <a16:colId xmlns:a16="http://schemas.microsoft.com/office/drawing/2014/main" val="20000"/>
                    </a:ext>
                  </a:extLst>
                </a:gridCol>
                <a:gridCol w="9428134">
                  <a:extLst>
                    <a:ext uri="{9D8B030D-6E8A-4147-A177-3AD203B41FA5}">
                      <a16:colId xmlns:a16="http://schemas.microsoft.com/office/drawing/2014/main" val="20001"/>
                    </a:ext>
                  </a:extLst>
                </a:gridCol>
              </a:tblGrid>
              <a:tr h="903438">
                <a:tc>
                  <a:txBody>
                    <a:bodyPr/>
                    <a:lstStyle/>
                    <a:p>
                      <a:pPr algn="ctr"/>
                      <a:r>
                        <a:rPr lang="zh-TW" altLang="en-US" sz="3200" dirty="0"/>
                        <a:t>項目</a:t>
                      </a:r>
                      <a:endParaRPr lang="zh-TW" altLang="en-US" sz="3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tc>
                  <a:txBody>
                    <a:bodyPr/>
                    <a:lstStyle/>
                    <a:p>
                      <a:pPr algn="ctr"/>
                      <a:r>
                        <a:rPr lang="zh-TW" altLang="en-US" sz="3200" dirty="0"/>
                        <a:t>日程</a:t>
                      </a:r>
                      <a:endParaRPr lang="zh-TW" altLang="en-US" sz="3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extLst>
                  <a:ext uri="{0D108BD9-81ED-4DB2-BD59-A6C34878D82A}">
                    <a16:rowId xmlns:a16="http://schemas.microsoft.com/office/drawing/2014/main" val="10000"/>
                  </a:ext>
                </a:extLst>
              </a:tr>
              <a:tr h="903438">
                <a:tc>
                  <a:txBody>
                    <a:bodyPr/>
                    <a:lstStyle/>
                    <a:p>
                      <a:pPr algn="ctr"/>
                      <a:r>
                        <a:rPr lang="zh-TW" altLang="en-US" sz="3200" dirty="0"/>
                        <a:t>簡章發售及公告</a:t>
                      </a:r>
                      <a:endParaRPr lang="zh-TW" altLang="en-US" sz="32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tc>
                  <a:txBody>
                    <a:bodyPr/>
                    <a:lstStyle/>
                    <a:p>
                      <a:r>
                        <a:rPr lang="en-US" altLang="zh-TW" sz="3200" dirty="0"/>
                        <a:t>111</a:t>
                      </a:r>
                      <a:r>
                        <a:rPr lang="zh-TW" altLang="en-US" sz="3200" dirty="0"/>
                        <a:t>年</a:t>
                      </a:r>
                      <a:r>
                        <a:rPr lang="en-US" altLang="zh-TW" sz="3200" dirty="0"/>
                        <a:t>1</a:t>
                      </a:r>
                      <a:r>
                        <a:rPr lang="zh-TW" altLang="en-US" sz="3200" dirty="0"/>
                        <a:t>月</a:t>
                      </a:r>
                      <a:r>
                        <a:rPr lang="en-US" altLang="zh-TW" sz="3200" dirty="0"/>
                        <a:t>17</a:t>
                      </a:r>
                      <a:r>
                        <a:rPr lang="zh-TW" altLang="en-US" sz="3200" dirty="0"/>
                        <a:t>日起發售及</a:t>
                      </a:r>
                      <a:r>
                        <a:rPr lang="zh-TW" altLang="en-US" sz="3200" baseline="0" dirty="0"/>
                        <a:t>開放網路下載</a:t>
                      </a:r>
                      <a:endParaRPr lang="zh-TW" altLang="en-US" sz="32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extLst>
                  <a:ext uri="{0D108BD9-81ED-4DB2-BD59-A6C34878D82A}">
                    <a16:rowId xmlns:a16="http://schemas.microsoft.com/office/drawing/2014/main" val="10001"/>
                  </a:ext>
                </a:extLst>
              </a:tr>
              <a:tr h="2713723">
                <a:tc>
                  <a:txBody>
                    <a:bodyPr/>
                    <a:lstStyle/>
                    <a:p>
                      <a:pPr algn="ctr"/>
                      <a:r>
                        <a:rPr lang="zh-TW" altLang="en-US" sz="3200" dirty="0"/>
                        <a:t>報名</a:t>
                      </a:r>
                      <a:endParaRPr lang="zh-TW" altLang="en-US" sz="32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tc>
                  <a:txBody>
                    <a:bodyPr/>
                    <a:lstStyle/>
                    <a:p>
                      <a:pPr algn="l"/>
                      <a:r>
                        <a:rPr lang="zh-TW" altLang="en-US" sz="3200" dirty="0"/>
                        <a:t>國中集體通訊報名、個別網路與通訊報名：</a:t>
                      </a:r>
                      <a:r>
                        <a:rPr lang="en-US" altLang="zh-TW" sz="3200" dirty="0"/>
                        <a:t/>
                      </a:r>
                      <a:br>
                        <a:rPr lang="en-US" altLang="zh-TW" sz="3200" dirty="0"/>
                      </a:br>
                      <a:r>
                        <a:rPr lang="en-US" altLang="zh-TW" sz="3200" dirty="0"/>
                        <a:t>111</a:t>
                      </a:r>
                      <a:r>
                        <a:rPr lang="zh-TW" altLang="en-US" sz="3200" dirty="0"/>
                        <a:t>年</a:t>
                      </a:r>
                      <a:r>
                        <a:rPr lang="en-US" altLang="zh-TW" sz="3200" dirty="0"/>
                        <a:t>6</a:t>
                      </a:r>
                      <a:r>
                        <a:rPr lang="zh-TW" altLang="en-US" sz="3200" dirty="0"/>
                        <a:t>月</a:t>
                      </a:r>
                      <a:r>
                        <a:rPr lang="en-US" altLang="zh-TW" sz="3200" dirty="0"/>
                        <a:t>23</a:t>
                      </a:r>
                      <a:r>
                        <a:rPr lang="zh-TW" altLang="en-US" sz="3200" dirty="0"/>
                        <a:t>日</a:t>
                      </a:r>
                      <a:r>
                        <a:rPr lang="en-US" altLang="zh-TW" sz="3200" dirty="0"/>
                        <a:t>(</a:t>
                      </a:r>
                      <a:r>
                        <a:rPr lang="zh-TW" altLang="en-US" sz="3200" dirty="0"/>
                        <a:t>星期四</a:t>
                      </a:r>
                      <a:r>
                        <a:rPr lang="en-US" altLang="zh-TW" sz="3200" dirty="0"/>
                        <a:t>)</a:t>
                      </a:r>
                      <a:r>
                        <a:rPr lang="zh-TW" altLang="en-US" sz="3200" dirty="0"/>
                        <a:t>～</a:t>
                      </a:r>
                      <a:r>
                        <a:rPr lang="en-US" altLang="zh-TW" sz="3200" dirty="0"/>
                        <a:t>111</a:t>
                      </a:r>
                      <a:r>
                        <a:rPr lang="zh-TW" altLang="en-US" sz="3200" dirty="0"/>
                        <a:t>年</a:t>
                      </a:r>
                      <a:r>
                        <a:rPr lang="en-US" altLang="zh-TW" sz="3200" dirty="0"/>
                        <a:t>7</a:t>
                      </a:r>
                      <a:r>
                        <a:rPr lang="zh-TW" altLang="en-US" sz="3200" dirty="0"/>
                        <a:t>月</a:t>
                      </a:r>
                      <a:r>
                        <a:rPr lang="en-US" altLang="zh-TW" sz="3200" dirty="0"/>
                        <a:t>1</a:t>
                      </a:r>
                      <a:r>
                        <a:rPr lang="zh-TW" altLang="en-US" sz="3200" dirty="0"/>
                        <a:t>日</a:t>
                      </a:r>
                      <a:r>
                        <a:rPr lang="en-US" altLang="zh-TW" sz="3200" dirty="0"/>
                        <a:t>(</a:t>
                      </a:r>
                      <a:r>
                        <a:rPr lang="zh-TW" altLang="en-US" sz="3200" dirty="0"/>
                        <a:t>星期五</a:t>
                      </a:r>
                      <a:r>
                        <a:rPr lang="en-US" altLang="zh-TW" sz="3200" dirty="0"/>
                        <a:t>)</a:t>
                      </a:r>
                    </a:p>
                    <a:p>
                      <a:pPr algn="l">
                        <a:spcBef>
                          <a:spcPts val="1200"/>
                        </a:spcBef>
                      </a:pPr>
                      <a:r>
                        <a:rPr lang="zh-TW" altLang="en-US" sz="3200" dirty="0"/>
                        <a:t>現場報名：</a:t>
                      </a:r>
                      <a:r>
                        <a:rPr lang="en-US" altLang="zh-TW" sz="3200" dirty="0"/>
                        <a:t/>
                      </a:r>
                      <a:br>
                        <a:rPr lang="en-US" altLang="zh-TW" sz="3200" dirty="0"/>
                      </a:br>
                      <a:r>
                        <a:rPr lang="en-US" altLang="zh-TW" sz="3200" dirty="0"/>
                        <a:t>111</a:t>
                      </a:r>
                      <a:r>
                        <a:rPr lang="zh-TW" altLang="en-US" sz="3200" dirty="0"/>
                        <a:t>年</a:t>
                      </a:r>
                      <a:r>
                        <a:rPr lang="en-US" altLang="zh-TW" sz="3200" dirty="0"/>
                        <a:t>7</a:t>
                      </a:r>
                      <a:r>
                        <a:rPr lang="zh-TW" altLang="en-US" sz="3200" dirty="0"/>
                        <a:t>月</a:t>
                      </a:r>
                      <a:r>
                        <a:rPr lang="en-US" altLang="zh-TW" sz="3200" dirty="0"/>
                        <a:t>3</a:t>
                      </a:r>
                      <a:r>
                        <a:rPr lang="zh-TW" altLang="en-US" sz="3200" dirty="0"/>
                        <a:t>日</a:t>
                      </a:r>
                      <a:r>
                        <a:rPr lang="en-US" altLang="zh-TW" sz="3200" dirty="0"/>
                        <a:t>(</a:t>
                      </a:r>
                      <a:r>
                        <a:rPr lang="zh-TW" altLang="en-US" sz="3200" dirty="0"/>
                        <a:t>星期日</a:t>
                      </a:r>
                      <a:r>
                        <a:rPr lang="en-US" altLang="zh-TW" sz="3200" dirty="0"/>
                        <a:t>)</a:t>
                      </a:r>
                      <a:r>
                        <a:rPr lang="zh-TW" altLang="en-US" sz="3200" dirty="0"/>
                        <a:t>～</a:t>
                      </a:r>
                      <a:r>
                        <a:rPr lang="en-US" altLang="zh-TW" sz="3200" dirty="0"/>
                        <a:t>111</a:t>
                      </a:r>
                      <a:r>
                        <a:rPr lang="zh-TW" altLang="en-US" sz="3200" dirty="0"/>
                        <a:t>年</a:t>
                      </a:r>
                      <a:r>
                        <a:rPr lang="en-US" altLang="zh-TW" sz="3200" dirty="0"/>
                        <a:t>7</a:t>
                      </a:r>
                      <a:r>
                        <a:rPr lang="zh-TW" altLang="en-US" sz="3200" dirty="0"/>
                        <a:t>月</a:t>
                      </a:r>
                      <a:r>
                        <a:rPr lang="en-US" altLang="zh-TW" sz="3200" dirty="0"/>
                        <a:t>4</a:t>
                      </a:r>
                      <a:r>
                        <a:rPr lang="zh-TW" altLang="en-US" sz="3200" dirty="0"/>
                        <a:t>日</a:t>
                      </a:r>
                      <a:r>
                        <a:rPr lang="en-US" altLang="zh-TW" sz="3200" dirty="0"/>
                        <a:t>(</a:t>
                      </a:r>
                      <a:r>
                        <a:rPr lang="zh-TW" altLang="en-US" sz="3200" dirty="0"/>
                        <a:t>星期一</a:t>
                      </a:r>
                      <a:r>
                        <a:rPr lang="en-US" altLang="zh-TW" sz="3200" dirty="0"/>
                        <a:t>)</a:t>
                      </a:r>
                      <a:endParaRPr lang="zh-TW" altLang="en-US" sz="32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extLst>
                  <a:ext uri="{0D108BD9-81ED-4DB2-BD59-A6C34878D82A}">
                    <a16:rowId xmlns:a16="http://schemas.microsoft.com/office/drawing/2014/main" val="10002"/>
                  </a:ext>
                </a:extLst>
              </a:tr>
              <a:tr h="1559171">
                <a:tc>
                  <a:txBody>
                    <a:bodyPr/>
                    <a:lstStyle/>
                    <a:p>
                      <a:pPr algn="ctr"/>
                      <a:r>
                        <a:rPr lang="zh-TW" altLang="en-US" sz="3200" dirty="0"/>
                        <a:t>寄發現場登記分發報到通知單</a:t>
                      </a:r>
                      <a:endParaRPr lang="zh-TW" altLang="en-US" sz="32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tc>
                  <a:txBody>
                    <a:bodyPr/>
                    <a:lstStyle/>
                    <a:p>
                      <a:r>
                        <a:rPr lang="en-US" altLang="zh-TW" sz="3200" dirty="0"/>
                        <a:t>111</a:t>
                      </a:r>
                      <a:r>
                        <a:rPr lang="zh-TW" altLang="en-US" sz="3200" dirty="0"/>
                        <a:t>年</a:t>
                      </a:r>
                      <a:r>
                        <a:rPr lang="en-US" altLang="zh-TW" sz="3200" dirty="0"/>
                        <a:t>7</a:t>
                      </a:r>
                      <a:r>
                        <a:rPr lang="zh-TW" altLang="en-US" sz="3200" dirty="0"/>
                        <a:t>月</a:t>
                      </a:r>
                      <a:r>
                        <a:rPr lang="en-US" altLang="zh-TW" sz="3200" dirty="0"/>
                        <a:t>8</a:t>
                      </a:r>
                      <a:r>
                        <a:rPr lang="zh-TW" altLang="en-US" sz="3200" dirty="0"/>
                        <a:t>日</a:t>
                      </a:r>
                      <a:r>
                        <a:rPr lang="en-US" altLang="zh-TW" sz="3200" dirty="0"/>
                        <a:t>(</a:t>
                      </a:r>
                      <a:r>
                        <a:rPr lang="zh-TW" altLang="en-US" sz="3200" dirty="0"/>
                        <a:t>星期五</a:t>
                      </a:r>
                      <a:r>
                        <a:rPr lang="en-US" altLang="zh-TW" sz="3200" dirty="0"/>
                        <a:t>)</a:t>
                      </a:r>
                    </a:p>
                    <a:p>
                      <a:r>
                        <a:rPr lang="en-US" altLang="zh-TW" sz="3200" dirty="0"/>
                        <a:t>(</a:t>
                      </a:r>
                      <a:r>
                        <a:rPr lang="zh-TW" altLang="en-US" sz="3200" dirty="0"/>
                        <a:t>註：</a:t>
                      </a:r>
                      <a:r>
                        <a:rPr lang="en-US" altLang="zh-TW" sz="3200" dirty="0"/>
                        <a:t>111</a:t>
                      </a:r>
                      <a:r>
                        <a:rPr lang="zh-TW" altLang="en-US" sz="3200" dirty="0"/>
                        <a:t>年</a:t>
                      </a:r>
                      <a:r>
                        <a:rPr lang="en-US" altLang="zh-TW" sz="3200" dirty="0"/>
                        <a:t>7</a:t>
                      </a:r>
                      <a:r>
                        <a:rPr lang="zh-TW" altLang="en-US" sz="3200" dirty="0"/>
                        <a:t>月</a:t>
                      </a:r>
                      <a:r>
                        <a:rPr lang="en-US" altLang="zh-TW" sz="3200" dirty="0"/>
                        <a:t>11</a:t>
                      </a:r>
                      <a:r>
                        <a:rPr lang="zh-TW" altLang="en-US" sz="3200" dirty="0"/>
                        <a:t>日下午</a:t>
                      </a:r>
                      <a:r>
                        <a:rPr lang="en-US" altLang="zh-TW" sz="3200" dirty="0"/>
                        <a:t>5</a:t>
                      </a:r>
                      <a:r>
                        <a:rPr lang="zh-TW" altLang="en-US" sz="3200" dirty="0"/>
                        <a:t>時前免試生確認是否收到通知單，若未收到逕向各招生學校查詢</a:t>
                      </a:r>
                      <a:r>
                        <a:rPr lang="en-US" altLang="zh-TW" sz="3200" dirty="0"/>
                        <a:t>)</a:t>
                      </a:r>
                      <a:endParaRPr lang="zh-TW" altLang="en-US" sz="32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extLst>
                  <a:ext uri="{0D108BD9-81ED-4DB2-BD59-A6C34878D82A}">
                    <a16:rowId xmlns:a16="http://schemas.microsoft.com/office/drawing/2014/main" val="10003"/>
                  </a:ext>
                </a:extLst>
              </a:tr>
              <a:tr h="1219884">
                <a:tc>
                  <a:txBody>
                    <a:bodyPr/>
                    <a:lstStyle/>
                    <a:p>
                      <a:pPr algn="ctr">
                        <a:lnSpc>
                          <a:spcPct val="150000"/>
                        </a:lnSpc>
                        <a:spcBef>
                          <a:spcPts val="0"/>
                        </a:spcBef>
                        <a:spcAft>
                          <a:spcPts val="0"/>
                        </a:spcAft>
                      </a:pPr>
                      <a:r>
                        <a:rPr lang="zh-TW" altLang="en-US" sz="3200" dirty="0"/>
                        <a:t>現場登記分發報到</a:t>
                      </a:r>
                      <a:endParaRPr lang="zh-TW" altLang="en-US" sz="32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tc>
                  <a:txBody>
                    <a:bodyPr/>
                    <a:lstStyle/>
                    <a:p>
                      <a:pPr>
                        <a:lnSpc>
                          <a:spcPct val="150000"/>
                        </a:lnSpc>
                        <a:spcBef>
                          <a:spcPts val="0"/>
                        </a:spcBef>
                        <a:spcAft>
                          <a:spcPts val="0"/>
                        </a:spcAft>
                      </a:pPr>
                      <a:r>
                        <a:rPr lang="en-US" altLang="zh-TW" sz="3200" dirty="0"/>
                        <a:t>111</a:t>
                      </a:r>
                      <a:r>
                        <a:rPr lang="zh-TW" altLang="en-US" sz="3200" dirty="0"/>
                        <a:t>年</a:t>
                      </a:r>
                      <a:r>
                        <a:rPr lang="en-US" altLang="zh-TW" sz="3200" dirty="0"/>
                        <a:t>7</a:t>
                      </a:r>
                      <a:r>
                        <a:rPr lang="zh-TW" altLang="en-US" sz="3200" dirty="0"/>
                        <a:t>月</a:t>
                      </a:r>
                      <a:r>
                        <a:rPr lang="en-US" altLang="zh-TW" sz="3200" dirty="0"/>
                        <a:t>13</a:t>
                      </a:r>
                      <a:r>
                        <a:rPr lang="zh-TW" altLang="en-US" sz="3200" dirty="0"/>
                        <a:t>日</a:t>
                      </a:r>
                      <a:r>
                        <a:rPr lang="en-US" altLang="zh-TW" sz="3200" dirty="0"/>
                        <a:t>(</a:t>
                      </a:r>
                      <a:r>
                        <a:rPr lang="zh-TW" altLang="en-US" sz="3200" dirty="0"/>
                        <a:t>星期三</a:t>
                      </a:r>
                      <a:r>
                        <a:rPr lang="en-US" altLang="zh-TW" sz="3200" dirty="0"/>
                        <a:t>)</a:t>
                      </a:r>
                      <a:endParaRPr lang="zh-TW" altLang="en-US" sz="32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6" marR="91436" marT="45724" marB="45724"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18044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66" name="文字版面配置區 1"/>
          <p:cNvSpPr txBox="1">
            <a:spLocks/>
          </p:cNvSpPr>
          <p:nvPr/>
        </p:nvSpPr>
        <p:spPr>
          <a:xfrm>
            <a:off x="1179388" y="2430491"/>
            <a:ext cx="16247918" cy="6780747"/>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1pPr>
            <a:lvl2pPr marL="914400" marR="0" lvl="1"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2pPr>
            <a:lvl3pPr marL="1371600" marR="0" lvl="2"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3pPr>
            <a:lvl4pPr marL="1828800" marR="0" lvl="3"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4pPr>
            <a:lvl5pPr marL="2286000" marR="0" lvl="4"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5pPr>
            <a:lvl6pPr marL="2743200" marR="0" lvl="5"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6pPr>
            <a:lvl7pPr marL="3200400" marR="0" lvl="6"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7pPr>
            <a:lvl8pPr marL="3657600" marR="0" lvl="7"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8pPr>
            <a:lvl9pPr marL="4114800" marR="0" lvl="8"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9pPr>
          </a:lstStyle>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採</a:t>
            </a:r>
            <a:r>
              <a:rPr lang="zh-TW" altLang="en-US" sz="4000" b="1" u="sng" dirty="0">
                <a:solidFill>
                  <a:srgbClr val="C00000"/>
                </a:solidFill>
                <a:latin typeface="微軟正黑體" panose="020B0604030504040204" pitchFamily="34" charset="-120"/>
                <a:ea typeface="微軟正黑體" panose="020B0604030504040204" pitchFamily="34" charset="-120"/>
              </a:rPr>
              <a:t>現場登記分發</a:t>
            </a:r>
            <a:r>
              <a:rPr lang="zh-TW" altLang="en-US" sz="4000" dirty="0">
                <a:latin typeface="微軟正黑體" panose="020B0604030504040204" pitchFamily="34" charset="-120"/>
                <a:ea typeface="微軟正黑體" panose="020B0604030504040204" pitchFamily="34" charset="-120"/>
              </a:rPr>
              <a:t>報到方式辦理</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各校訂定「通知參加現場登記分發人數之倍率」，亦即依據各校招生</a:t>
            </a:r>
            <a:r>
              <a:rPr lang="zh-TW" altLang="en-US" sz="4000" dirty="0">
                <a:solidFill>
                  <a:srgbClr val="C00000"/>
                </a:solidFill>
                <a:latin typeface="微軟正黑體" panose="020B0604030504040204" pitchFamily="34" charset="-120"/>
                <a:ea typeface="微軟正黑體" panose="020B0604030504040204" pitchFamily="34" charset="-120"/>
              </a:rPr>
              <a:t>名額</a:t>
            </a:r>
            <a:r>
              <a:rPr lang="zh-TW" altLang="en-US" sz="4000" dirty="0">
                <a:latin typeface="微軟正黑體" panose="020B0604030504040204" pitchFamily="34" charset="-120"/>
                <a:ea typeface="微軟正黑體" panose="020B0604030504040204" pitchFamily="34" charset="-120"/>
              </a:rPr>
              <a:t>乘上登記分發人數之</a:t>
            </a:r>
            <a:r>
              <a:rPr lang="zh-TW" altLang="en-US" sz="4000" dirty="0">
                <a:solidFill>
                  <a:srgbClr val="C00000"/>
                </a:solidFill>
                <a:latin typeface="微軟正黑體" panose="020B0604030504040204" pitchFamily="34" charset="-120"/>
                <a:ea typeface="微軟正黑體" panose="020B0604030504040204" pitchFamily="34" charset="-120"/>
              </a:rPr>
              <a:t>倍率</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，決定通知參加現場登記分發之學生人數</a:t>
            </a:r>
            <a:br>
              <a:rPr lang="zh-TW" altLang="en-US" sz="4000" dirty="0">
                <a:latin typeface="微軟正黑體" panose="020B0604030504040204" pitchFamily="34" charset="-120"/>
                <a:ea typeface="微軟正黑體" panose="020B0604030504040204" pitchFamily="34" charset="-120"/>
              </a:rPr>
            </a:b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最高為</a:t>
            </a:r>
            <a:r>
              <a:rPr lang="en-US" altLang="zh-TW" sz="2600" dirty="0">
                <a:latin typeface="微軟正黑體" panose="020B0604030504040204" pitchFamily="34" charset="-120"/>
                <a:ea typeface="微軟正黑體" panose="020B0604030504040204" pitchFamily="34" charset="-120"/>
              </a:rPr>
              <a:t>3</a:t>
            </a:r>
            <a:r>
              <a:rPr lang="zh-TW" altLang="en-US" sz="2600" dirty="0">
                <a:latin typeface="微軟正黑體" panose="020B0604030504040204" pitchFamily="34" charset="-120"/>
                <a:ea typeface="微軟正黑體" panose="020B0604030504040204" pitchFamily="34" charset="-120"/>
              </a:rPr>
              <a:t>倍率，例如招生名額為</a:t>
            </a:r>
            <a:r>
              <a:rPr lang="en-US" altLang="zh-TW" sz="2600" dirty="0">
                <a:latin typeface="微軟正黑體" panose="020B0604030504040204" pitchFamily="34" charset="-120"/>
                <a:ea typeface="微軟正黑體" panose="020B0604030504040204" pitchFamily="34" charset="-120"/>
              </a:rPr>
              <a:t>20</a:t>
            </a:r>
            <a:r>
              <a:rPr lang="zh-TW" altLang="en-US" sz="2600" dirty="0">
                <a:latin typeface="微軟正黑體" panose="020B0604030504040204" pitchFamily="34" charset="-120"/>
                <a:ea typeface="微軟正黑體" panose="020B0604030504040204" pitchFamily="34" charset="-120"/>
              </a:rPr>
              <a:t>人，至多可聯絡</a:t>
            </a:r>
            <a:r>
              <a:rPr lang="en-US" altLang="zh-TW" sz="2600" dirty="0">
                <a:latin typeface="微軟正黑體" panose="020B0604030504040204" pitchFamily="34" charset="-120"/>
                <a:ea typeface="微軟正黑體" panose="020B0604030504040204" pitchFamily="34" charset="-120"/>
              </a:rPr>
              <a:t>60</a:t>
            </a:r>
            <a:r>
              <a:rPr lang="zh-TW" altLang="en-US" sz="2600" dirty="0">
                <a:latin typeface="微軟正黑體" panose="020B0604030504040204" pitchFamily="34" charset="-120"/>
                <a:ea typeface="微軟正黑體" panose="020B0604030504040204" pitchFamily="34" charset="-120"/>
              </a:rPr>
              <a:t>人前來撕榜。</a:t>
            </a:r>
          </a:p>
          <a:p>
            <a:pPr>
              <a:lnSpc>
                <a:spcPct val="150000"/>
              </a:lnSpc>
              <a:buFont typeface="Wingdings" panose="05000000000000000000" pitchFamily="2" charset="2"/>
              <a:buChar char="l"/>
            </a:pPr>
            <a:r>
              <a:rPr lang="zh-TW" altLang="en-US" sz="4000" dirty="0">
                <a:solidFill>
                  <a:srgbClr val="C00000"/>
                </a:solidFill>
                <a:latin typeface="微軟正黑體" panose="020B0604030504040204" pitchFamily="34" charset="-120"/>
                <a:ea typeface="微軟正黑體" panose="020B0604030504040204" pitchFamily="34" charset="-120"/>
              </a:rPr>
              <a:t>被通知參加現場登記分發</a:t>
            </a:r>
            <a:r>
              <a:rPr lang="zh-TW" altLang="en-US" sz="4000" dirty="0">
                <a:latin typeface="微軟正黑體" panose="020B0604030504040204" pitchFamily="34" charset="-12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之學生於指定時間至所報名招生學校參加現場登記分發報到，由各招生學校依「超額比序總積分」以及「同分比序積分項目順序」所排定之分發順位，依序分發選科錄取</a:t>
            </a:r>
          </a:p>
          <a:p>
            <a:pPr>
              <a:lnSpc>
                <a:spcPct val="150000"/>
              </a:lnSpc>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分發作業至各科組招生</a:t>
            </a:r>
            <a:r>
              <a:rPr lang="zh-TW" altLang="en-US" sz="4000" dirty="0">
                <a:solidFill>
                  <a:srgbClr val="C00000"/>
                </a:solidFill>
                <a:latin typeface="微軟正黑體" panose="020B0604030504040204" pitchFamily="34" charset="-120"/>
                <a:ea typeface="微軟正黑體" panose="020B0604030504040204" pitchFamily="34" charset="-120"/>
              </a:rPr>
              <a:t>名額額滿</a:t>
            </a:r>
            <a:r>
              <a:rPr lang="zh-TW" altLang="en-US" sz="4000" dirty="0">
                <a:latin typeface="微軟正黑體" panose="020B0604030504040204" pitchFamily="34" charset="-120"/>
                <a:ea typeface="微軟正黑體" panose="020B0604030504040204" pitchFamily="34" charset="-120"/>
              </a:rPr>
              <a:t>或已</a:t>
            </a:r>
            <a:r>
              <a:rPr lang="zh-TW" altLang="en-US" sz="4000" dirty="0">
                <a:solidFill>
                  <a:srgbClr val="C00000"/>
                </a:solidFill>
                <a:latin typeface="微軟正黑體" panose="020B0604030504040204" pitchFamily="34" charset="-120"/>
                <a:ea typeface="微軟正黑體" panose="020B0604030504040204" pitchFamily="34" charset="-120"/>
              </a:rPr>
              <a:t>無可分發學生</a:t>
            </a:r>
            <a:r>
              <a:rPr lang="zh-TW" altLang="en-US" sz="4000" dirty="0">
                <a:latin typeface="微軟正黑體" panose="020B0604030504040204" pitchFamily="34" charset="-120"/>
                <a:ea typeface="微軟正黑體" panose="020B0604030504040204" pitchFamily="34" charset="-120"/>
              </a:rPr>
              <a:t>為止</a:t>
            </a:r>
          </a:p>
          <a:p>
            <a:pPr>
              <a:lnSpc>
                <a:spcPct val="150000"/>
              </a:lnSpc>
              <a:buFont typeface="Wingdings" panose="05000000000000000000" pitchFamily="2" charset="2"/>
              <a:buChar char="l"/>
            </a:pP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grpSp>
        <p:nvGrpSpPr>
          <p:cNvPr id="393" name="Google Shape;393;p13"/>
          <p:cNvGrpSpPr/>
          <p:nvPr/>
        </p:nvGrpSpPr>
        <p:grpSpPr>
          <a:xfrm>
            <a:off x="1028699" y="728653"/>
            <a:ext cx="15755880" cy="1107996"/>
            <a:chOff x="-1" y="-19050"/>
            <a:chExt cx="19474549" cy="239666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2396666"/>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聯合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錄取方式</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584057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66" name="文字版面配置區 1"/>
          <p:cNvSpPr txBox="1">
            <a:spLocks/>
          </p:cNvSpPr>
          <p:nvPr/>
        </p:nvSpPr>
        <p:spPr>
          <a:xfrm>
            <a:off x="1179388" y="2951018"/>
            <a:ext cx="16247918" cy="671120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1pPr>
            <a:lvl2pPr marL="914400" marR="0" lvl="1"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2pPr>
            <a:lvl3pPr marL="1371600" marR="0" lvl="2"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3pPr>
            <a:lvl4pPr marL="1828800" marR="0" lvl="3"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4pPr>
            <a:lvl5pPr marL="2286000" marR="0" lvl="4"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5pPr>
            <a:lvl6pPr marL="2743200" marR="0" lvl="5"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6pPr>
            <a:lvl7pPr marL="3200400" marR="0" lvl="6"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7pPr>
            <a:lvl8pPr marL="3657600" marR="0" lvl="7"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8pPr>
            <a:lvl9pPr marL="4114800" marR="0" lvl="8"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9pPr>
          </a:lstStyle>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4000" dirty="0" smtClean="0">
                <a:solidFill>
                  <a:srgbClr val="282D6C"/>
                </a:solidFill>
                <a:latin typeface="微軟正黑體" panose="020B0604030504040204" pitchFamily="34" charset="-120"/>
                <a:ea typeface="微軟正黑體" panose="020B0604030504040204" pitchFamily="34" charset="-120"/>
              </a:rPr>
              <a:t>各</a:t>
            </a:r>
            <a:r>
              <a:rPr lang="zh-TW" altLang="en-US" sz="4000" dirty="0">
                <a:solidFill>
                  <a:srgbClr val="282D6C"/>
                </a:solidFill>
                <a:latin typeface="微軟正黑體" panose="020B0604030504040204" pitchFamily="34" charset="-120"/>
                <a:ea typeface="微軟正黑體" panose="020B0604030504040204" pitchFamily="34" charset="-120"/>
              </a:rPr>
              <a:t>招生學校訂定各項目積分採計</a:t>
            </a:r>
            <a:r>
              <a:rPr lang="zh-TW" altLang="en-US" sz="4000" dirty="0">
                <a:solidFill>
                  <a:srgbClr val="C00000"/>
                </a:solidFill>
                <a:latin typeface="微軟正黑體" panose="020B0604030504040204" pitchFamily="34" charset="-120"/>
                <a:ea typeface="微軟正黑體" panose="020B0604030504040204" pitchFamily="34" charset="-120"/>
              </a:rPr>
              <a:t>權重</a:t>
            </a:r>
            <a:r>
              <a:rPr lang="zh-TW" altLang="en-US" sz="4000" dirty="0">
                <a:solidFill>
                  <a:srgbClr val="282D6C"/>
                </a:solidFill>
                <a:latin typeface="微軟正黑體" panose="020B0604030504040204" pitchFamily="34" charset="-120"/>
                <a:ea typeface="微軟正黑體" panose="020B0604030504040204" pitchFamily="34" charset="-120"/>
              </a:rPr>
              <a:t>及同分比序項目</a:t>
            </a:r>
            <a:r>
              <a:rPr lang="zh-TW" altLang="en-US" sz="4000" dirty="0">
                <a:solidFill>
                  <a:srgbClr val="C00000"/>
                </a:solidFill>
                <a:latin typeface="微軟正黑體" panose="020B0604030504040204" pitchFamily="34" charset="-120"/>
                <a:ea typeface="微軟正黑體" panose="020B0604030504040204" pitchFamily="34" charset="-120"/>
              </a:rPr>
              <a:t>順序</a:t>
            </a:r>
            <a:r>
              <a:rPr lang="zh-TW" altLang="en-US" sz="4000" dirty="0">
                <a:solidFill>
                  <a:srgbClr val="282D6C"/>
                </a:solidFill>
                <a:latin typeface="微軟正黑體" panose="020B0604030504040204" pitchFamily="34" charset="-120"/>
                <a:ea typeface="微軟正黑體" panose="020B0604030504040204" pitchFamily="34" charset="-120"/>
              </a:rPr>
              <a:t>，依此計算各項目積分所得之超額比序總積分與分發順位。</a:t>
            </a:r>
          </a:p>
          <a:p>
            <a:pPr>
              <a:lnSpc>
                <a:spcPct val="150000"/>
              </a:lnSpc>
              <a:buFont typeface="Wingdings" panose="05000000000000000000" pitchFamily="2" charset="2"/>
              <a:buChar char="l"/>
            </a:pP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latin typeface="微軟正黑體" panose="020B0604030504040204" pitchFamily="34" charset="-120"/>
              <a:ea typeface="微軟正黑體" panose="020B0604030504040204" pitchFamily="34" charset="-120"/>
            </a:endParaRPr>
          </a:p>
          <a:p>
            <a:pPr marL="114300" indent="0">
              <a:buFont typeface="Cabin"/>
              <a:buNone/>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smtClean="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grpSp>
        <p:nvGrpSpPr>
          <p:cNvPr id="393" name="Google Shape;393;p13"/>
          <p:cNvGrpSpPr/>
          <p:nvPr/>
        </p:nvGrpSpPr>
        <p:grpSpPr>
          <a:xfrm>
            <a:off x="1028699" y="728653"/>
            <a:ext cx="15755880" cy="3323987"/>
            <a:chOff x="-1" y="-19050"/>
            <a:chExt cx="19474549" cy="718999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7189996"/>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聯合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p>
            <a:p>
              <a:pPr lvl="0">
                <a:lnSpc>
                  <a:spcPct val="120000"/>
                </a:lnSpc>
              </a:pP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超額比序總積分」採計項目</a:t>
              </a:r>
            </a:p>
            <a:p>
              <a:pPr lvl="0">
                <a:lnSpc>
                  <a:spcPct val="120000"/>
                </a:lnSpc>
              </a:pP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4" name="表格 163"/>
          <p:cNvGraphicFramePr>
            <a:graphicFrameLocks noGrp="1"/>
          </p:cNvGraphicFramePr>
          <p:nvPr>
            <p:extLst>
              <p:ext uri="{D42A27DB-BD31-4B8C-83A1-F6EECF244321}">
                <p14:modId xmlns:p14="http://schemas.microsoft.com/office/powerpoint/2010/main" val="3413585345"/>
              </p:ext>
            </p:extLst>
          </p:nvPr>
        </p:nvGraphicFramePr>
        <p:xfrm>
          <a:off x="4315938" y="3014681"/>
          <a:ext cx="9586908" cy="4387045"/>
        </p:xfrm>
        <a:graphic>
          <a:graphicData uri="http://schemas.openxmlformats.org/drawingml/2006/table">
            <a:tbl>
              <a:tblPr firstRow="1" bandRow="1">
                <a:tableStyleId>{073A0DAA-6AF3-43AB-8588-CEC1D06C72B9}</a:tableStyleId>
              </a:tblPr>
              <a:tblGrid>
                <a:gridCol w="1494778">
                  <a:extLst>
                    <a:ext uri="{9D8B030D-6E8A-4147-A177-3AD203B41FA5}">
                      <a16:colId xmlns:a16="http://schemas.microsoft.com/office/drawing/2014/main" val="20000"/>
                    </a:ext>
                  </a:extLst>
                </a:gridCol>
                <a:gridCol w="8092130">
                  <a:extLst>
                    <a:ext uri="{9D8B030D-6E8A-4147-A177-3AD203B41FA5}">
                      <a16:colId xmlns:a16="http://schemas.microsoft.com/office/drawing/2014/main" val="20001"/>
                    </a:ext>
                  </a:extLst>
                </a:gridCol>
              </a:tblGrid>
              <a:tr h="912325">
                <a:tc rowSpan="7">
                  <a:txBody>
                    <a:bodyPr/>
                    <a:lstStyle/>
                    <a:p>
                      <a:pPr algn="ctr"/>
                      <a:r>
                        <a:rPr lang="zh-TW" altLang="en-US" sz="4000" dirty="0">
                          <a:latin typeface="微軟正黑體" panose="020B0604030504040204" pitchFamily="34" charset="-120"/>
                          <a:ea typeface="微軟正黑體" panose="020B0604030504040204" pitchFamily="34" charset="-120"/>
                        </a:rPr>
                        <a:t>採</a:t>
                      </a:r>
                      <a:endParaRPr lang="en-US" altLang="zh-TW" sz="4000" dirty="0">
                        <a:latin typeface="微軟正黑體" panose="020B0604030504040204" pitchFamily="34" charset="-120"/>
                        <a:ea typeface="微軟正黑體" panose="020B0604030504040204" pitchFamily="34" charset="-120"/>
                      </a:endParaRPr>
                    </a:p>
                    <a:p>
                      <a:pPr algn="ctr"/>
                      <a:r>
                        <a:rPr lang="zh-TW" altLang="en-US" sz="4000" dirty="0">
                          <a:latin typeface="微軟正黑體" panose="020B0604030504040204" pitchFamily="34" charset="-120"/>
                          <a:ea typeface="微軟正黑體" panose="020B0604030504040204" pitchFamily="34" charset="-120"/>
                        </a:rPr>
                        <a:t>計</a:t>
                      </a:r>
                      <a:endParaRPr lang="en-US" altLang="zh-TW" sz="4000" dirty="0">
                        <a:latin typeface="微軟正黑體" panose="020B0604030504040204" pitchFamily="34" charset="-120"/>
                        <a:ea typeface="微軟正黑體" panose="020B0604030504040204" pitchFamily="34" charset="-120"/>
                      </a:endParaRPr>
                    </a:p>
                    <a:p>
                      <a:pPr algn="ctr"/>
                      <a:r>
                        <a:rPr lang="zh-TW" altLang="en-US" sz="4000" dirty="0">
                          <a:latin typeface="微軟正黑體" panose="020B0604030504040204" pitchFamily="34" charset="-120"/>
                          <a:ea typeface="微軟正黑體" panose="020B0604030504040204" pitchFamily="34" charset="-120"/>
                        </a:rPr>
                        <a:t>項</a:t>
                      </a:r>
                      <a:endParaRPr lang="en-US" altLang="zh-TW" sz="4000" dirty="0">
                        <a:latin typeface="微軟正黑體" panose="020B0604030504040204" pitchFamily="34" charset="-120"/>
                        <a:ea typeface="微軟正黑體" panose="020B0604030504040204" pitchFamily="34" charset="-120"/>
                      </a:endParaRPr>
                    </a:p>
                    <a:p>
                      <a:pPr algn="ctr"/>
                      <a:r>
                        <a:rPr lang="zh-TW" altLang="en-US" sz="4000" dirty="0">
                          <a:latin typeface="微軟正黑體" panose="020B0604030504040204" pitchFamily="34" charset="-120"/>
                          <a:ea typeface="微軟正黑體" panose="020B0604030504040204" pitchFamily="34" charset="-120"/>
                        </a:rPr>
                        <a:t>目</a:t>
                      </a:r>
                      <a:endParaRPr lang="en-US" altLang="zh-TW" sz="4000" dirty="0">
                        <a:solidFill>
                          <a:srgbClr val="282D6C"/>
                        </a:solidFill>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eaLnBrk="1" hangingPunct="1">
                        <a:spcBef>
                          <a:spcPts val="1200"/>
                        </a:spcBef>
                      </a:pPr>
                      <a:r>
                        <a:rPr lang="zh-TW" altLang="en-US" sz="2400" dirty="0">
                          <a:latin typeface="微軟正黑體" panose="020B0604030504040204" pitchFamily="34" charset="-120"/>
                          <a:ea typeface="微軟正黑體" panose="020B0604030504040204" pitchFamily="34" charset="-120"/>
                        </a:rPr>
                        <a:t>多元學習表現</a:t>
                      </a:r>
                      <a:endParaRPr lang="en-US" altLang="zh-TW" sz="2400" dirty="0">
                        <a:latin typeface="微軟正黑體" panose="020B0604030504040204" pitchFamily="34" charset="-120"/>
                        <a:ea typeface="微軟正黑體" panose="020B0604030504040204" pitchFamily="34" charset="-120"/>
                      </a:endParaRPr>
                    </a:p>
                    <a:p>
                      <a:pPr marL="0" indent="0" algn="ctr" eaLnBrk="1" hangingPunct="1">
                        <a:spcBef>
                          <a:spcPts val="0"/>
                        </a:spcBef>
                        <a:buNone/>
                      </a:pP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含服務學習、競賽、日常生活表現評量、體適能</a:t>
                      </a:r>
                      <a:r>
                        <a:rPr lang="en-US" altLang="zh-TW" sz="1800" dirty="0">
                          <a:latin typeface="微軟正黑體" panose="020B0604030504040204" pitchFamily="34" charset="-120"/>
                          <a:ea typeface="微軟正黑體" panose="020B0604030504040204" pitchFamily="34" charset="-120"/>
                        </a:rPr>
                        <a:t>)</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0"/>
                  </a:ext>
                </a:extLst>
              </a:tr>
              <a:tr h="570203">
                <a:tc vMerge="1">
                  <a:txBody>
                    <a:bodyPr/>
                    <a:lstStyle/>
                    <a:p>
                      <a:endParaRPr lang="zh-TW" altLang="en-US" dirty="0"/>
                    </a:p>
                  </a:txBody>
                  <a:tcPr/>
                </a:tc>
                <a:tc>
                  <a:txBody>
                    <a:bodyPr/>
                    <a:lstStyle/>
                    <a:p>
                      <a:pPr algn="ctr"/>
                      <a:r>
                        <a:rPr lang="zh-TW" altLang="en-US" sz="3200" dirty="0">
                          <a:latin typeface="微軟正黑體" panose="020B0604030504040204" pitchFamily="34" charset="-120"/>
                          <a:ea typeface="微軟正黑體" panose="020B0604030504040204" pitchFamily="34" charset="-120"/>
                        </a:rPr>
                        <a:t>技藝優良</a:t>
                      </a:r>
                      <a:endParaRPr lang="zh-TW" altLang="en-US" sz="3200" b="1" dirty="0">
                        <a:solidFill>
                          <a:srgbClr val="FF0000"/>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1"/>
                  </a:ext>
                </a:extLst>
              </a:tr>
              <a:tr h="570203">
                <a:tc vMerge="1">
                  <a:txBody>
                    <a:bodyPr/>
                    <a:lstStyle/>
                    <a:p>
                      <a:endParaRPr lang="zh-TW" altLang="en-US" dirty="0"/>
                    </a:p>
                  </a:txBody>
                  <a:tcPr/>
                </a:tc>
                <a:tc>
                  <a:txBody>
                    <a:bodyPr/>
                    <a:lstStyle/>
                    <a:p>
                      <a:pPr algn="ctr"/>
                      <a:r>
                        <a:rPr lang="zh-TW" altLang="en-US" sz="3200" dirty="0">
                          <a:latin typeface="微軟正黑體" panose="020B0604030504040204" pitchFamily="34" charset="-120"/>
                          <a:ea typeface="微軟正黑體" panose="020B0604030504040204" pitchFamily="34" charset="-120"/>
                        </a:rPr>
                        <a:t>弱勢身分</a:t>
                      </a:r>
                      <a:endParaRPr lang="zh-TW" altLang="en-US" sz="3200"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2"/>
                  </a:ext>
                </a:extLst>
              </a:tr>
              <a:tr h="570203">
                <a:tc vMerge="1">
                  <a:txBody>
                    <a:bodyPr/>
                    <a:lstStyle/>
                    <a:p>
                      <a:endParaRPr lang="zh-TW" altLang="en-US" dirty="0"/>
                    </a:p>
                  </a:txBody>
                  <a:tcPr/>
                </a:tc>
                <a:tc>
                  <a:txBody>
                    <a:bodyPr/>
                    <a:lstStyle/>
                    <a:p>
                      <a:pPr algn="ctr"/>
                      <a:r>
                        <a:rPr lang="zh-TW" altLang="en-US" sz="3200" dirty="0">
                          <a:latin typeface="微軟正黑體" panose="020B0604030504040204" pitchFamily="34" charset="-120"/>
                          <a:ea typeface="微軟正黑體" panose="020B0604030504040204" pitchFamily="34" charset="-120"/>
                        </a:rPr>
                        <a:t>均衡學習</a:t>
                      </a:r>
                      <a:endParaRPr lang="zh-TW" altLang="en-US" sz="3200"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3"/>
                  </a:ext>
                </a:extLst>
              </a:tr>
              <a:tr h="570203">
                <a:tc vMerge="1">
                  <a:txBody>
                    <a:bodyPr/>
                    <a:lstStyle/>
                    <a:p>
                      <a:endParaRPr lang="zh-TW" altLang="en-US" dirty="0"/>
                    </a:p>
                  </a:txBody>
                  <a:tcPr/>
                </a:tc>
                <a:tc>
                  <a:txBody>
                    <a:bodyPr/>
                    <a:lstStyle/>
                    <a:p>
                      <a:pPr algn="ctr"/>
                      <a:r>
                        <a:rPr lang="zh-TW" altLang="en-US" sz="3200" dirty="0">
                          <a:latin typeface="微軟正黑體" panose="020B0604030504040204" pitchFamily="34" charset="-120"/>
                          <a:ea typeface="微軟正黑體" panose="020B0604030504040204" pitchFamily="34" charset="-120"/>
                        </a:rPr>
                        <a:t>適性輔導</a:t>
                      </a:r>
                      <a:endParaRPr lang="zh-TW" altLang="en-US" sz="3200"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4"/>
                  </a:ext>
                </a:extLst>
              </a:tr>
              <a:tr h="570203">
                <a:tc vMerge="1">
                  <a:txBody>
                    <a:bodyPr/>
                    <a:lstStyle/>
                    <a:p>
                      <a:endParaRPr lang="zh-TW" altLang="en-US" dirty="0"/>
                    </a:p>
                  </a:txBody>
                  <a:tcPr/>
                </a:tc>
                <a:tc>
                  <a:txBody>
                    <a:bodyPr/>
                    <a:lstStyle/>
                    <a:p>
                      <a:pPr algn="ctr"/>
                      <a:r>
                        <a:rPr lang="zh-TW" altLang="en-US" sz="3200" dirty="0">
                          <a:latin typeface="微軟正黑體" panose="020B0604030504040204" pitchFamily="34" charset="-120"/>
                          <a:ea typeface="微軟正黑體" panose="020B0604030504040204" pitchFamily="34" charset="-120"/>
                        </a:rPr>
                        <a:t>國中教育會考</a:t>
                      </a:r>
                      <a:endParaRPr lang="zh-TW" altLang="en-US" sz="3200"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5"/>
                  </a:ext>
                </a:extLst>
              </a:tr>
              <a:tr h="570203">
                <a:tc vMerge="1">
                  <a:txBody>
                    <a:bodyPr/>
                    <a:lstStyle/>
                    <a:p>
                      <a:endParaRPr lang="zh-TW" altLang="en-US" dirty="0"/>
                    </a:p>
                  </a:txBody>
                  <a:tcPr/>
                </a:tc>
                <a:tc>
                  <a:txBody>
                    <a:bodyPr/>
                    <a:lstStyle/>
                    <a:p>
                      <a:pPr algn="ctr"/>
                      <a:r>
                        <a:rPr lang="zh-TW" altLang="en-US" sz="3200" dirty="0">
                          <a:latin typeface="微軟正黑體" panose="020B0604030504040204" pitchFamily="34" charset="-120"/>
                          <a:ea typeface="微軟正黑體" panose="020B0604030504040204" pitchFamily="34" charset="-120"/>
                        </a:rPr>
                        <a:t>其他</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招生學校自訂項目</a:t>
                      </a:r>
                      <a:r>
                        <a:rPr lang="en-US" altLang="zh-TW" sz="2400" dirty="0">
                          <a:latin typeface="微軟正黑體" panose="020B0604030504040204" pitchFamily="34" charset="-120"/>
                          <a:ea typeface="微軟正黑體" panose="020B0604030504040204" pitchFamily="34" charset="-120"/>
                        </a:rPr>
                        <a:t>)</a:t>
                      </a:r>
                      <a:endParaRPr lang="zh-TW" altLang="en-US" sz="2400"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083585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5755880" cy="3323987"/>
            <a:chOff x="-1" y="-19050"/>
            <a:chExt cx="19474549" cy="718999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7189996"/>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學年度五專</a:t>
              </a:r>
              <a:r>
                <a:rPr lang="zh-TW" altLang="en-US" sz="6000" dirty="0">
                  <a:solidFill>
                    <a:srgbClr val="C00000"/>
                  </a:solidFill>
                  <a:latin typeface="微軟正黑體" panose="020B0604030504040204" pitchFamily="34" charset="-120"/>
                  <a:ea typeface="微軟正黑體" panose="020B0604030504040204" pitchFamily="34" charset="-120"/>
                  <a:cs typeface="Raleway Black"/>
                  <a:sym typeface="Raleway Black"/>
                </a:rPr>
                <a:t>聯合</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免試入學</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a:t>
              </a:r>
            </a:p>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積分採計項目與權重範例</a:t>
              </a:r>
            </a:p>
            <a:p>
              <a:pPr lvl="0">
                <a:lnSpc>
                  <a:spcPct val="120000"/>
                </a:lnSpc>
              </a:pP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 name="群組 1"/>
          <p:cNvGrpSpPr/>
          <p:nvPr/>
        </p:nvGrpSpPr>
        <p:grpSpPr>
          <a:xfrm>
            <a:off x="5563299" y="2723237"/>
            <a:ext cx="7771344" cy="6566294"/>
            <a:chOff x="5855554" y="3024083"/>
            <a:chExt cx="6620284" cy="5428731"/>
          </a:xfrm>
        </p:grpSpPr>
        <p:pic>
          <p:nvPicPr>
            <p:cNvPr id="165" name="圖片 164" descr="107學年度北區五專聯合免試入學招生簡章.pdf - Adobe Acrobat Pro 20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55554" y="3024083"/>
              <a:ext cx="5179652" cy="5428731"/>
            </a:xfrm>
            <a:prstGeom prst="rect">
              <a:avLst/>
            </a:prstGeom>
          </p:spPr>
        </p:pic>
        <p:sp>
          <p:nvSpPr>
            <p:cNvPr id="167" name="矩形 166"/>
            <p:cNvSpPr>
              <a:spLocks noChangeArrowheads="1"/>
            </p:cNvSpPr>
            <p:nvPr/>
          </p:nvSpPr>
          <p:spPr bwMode="auto">
            <a:xfrm>
              <a:off x="6920406" y="453625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68" name="矩形 167"/>
            <p:cNvSpPr>
              <a:spLocks noChangeArrowheads="1"/>
            </p:cNvSpPr>
            <p:nvPr/>
          </p:nvSpPr>
          <p:spPr bwMode="auto">
            <a:xfrm>
              <a:off x="7721834" y="454081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69" name="文字方塊 168"/>
            <p:cNvSpPr txBox="1">
              <a:spLocks noChangeArrowheads="1"/>
            </p:cNvSpPr>
            <p:nvPr/>
          </p:nvSpPr>
          <p:spPr bwMode="auto">
            <a:xfrm>
              <a:off x="10531151" y="4351832"/>
              <a:ext cx="19446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p>
          </p:txBody>
        </p:sp>
        <p:sp>
          <p:nvSpPr>
            <p:cNvPr id="170" name="矩形 169"/>
            <p:cNvSpPr/>
            <p:nvPr/>
          </p:nvSpPr>
          <p:spPr bwMode="auto">
            <a:xfrm>
              <a:off x="9307014" y="3096091"/>
              <a:ext cx="576064" cy="144016"/>
            </a:xfrm>
            <a:prstGeom prst="rect">
              <a:avLst/>
            </a:prstGeom>
            <a:solidFill>
              <a:srgbClr val="FFFFFF"/>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1" name="矩形 170"/>
            <p:cNvSpPr/>
            <p:nvPr/>
          </p:nvSpPr>
          <p:spPr bwMode="auto">
            <a:xfrm>
              <a:off x="9307014" y="3298179"/>
              <a:ext cx="576064" cy="144016"/>
            </a:xfrm>
            <a:prstGeom prst="rect">
              <a:avLst/>
            </a:prstGeom>
            <a:solidFill>
              <a:srgbClr val="FFFFFF"/>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2" name="矩形 171"/>
            <p:cNvSpPr/>
            <p:nvPr/>
          </p:nvSpPr>
          <p:spPr bwMode="auto">
            <a:xfrm>
              <a:off x="6264918" y="3088471"/>
              <a:ext cx="396000" cy="170110"/>
            </a:xfrm>
            <a:prstGeom prst="rect">
              <a:avLst/>
            </a:prstGeom>
            <a:solidFill>
              <a:srgbClr val="FFFFFF"/>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3" name="矩形 172"/>
            <p:cNvSpPr/>
            <p:nvPr/>
          </p:nvSpPr>
          <p:spPr bwMode="auto">
            <a:xfrm>
              <a:off x="8442918" y="3114565"/>
              <a:ext cx="288032" cy="144016"/>
            </a:xfrm>
            <a:prstGeom prst="rect">
              <a:avLst/>
            </a:prstGeom>
            <a:solidFill>
              <a:srgbClr val="FFFFFF"/>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4" name="矩形 173"/>
            <p:cNvSpPr/>
            <p:nvPr/>
          </p:nvSpPr>
          <p:spPr bwMode="auto">
            <a:xfrm>
              <a:off x="6276874" y="3298179"/>
              <a:ext cx="1589980" cy="144016"/>
            </a:xfrm>
            <a:prstGeom prst="rect">
              <a:avLst/>
            </a:prstGeom>
            <a:solidFill>
              <a:srgbClr val="FFFFFF"/>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5" name="矩形 174"/>
            <p:cNvSpPr/>
            <p:nvPr/>
          </p:nvSpPr>
          <p:spPr bwMode="auto">
            <a:xfrm>
              <a:off x="7417986" y="7704603"/>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176" name="文字方塊 175"/>
            <p:cNvSpPr txBox="1"/>
            <p:nvPr/>
          </p:nvSpPr>
          <p:spPr>
            <a:xfrm>
              <a:off x="7393530" y="7690614"/>
              <a:ext cx="1049387" cy="178120"/>
            </a:xfrm>
            <a:prstGeom prst="rect">
              <a:avLst/>
            </a:prstGeom>
            <a:solidFill>
              <a:srgbClr val="FFFFFF"/>
            </a:solidFill>
          </p:spPr>
          <p:txBody>
            <a:bodyPr wrap="square" rtlCol="0">
              <a:spAutoFit/>
            </a:bodyPr>
            <a:lstStyle/>
            <a:p>
              <a:r>
                <a:rPr lang="en-US" altLang="zh-TW" sz="800" dirty="0" smtClean="0">
                  <a:latin typeface="Times New Roman" pitchFamily="18" charset="0"/>
                  <a:ea typeface="標楷體" pitchFamily="65" charset="-120"/>
                  <a:cs typeface="Times New Roman" pitchFamily="18" charset="0"/>
                </a:rPr>
                <a:t>112</a:t>
              </a:r>
              <a:r>
                <a:rPr lang="zh-TW" altLang="en-US" sz="800" dirty="0" smtClean="0">
                  <a:latin typeface="Times New Roman" pitchFamily="18" charset="0"/>
                  <a:ea typeface="標楷體" pitchFamily="65" charset="-120"/>
                  <a:cs typeface="Times New Roman" pitchFamily="18" charset="0"/>
                </a:rPr>
                <a:t>年</a:t>
              </a:r>
              <a:r>
                <a:rPr lang="en-US" altLang="zh-TW" sz="800" dirty="0">
                  <a:latin typeface="Times New Roman" pitchFamily="18" charset="0"/>
                  <a:ea typeface="標楷體" pitchFamily="65" charset="-120"/>
                  <a:cs typeface="Times New Roman" pitchFamily="18" charset="0"/>
                </a:rPr>
                <a:t>6</a:t>
              </a:r>
              <a:r>
                <a:rPr lang="zh-TW" altLang="en-US" sz="800" dirty="0" smtClean="0">
                  <a:latin typeface="Times New Roman" pitchFamily="18" charset="0"/>
                  <a:ea typeface="標楷體" pitchFamily="65" charset="-120"/>
                  <a:cs typeface="Times New Roman" pitchFamily="18" charset="0"/>
                </a:rPr>
                <a:t>月</a:t>
              </a:r>
              <a:r>
                <a:rPr lang="en-US" altLang="zh-TW" sz="800" dirty="0" smtClean="0">
                  <a:latin typeface="Times New Roman" pitchFamily="18" charset="0"/>
                  <a:ea typeface="標楷體" pitchFamily="65" charset="-120"/>
                  <a:cs typeface="Times New Roman" pitchFamily="18" charset="0"/>
                </a:rPr>
                <a:t>22</a:t>
              </a:r>
              <a:r>
                <a:rPr lang="zh-TW" altLang="en-US" sz="800" dirty="0" smtClean="0">
                  <a:latin typeface="Times New Roman" pitchFamily="18" charset="0"/>
                  <a:ea typeface="標楷體" pitchFamily="65" charset="-120"/>
                  <a:cs typeface="Times New Roman" pitchFamily="18" charset="0"/>
                </a:rPr>
                <a:t>日</a:t>
              </a:r>
              <a:r>
                <a:rPr lang="en-US" altLang="zh-TW" sz="800" dirty="0">
                  <a:latin typeface="Times New Roman" pitchFamily="18" charset="0"/>
                  <a:ea typeface="標楷體" pitchFamily="65" charset="-120"/>
                  <a:cs typeface="Times New Roman" pitchFamily="18" charset="0"/>
                </a:rPr>
                <a:t>(</a:t>
              </a:r>
              <a:r>
                <a:rPr lang="zh-TW" altLang="en-US" sz="800" dirty="0" smtClean="0">
                  <a:latin typeface="Times New Roman" pitchFamily="18" charset="0"/>
                  <a:ea typeface="標楷體" pitchFamily="65" charset="-120"/>
                  <a:cs typeface="Times New Roman" pitchFamily="18" charset="0"/>
                </a:rPr>
                <a:t>星期四</a:t>
              </a:r>
              <a:r>
                <a:rPr lang="en-US" altLang="zh-TW" sz="800" dirty="0" smtClean="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grpSp>
    </p:spTree>
    <p:extLst>
      <p:ext uri="{BB962C8B-B14F-4D97-AF65-F5344CB8AC3E}">
        <p14:creationId xmlns:p14="http://schemas.microsoft.com/office/powerpoint/2010/main" val="37994007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12"/>
        <p:cNvGrpSpPr/>
        <p:nvPr/>
      </p:nvGrpSpPr>
      <p:grpSpPr>
        <a:xfrm>
          <a:off x="0" y="0"/>
          <a:ext cx="0" cy="0"/>
          <a:chOff x="0" y="0"/>
          <a:chExt cx="0" cy="0"/>
        </a:xfrm>
      </p:grpSpPr>
      <p:sp>
        <p:nvSpPr>
          <p:cNvPr id="713" name="Google Shape;713;p17"/>
          <p:cNvSpPr txBox="1"/>
          <p:nvPr/>
        </p:nvSpPr>
        <p:spPr>
          <a:xfrm>
            <a:off x="2480844" y="4257104"/>
            <a:ext cx="12804900" cy="3545586"/>
          </a:xfrm>
          <a:prstGeom prst="rect">
            <a:avLst/>
          </a:prstGeom>
          <a:noFill/>
          <a:ln>
            <a:noFill/>
          </a:ln>
        </p:spPr>
        <p:txBody>
          <a:bodyPr spcFirstLastPara="1" wrap="square" lIns="0" tIns="0" rIns="0" bIns="0" anchor="t" anchorCtr="0">
            <a:spAutoFit/>
          </a:bodyPr>
          <a:lstStyle/>
          <a:p>
            <a:pPr lvl="0" algn="ctr">
              <a:lnSpc>
                <a:spcPct val="120000"/>
              </a:lnSpc>
            </a:pP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五專優</a:t>
            </a:r>
            <a:r>
              <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免</a:t>
            </a: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和五專聯免</a:t>
            </a:r>
            <a:endParaRPr lang="en-US" altLang="zh-TW"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endParaRPr>
          </a:p>
          <a:p>
            <a:pPr lvl="0" algn="ctr">
              <a:lnSpc>
                <a:spcPct val="120000"/>
              </a:lnSpc>
            </a:pP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之差異</a:t>
            </a:r>
            <a:endParaRPr sz="1200" b="1" dirty="0">
              <a:latin typeface="微軟正黑體" panose="020B0604030504040204" pitchFamily="34" charset="-120"/>
              <a:ea typeface="微軟正黑體" panose="020B0604030504040204" pitchFamily="34" charset="-120"/>
            </a:endParaRPr>
          </a:p>
        </p:txBody>
      </p:sp>
      <p:grpSp>
        <p:nvGrpSpPr>
          <p:cNvPr id="715" name="Google Shape;715;p17"/>
          <p:cNvGrpSpPr/>
          <p:nvPr/>
        </p:nvGrpSpPr>
        <p:grpSpPr>
          <a:xfrm>
            <a:off x="14508389" y="-1376887"/>
            <a:ext cx="8379133" cy="10121522"/>
            <a:chOff x="0" y="1122439"/>
            <a:chExt cx="11172177" cy="13495363"/>
          </a:xfrm>
        </p:grpSpPr>
        <p:sp>
          <p:nvSpPr>
            <p:cNvPr id="716" name="Google Shape;716;p17"/>
            <p:cNvSpPr txBox="1"/>
            <p:nvPr/>
          </p:nvSpPr>
          <p:spPr>
            <a:xfrm>
              <a:off x="5533882"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7"/>
            <p:cNvSpPr txBox="1"/>
            <p:nvPr/>
          </p:nvSpPr>
          <p:spPr>
            <a:xfrm>
              <a:off x="8875094"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7"/>
            <p:cNvSpPr txBox="1"/>
            <p:nvPr/>
          </p:nvSpPr>
          <p:spPr>
            <a:xfrm>
              <a:off x="7204489" y="989312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txBox="1"/>
            <p:nvPr/>
          </p:nvSpPr>
          <p:spPr>
            <a:xfrm>
              <a:off x="5533882" y="696956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0" name="Google Shape;720;p17"/>
            <p:cNvGrpSpPr/>
            <p:nvPr/>
          </p:nvGrpSpPr>
          <p:grpSpPr>
            <a:xfrm>
              <a:off x="3341212" y="2923560"/>
              <a:ext cx="3341212" cy="2923560"/>
              <a:chOff x="0" y="0"/>
              <a:chExt cx="812800" cy="711200"/>
            </a:xfrm>
          </p:grpSpPr>
          <p:sp>
            <p:nvSpPr>
              <p:cNvPr id="721" name="Google Shape;72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2" name="Google Shape;72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23" name="Google Shape;723;p17"/>
            <p:cNvSpPr txBox="1"/>
            <p:nvPr/>
          </p:nvSpPr>
          <p:spPr>
            <a:xfrm>
              <a:off x="2192669" y="1122439"/>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4" name="Google Shape;724;p17"/>
            <p:cNvGrpSpPr/>
            <p:nvPr/>
          </p:nvGrpSpPr>
          <p:grpSpPr>
            <a:xfrm rot="10800000">
              <a:off x="3341212" y="11694242"/>
              <a:ext cx="3341212" cy="2923560"/>
              <a:chOff x="0" y="0"/>
              <a:chExt cx="812800" cy="711200"/>
            </a:xfrm>
          </p:grpSpPr>
          <p:sp>
            <p:nvSpPr>
              <p:cNvPr id="725" name="Google Shape;725;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6" name="Google Shape;726;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7"/>
            <p:cNvGrpSpPr/>
            <p:nvPr/>
          </p:nvGrpSpPr>
          <p:grpSpPr>
            <a:xfrm>
              <a:off x="1670606" y="5847121"/>
              <a:ext cx="3341212" cy="2923560"/>
              <a:chOff x="0" y="0"/>
              <a:chExt cx="812800" cy="711200"/>
            </a:xfrm>
          </p:grpSpPr>
          <p:sp>
            <p:nvSpPr>
              <p:cNvPr id="728" name="Google Shape;728;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9" name="Google Shape;729;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rot="10800000">
              <a:off x="1670606" y="8770681"/>
              <a:ext cx="3341212" cy="2923560"/>
              <a:chOff x="0" y="0"/>
              <a:chExt cx="812800" cy="711200"/>
            </a:xfrm>
          </p:grpSpPr>
          <p:sp>
            <p:nvSpPr>
              <p:cNvPr id="731" name="Google Shape;73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2" name="Google Shape;73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3" name="Google Shape;733;p17"/>
            <p:cNvGrpSpPr/>
            <p:nvPr/>
          </p:nvGrpSpPr>
          <p:grpSpPr>
            <a:xfrm>
              <a:off x="0" y="2923560"/>
              <a:ext cx="3341212" cy="2923560"/>
              <a:chOff x="0" y="0"/>
              <a:chExt cx="812800" cy="711200"/>
            </a:xfrm>
          </p:grpSpPr>
          <p:sp>
            <p:nvSpPr>
              <p:cNvPr id="734" name="Google Shape;734;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5" name="Google Shape;735;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6" name="Google Shape;736;p17"/>
          <p:cNvGrpSpPr/>
          <p:nvPr/>
        </p:nvGrpSpPr>
        <p:grpSpPr>
          <a:xfrm rot="10800000">
            <a:off x="831999" y="798912"/>
            <a:ext cx="1093611" cy="956910"/>
            <a:chOff x="0" y="0"/>
            <a:chExt cx="812800" cy="711200"/>
          </a:xfrm>
        </p:grpSpPr>
        <p:sp>
          <p:nvSpPr>
            <p:cNvPr id="737" name="Google Shape;737;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8" name="Google Shape;738;p17"/>
            <p:cNvSpPr txBox="1"/>
            <p:nvPr/>
          </p:nvSpPr>
          <p:spPr>
            <a:xfrm>
              <a:off x="127000" y="282575"/>
              <a:ext cx="558800" cy="3778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17"/>
          <p:cNvGrpSpPr/>
          <p:nvPr/>
        </p:nvGrpSpPr>
        <p:grpSpPr>
          <a:xfrm>
            <a:off x="1595440" y="7901945"/>
            <a:ext cx="1771490" cy="1550054"/>
            <a:chOff x="0" y="0"/>
            <a:chExt cx="812800" cy="711200"/>
          </a:xfrm>
        </p:grpSpPr>
        <p:sp>
          <p:nvSpPr>
            <p:cNvPr id="740" name="Google Shape;740;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41" name="Google Shape;741;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02795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1127856"/>
            <a:chOff x="-1" y="-19050"/>
            <a:chExt cx="19474549" cy="4793330"/>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4793330"/>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五專優先與聯合免試入學之比較</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(1/3)</a:t>
              </a:r>
            </a:p>
            <a:p>
              <a:pPr lvl="0">
                <a:lnSpc>
                  <a:spcPct val="120000"/>
                </a:lnSpc>
              </a:pP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4" name="內容版面配置區 2"/>
          <p:cNvGraphicFramePr>
            <a:graphicFrameLocks/>
          </p:cNvGraphicFramePr>
          <p:nvPr>
            <p:extLst>
              <p:ext uri="{D42A27DB-BD31-4B8C-83A1-F6EECF244321}">
                <p14:modId xmlns:p14="http://schemas.microsoft.com/office/powerpoint/2010/main" val="1455117448"/>
              </p:ext>
            </p:extLst>
          </p:nvPr>
        </p:nvGraphicFramePr>
        <p:xfrm>
          <a:off x="1670138" y="1854171"/>
          <a:ext cx="14947724" cy="7363515"/>
        </p:xfrm>
        <a:graphic>
          <a:graphicData uri="http://schemas.openxmlformats.org/drawingml/2006/table">
            <a:tbl>
              <a:tblPr firstRow="1" firstCol="1" bandRow="1">
                <a:tableStyleId>{073A0DAA-6AF3-43AB-8588-CEC1D06C72B9}</a:tableStyleId>
              </a:tblPr>
              <a:tblGrid>
                <a:gridCol w="2678152">
                  <a:extLst>
                    <a:ext uri="{9D8B030D-6E8A-4147-A177-3AD203B41FA5}">
                      <a16:colId xmlns:a16="http://schemas.microsoft.com/office/drawing/2014/main" val="20000"/>
                    </a:ext>
                  </a:extLst>
                </a:gridCol>
                <a:gridCol w="6886147">
                  <a:extLst>
                    <a:ext uri="{9D8B030D-6E8A-4147-A177-3AD203B41FA5}">
                      <a16:colId xmlns:a16="http://schemas.microsoft.com/office/drawing/2014/main" val="20001"/>
                    </a:ext>
                  </a:extLst>
                </a:gridCol>
                <a:gridCol w="5383425">
                  <a:extLst>
                    <a:ext uri="{9D8B030D-6E8A-4147-A177-3AD203B41FA5}">
                      <a16:colId xmlns:a16="http://schemas.microsoft.com/office/drawing/2014/main" val="20002"/>
                    </a:ext>
                  </a:extLst>
                </a:gridCol>
              </a:tblGrid>
              <a:tr h="407817">
                <a:tc>
                  <a:txBody>
                    <a:bodyPr/>
                    <a:lstStyle/>
                    <a:p>
                      <a:pPr algn="ctr">
                        <a:lnSpc>
                          <a:spcPts val="1500"/>
                        </a:lnSpc>
                        <a:spcAft>
                          <a:spcPts val="0"/>
                        </a:spcAft>
                      </a:pPr>
                      <a:r>
                        <a:rPr lang="zh-TW" sz="2200" kern="100" spc="20" dirty="0">
                          <a:effectLst/>
                          <a:latin typeface="微軟正黑體" panose="020B0604030504040204" pitchFamily="34" charset="-120"/>
                          <a:ea typeface="微軟正黑體" panose="020B0604030504040204" pitchFamily="34" charset="-120"/>
                        </a:rPr>
                        <a:t>項目</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sz="2200" kern="100" spc="20" dirty="0">
                          <a:effectLst/>
                          <a:latin typeface="微軟正黑體" panose="020B0604030504040204" pitchFamily="34" charset="-120"/>
                          <a:ea typeface="微軟正黑體" panose="020B0604030504040204" pitchFamily="34" charset="-120"/>
                        </a:rPr>
                        <a:t>五專優先免試入學</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altLang="en-US" sz="2200" kern="100" spc="20" dirty="0">
                          <a:effectLst/>
                          <a:latin typeface="微軟正黑體" panose="020B0604030504040204" pitchFamily="34" charset="-120"/>
                          <a:ea typeface="微軟正黑體" panose="020B0604030504040204" pitchFamily="34" charset="-120"/>
                        </a:rPr>
                        <a:t>北、中、南</a:t>
                      </a:r>
                      <a:r>
                        <a:rPr lang="zh-TW" sz="2200" kern="100" spc="20" dirty="0">
                          <a:effectLst/>
                          <a:latin typeface="微軟正黑體" panose="020B0604030504040204" pitchFamily="34" charset="-120"/>
                          <a:ea typeface="微軟正黑體" panose="020B0604030504040204" pitchFamily="34" charset="-120"/>
                        </a:rPr>
                        <a:t>區五專聯合免試入學</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00"/>
                  </a:ext>
                </a:extLst>
              </a:tr>
              <a:tr h="460329">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報名資格</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200" kern="100" spc="20" dirty="0">
                          <a:effectLst/>
                          <a:latin typeface="微軟正黑體" panose="020B0604030504040204" pitchFamily="34" charset="-120"/>
                          <a:ea typeface="微軟正黑體" panose="020B0604030504040204" pitchFamily="34" charset="-120"/>
                        </a:rPr>
                        <a:t>應屆、非應屆畢業生、符合同等學力資格者皆可報名</a:t>
                      </a:r>
                      <a:endParaRPr lang="zh-TW" altLang="zh-TW" sz="2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altLang="en-US" sz="2200" kern="100" spc="20" dirty="0">
                          <a:effectLst/>
                          <a:latin typeface="微軟正黑體" panose="020B0604030504040204" pitchFamily="34" charset="-120"/>
                          <a:ea typeface="微軟正黑體" panose="020B0604030504040204" pitchFamily="34" charset="-120"/>
                        </a:rPr>
                        <a:t>同左</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02"/>
                  </a:ext>
                </a:extLst>
              </a:tr>
              <a:tr h="460329">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招生名額</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altLang="en-US" sz="2200" kern="100" spc="20" dirty="0">
                          <a:effectLst/>
                          <a:latin typeface="微軟正黑體" panose="020B0604030504040204" pitchFamily="34" charset="-120"/>
                          <a:ea typeface="微軟正黑體" panose="020B0604030504040204" pitchFamily="34" charset="-120"/>
                        </a:rPr>
                        <a:t>簡章名額</a:t>
                      </a:r>
                      <a:endParaRPr lang="zh-TW" sz="2200" kern="100" dirty="0">
                        <a:solidFill>
                          <a:schemeClr val="accent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altLang="en-US" sz="2200" kern="100" spc="20" dirty="0">
                          <a:effectLst/>
                          <a:latin typeface="微軟正黑體" panose="020B0604030504040204" pitchFamily="34" charset="-120"/>
                          <a:ea typeface="微軟正黑體" panose="020B0604030504040204" pitchFamily="34" charset="-120"/>
                        </a:rPr>
                        <a:t>各區簡章及</a:t>
                      </a:r>
                      <a:r>
                        <a:rPr lang="en-US" altLang="zh-TW" sz="2200" kern="100" spc="20" dirty="0" smtClean="0">
                          <a:solidFill>
                            <a:srgbClr val="C00000"/>
                          </a:solidFill>
                          <a:effectLst/>
                          <a:latin typeface="微軟正黑體" panose="020B0604030504040204" pitchFamily="34" charset="-120"/>
                          <a:ea typeface="微軟正黑體" panose="020B0604030504040204" pitchFamily="34" charset="-120"/>
                        </a:rPr>
                        <a:t>112</a:t>
                      </a:r>
                      <a:r>
                        <a:rPr lang="zh-TW" altLang="en-US" sz="2200" kern="100" spc="20" dirty="0" smtClean="0">
                          <a:solidFill>
                            <a:srgbClr val="C00000"/>
                          </a:solidFill>
                          <a:effectLst/>
                          <a:latin typeface="微軟正黑體" panose="020B0604030504040204" pitchFamily="34" charset="-120"/>
                          <a:ea typeface="微軟正黑體" panose="020B0604030504040204" pitchFamily="34" charset="-120"/>
                        </a:rPr>
                        <a:t>年</a:t>
                      </a:r>
                      <a:r>
                        <a:rPr lang="en-US" altLang="zh-TW" sz="2200" kern="100" spc="20" dirty="0">
                          <a:solidFill>
                            <a:srgbClr val="C00000"/>
                          </a:solidFill>
                          <a:effectLst/>
                          <a:latin typeface="微軟正黑體" panose="020B0604030504040204" pitchFamily="34" charset="-120"/>
                          <a:ea typeface="微軟正黑體" panose="020B0604030504040204" pitchFamily="34" charset="-120"/>
                        </a:rPr>
                        <a:t>6</a:t>
                      </a:r>
                      <a:r>
                        <a:rPr lang="zh-TW" altLang="en-US" sz="2200" kern="100" spc="20" dirty="0" smtClean="0">
                          <a:solidFill>
                            <a:srgbClr val="C00000"/>
                          </a:solidFill>
                          <a:effectLst/>
                          <a:latin typeface="微軟正黑體" panose="020B0604030504040204" pitchFamily="34" charset="-120"/>
                          <a:ea typeface="微軟正黑體" panose="020B0604030504040204" pitchFamily="34" charset="-120"/>
                        </a:rPr>
                        <a:t>月</a:t>
                      </a:r>
                      <a:r>
                        <a:rPr lang="en-US" altLang="zh-TW" sz="2200" kern="100" spc="20" dirty="0" smtClean="0">
                          <a:solidFill>
                            <a:srgbClr val="C00000"/>
                          </a:solidFill>
                          <a:effectLst/>
                          <a:latin typeface="微軟正黑體" panose="020B0604030504040204" pitchFamily="34" charset="-120"/>
                          <a:ea typeface="微軟正黑體" panose="020B0604030504040204" pitchFamily="34" charset="-120"/>
                        </a:rPr>
                        <a:t>22</a:t>
                      </a:r>
                      <a:r>
                        <a:rPr lang="zh-TW" altLang="en-US" sz="2200" kern="100" spc="20" dirty="0" smtClean="0">
                          <a:solidFill>
                            <a:srgbClr val="C00000"/>
                          </a:solidFill>
                          <a:effectLst/>
                          <a:latin typeface="微軟正黑體" panose="020B0604030504040204" pitchFamily="34" charset="-120"/>
                          <a:ea typeface="微軟正黑體" panose="020B0604030504040204" pitchFamily="34" charset="-120"/>
                        </a:rPr>
                        <a:t>日</a:t>
                      </a:r>
                      <a:r>
                        <a:rPr lang="zh-TW" altLang="en-US" sz="2200" kern="100" spc="20" dirty="0">
                          <a:effectLst/>
                          <a:latin typeface="微軟正黑體" panose="020B0604030504040204" pitchFamily="34" charset="-120"/>
                          <a:ea typeface="微軟正黑體" panose="020B0604030504040204" pitchFamily="34" charset="-120"/>
                        </a:rPr>
                        <a:t>網路公告實際名額</a:t>
                      </a:r>
                      <a:endParaRPr lang="zh-TW" sz="2200" kern="100" dirty="0">
                        <a:solidFill>
                          <a:schemeClr val="accent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03"/>
                  </a:ext>
                </a:extLst>
              </a:tr>
              <a:tr h="230165">
                <a:tc>
                  <a:txBody>
                    <a:bodyPr/>
                    <a:lstStyle/>
                    <a:p>
                      <a:pPr algn="ctr">
                        <a:lnSpc>
                          <a:spcPct val="100000"/>
                        </a:lnSpc>
                        <a:spcAft>
                          <a:spcPts val="0"/>
                        </a:spcAft>
                      </a:pPr>
                      <a:r>
                        <a:rPr lang="zh-TW" sz="2200" kern="100" spc="20">
                          <a:effectLst/>
                          <a:latin typeface="微軟正黑體" panose="020B0604030504040204" pitchFamily="34" charset="-120"/>
                          <a:ea typeface="微軟正黑體" panose="020B0604030504040204" pitchFamily="34" charset="-120"/>
                        </a:rPr>
                        <a:t>辦理時間</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5</a:t>
                      </a:r>
                      <a:r>
                        <a:rPr lang="zh-TW" sz="2200" kern="100" spc="20" dirty="0">
                          <a:effectLst/>
                          <a:latin typeface="微軟正黑體" panose="020B0604030504040204" pitchFamily="34" charset="-120"/>
                          <a:ea typeface="微軟正黑體" panose="020B0604030504040204" pitchFamily="34" charset="-120"/>
                        </a:rPr>
                        <a:t>月下旬至</a:t>
                      </a:r>
                      <a:r>
                        <a:rPr lang="en-US" sz="2200" kern="100" spc="20" dirty="0">
                          <a:effectLst/>
                          <a:latin typeface="微軟正黑體" panose="020B0604030504040204" pitchFamily="34" charset="-120"/>
                          <a:ea typeface="微軟正黑體" panose="020B0604030504040204" pitchFamily="34" charset="-120"/>
                        </a:rPr>
                        <a:t>6</a:t>
                      </a:r>
                      <a:r>
                        <a:rPr lang="zh-TW" sz="2200" kern="100" spc="20" dirty="0">
                          <a:effectLst/>
                          <a:latin typeface="微軟正黑體" panose="020B0604030504040204" pitchFamily="34" charset="-120"/>
                          <a:ea typeface="微軟正黑體" panose="020B0604030504040204" pitchFamily="34" charset="-120"/>
                        </a:rPr>
                        <a:t>月中旬</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6</a:t>
                      </a:r>
                      <a:r>
                        <a:rPr lang="zh-TW" sz="2200" kern="100" spc="20" dirty="0">
                          <a:effectLst/>
                          <a:latin typeface="微軟正黑體" panose="020B0604030504040204" pitchFamily="34" charset="-120"/>
                          <a:ea typeface="微軟正黑體" panose="020B0604030504040204" pitchFamily="34" charset="-120"/>
                        </a:rPr>
                        <a:t>月下旬至</a:t>
                      </a:r>
                      <a:r>
                        <a:rPr lang="en-US" sz="2200" kern="100" spc="20" dirty="0">
                          <a:effectLst/>
                          <a:latin typeface="微軟正黑體" panose="020B0604030504040204" pitchFamily="34" charset="-120"/>
                          <a:ea typeface="微軟正黑體" panose="020B0604030504040204" pitchFamily="34" charset="-120"/>
                        </a:rPr>
                        <a:t>7</a:t>
                      </a:r>
                      <a:r>
                        <a:rPr lang="zh-TW" sz="2200" kern="100" spc="20" dirty="0">
                          <a:effectLst/>
                          <a:latin typeface="微軟正黑體" panose="020B0604030504040204" pitchFamily="34" charset="-120"/>
                          <a:ea typeface="微軟正黑體" panose="020B0604030504040204" pitchFamily="34" charset="-120"/>
                        </a:rPr>
                        <a:t>月中旬</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04"/>
                  </a:ext>
                </a:extLst>
              </a:tr>
              <a:tr h="757670">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同時間進行之其他入學管道</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高級中等學校各就學區優先免試入學、技優甄審入學、直升入學、實用技能學程輔導分發、特色招生專業群科甄選入學</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高級中等學校各就學區免試入學、特色招生考試分發入學</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05"/>
                  </a:ext>
                </a:extLst>
              </a:tr>
              <a:tr h="460329">
                <a:tc>
                  <a:txBody>
                    <a:bodyPr/>
                    <a:lstStyle/>
                    <a:p>
                      <a:pPr algn="ctr">
                        <a:lnSpc>
                          <a:spcPct val="100000"/>
                        </a:lnSpc>
                        <a:spcAft>
                          <a:spcPts val="0"/>
                        </a:spcAft>
                      </a:pPr>
                      <a:r>
                        <a:rPr lang="zh-TW" sz="2200" kern="100" spc="20">
                          <a:effectLst/>
                          <a:latin typeface="微軟正黑體" panose="020B0604030504040204" pitchFamily="34" charset="-120"/>
                          <a:ea typeface="微軟正黑體" panose="020B0604030504040204" pitchFamily="34" charset="-120"/>
                        </a:rPr>
                        <a:t>報名方式</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國中集體報名</a:t>
                      </a:r>
                      <a:r>
                        <a:rPr lang="zh-TW" altLang="en-US" sz="2200" kern="100" spc="20" dirty="0">
                          <a:effectLst/>
                          <a:latin typeface="微軟正黑體" panose="020B0604030504040204" pitchFamily="34" charset="-120"/>
                          <a:ea typeface="微軟正黑體" panose="020B0604030504040204" pitchFamily="34" charset="-120"/>
                        </a:rPr>
                        <a:t>、個別網路報名</a:t>
                      </a:r>
                      <a:endParaRPr lang="zh-TW" sz="2200" kern="100" dirty="0">
                        <a:solidFill>
                          <a:schemeClr val="accent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國中集體報名</a:t>
                      </a:r>
                      <a:endParaRPr lang="en-US" altLang="zh-TW" sz="2200" kern="100" spc="2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個別</a:t>
                      </a:r>
                      <a:r>
                        <a:rPr lang="zh-TW" sz="2200" kern="100" spc="20" dirty="0">
                          <a:solidFill>
                            <a:srgbClr val="C00000"/>
                          </a:solidFill>
                          <a:effectLst/>
                          <a:latin typeface="微軟正黑體" panose="020B0604030504040204" pitchFamily="34" charset="-120"/>
                          <a:ea typeface="微軟正黑體" panose="020B0604030504040204" pitchFamily="34" charset="-120"/>
                        </a:rPr>
                        <a:t>通訊</a:t>
                      </a:r>
                      <a:r>
                        <a:rPr lang="zh-TW" sz="2200" kern="100" spc="20" dirty="0">
                          <a:effectLst/>
                          <a:latin typeface="微軟正黑體" panose="020B0604030504040204" pitchFamily="34" charset="-120"/>
                          <a:ea typeface="微軟正黑體" panose="020B0604030504040204" pitchFamily="34" charset="-120"/>
                        </a:rPr>
                        <a:t>、網路、</a:t>
                      </a:r>
                      <a:r>
                        <a:rPr lang="zh-TW" sz="2200" kern="100" spc="20" dirty="0">
                          <a:solidFill>
                            <a:srgbClr val="C00000"/>
                          </a:solidFill>
                          <a:effectLst/>
                          <a:latin typeface="微軟正黑體" panose="020B0604030504040204" pitchFamily="34" charset="-120"/>
                          <a:ea typeface="微軟正黑體" panose="020B0604030504040204" pitchFamily="34" charset="-120"/>
                        </a:rPr>
                        <a:t>現場</a:t>
                      </a:r>
                      <a:r>
                        <a:rPr lang="zh-TW" sz="2200" kern="100" spc="20" dirty="0">
                          <a:effectLst/>
                          <a:latin typeface="微軟正黑體" panose="020B0604030504040204" pitchFamily="34" charset="-120"/>
                          <a:ea typeface="微軟正黑體" panose="020B0604030504040204" pitchFamily="34" charset="-120"/>
                        </a:rPr>
                        <a:t>報名</a:t>
                      </a:r>
                      <a:endParaRPr lang="zh-TW" sz="22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06"/>
                  </a:ext>
                </a:extLst>
              </a:tr>
              <a:tr h="460329">
                <a:tc>
                  <a:txBody>
                    <a:bodyPr/>
                    <a:lstStyle/>
                    <a:p>
                      <a:pPr algn="ctr">
                        <a:lnSpc>
                          <a:spcPct val="100000"/>
                        </a:lnSpc>
                        <a:spcAft>
                          <a:spcPts val="0"/>
                        </a:spcAft>
                      </a:pPr>
                      <a:r>
                        <a:rPr lang="zh-TW" sz="2200" kern="100" spc="20">
                          <a:effectLst/>
                          <a:latin typeface="微軟正黑體" panose="020B0604030504040204" pitchFamily="34" charset="-120"/>
                          <a:ea typeface="微軟正黑體" panose="020B0604030504040204" pitchFamily="34" charset="-120"/>
                        </a:rPr>
                        <a:t>積分證明單</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五專入學專用</a:t>
                      </a:r>
                      <a:r>
                        <a:rPr lang="zh-TW" altLang="en-US" sz="2200" kern="100" spc="20" dirty="0">
                          <a:effectLst/>
                          <a:latin typeface="微軟正黑體" panose="020B0604030504040204" pitchFamily="34" charset="-120"/>
                          <a:ea typeface="微軟正黑體" panose="020B0604030504040204" pitchFamily="34" charset="-120"/>
                        </a:rPr>
                        <a:t>「</a:t>
                      </a:r>
                      <a:r>
                        <a:rPr lang="zh-TW" sz="2200" kern="100" spc="20" dirty="0">
                          <a:solidFill>
                            <a:srgbClr val="C00000"/>
                          </a:solidFill>
                          <a:effectLst/>
                          <a:latin typeface="微軟正黑體" panose="020B0604030504040204" pitchFamily="34" charset="-120"/>
                          <a:ea typeface="微軟正黑體" panose="020B0604030504040204" pitchFamily="34" charset="-120"/>
                        </a:rPr>
                        <a:t>優先</a:t>
                      </a:r>
                      <a:r>
                        <a:rPr lang="zh-TW" sz="2200" kern="100" spc="20" dirty="0">
                          <a:effectLst/>
                          <a:latin typeface="微軟正黑體" panose="020B0604030504040204" pitchFamily="34" charset="-120"/>
                          <a:ea typeface="微軟正黑體" panose="020B0604030504040204" pitchFamily="34" charset="-120"/>
                        </a:rPr>
                        <a:t>免試入學</a:t>
                      </a:r>
                      <a:r>
                        <a:rPr lang="zh-TW" altLang="en-US" sz="2200" kern="100" spc="20" dirty="0">
                          <a:effectLst/>
                          <a:latin typeface="微軟正黑體" panose="020B0604030504040204" pitchFamily="34" charset="-120"/>
                          <a:ea typeface="微軟正黑體" panose="020B0604030504040204" pitchFamily="34" charset="-120"/>
                        </a:rPr>
                        <a:t>」</a:t>
                      </a:r>
                      <a:r>
                        <a:rPr lang="zh-TW" sz="2200" kern="100" spc="20" dirty="0">
                          <a:effectLst/>
                          <a:latin typeface="微軟正黑體" panose="020B0604030504040204" pitchFamily="34" charset="-120"/>
                          <a:ea typeface="微軟正黑體" panose="020B0604030504040204" pitchFamily="34" charset="-120"/>
                        </a:rPr>
                        <a:t>超額比序項目積分證明單</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五專入學專用</a:t>
                      </a:r>
                      <a:r>
                        <a:rPr lang="zh-TW" altLang="en-US" sz="2200" kern="100" spc="20" dirty="0">
                          <a:effectLst/>
                          <a:latin typeface="微軟正黑體" panose="020B0604030504040204" pitchFamily="34" charset="-120"/>
                          <a:ea typeface="微軟正黑體" panose="020B0604030504040204" pitchFamily="34" charset="-120"/>
                        </a:rPr>
                        <a:t>「</a:t>
                      </a:r>
                      <a:r>
                        <a:rPr lang="zh-TW" sz="2200" kern="100" spc="20" dirty="0">
                          <a:solidFill>
                            <a:srgbClr val="C00000"/>
                          </a:solidFill>
                          <a:effectLst/>
                          <a:latin typeface="微軟正黑體" panose="020B0604030504040204" pitchFamily="34" charset="-120"/>
                          <a:ea typeface="微軟正黑體" panose="020B0604030504040204" pitchFamily="34" charset="-120"/>
                        </a:rPr>
                        <a:t>聯合</a:t>
                      </a:r>
                      <a:r>
                        <a:rPr lang="zh-TW" sz="2200" kern="100" spc="20" dirty="0">
                          <a:effectLst/>
                          <a:latin typeface="微軟正黑體" panose="020B0604030504040204" pitchFamily="34" charset="-120"/>
                          <a:ea typeface="微軟正黑體" panose="020B0604030504040204" pitchFamily="34" charset="-120"/>
                        </a:rPr>
                        <a:t>免試入學</a:t>
                      </a:r>
                      <a:r>
                        <a:rPr lang="zh-TW" altLang="en-US" sz="2200" kern="100" spc="20" dirty="0">
                          <a:effectLst/>
                          <a:latin typeface="微軟正黑體" panose="020B0604030504040204" pitchFamily="34" charset="-120"/>
                          <a:ea typeface="微軟正黑體" panose="020B0604030504040204" pitchFamily="34" charset="-120"/>
                        </a:rPr>
                        <a:t>」</a:t>
                      </a:r>
                      <a:r>
                        <a:rPr lang="zh-TW" sz="2200" kern="100" spc="20" dirty="0">
                          <a:effectLst/>
                          <a:latin typeface="微軟正黑體" panose="020B0604030504040204" pitchFamily="34" charset="-120"/>
                          <a:ea typeface="微軟正黑體" panose="020B0604030504040204" pitchFamily="34" charset="-120"/>
                        </a:rPr>
                        <a:t>超額比序項目積分證明單</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07"/>
                  </a:ext>
                </a:extLst>
              </a:tr>
              <a:tr h="460329">
                <a:tc>
                  <a:txBody>
                    <a:bodyPr/>
                    <a:lstStyle/>
                    <a:p>
                      <a:pPr algn="ctr">
                        <a:lnSpc>
                          <a:spcPct val="100000"/>
                        </a:lnSpc>
                        <a:spcAft>
                          <a:spcPts val="0"/>
                        </a:spcAft>
                      </a:pPr>
                      <a:r>
                        <a:rPr lang="zh-TW" sz="2200" kern="100" spc="20">
                          <a:effectLst/>
                          <a:latin typeface="微軟正黑體" panose="020B0604030504040204" pitchFamily="34" charset="-120"/>
                          <a:ea typeface="微軟正黑體" panose="020B0604030504040204" pitchFamily="34" charset="-120"/>
                        </a:rPr>
                        <a:t>積分採計權重</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各積分採計項目皆以原始積分加總，</a:t>
                      </a:r>
                      <a:r>
                        <a:rPr lang="zh-TW" sz="2200" kern="100" spc="20" dirty="0">
                          <a:solidFill>
                            <a:srgbClr val="C00000"/>
                          </a:solidFill>
                          <a:effectLst/>
                          <a:latin typeface="微軟正黑體" panose="020B0604030504040204" pitchFamily="34" charset="-120"/>
                          <a:ea typeface="微軟正黑體" panose="020B0604030504040204" pitchFamily="34" charset="-120"/>
                        </a:rPr>
                        <a:t>無加權權重</a:t>
                      </a:r>
                      <a:endParaRPr lang="zh-TW" sz="2200"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各招生學校可加權採計部分主項目至多</a:t>
                      </a:r>
                      <a:r>
                        <a:rPr lang="en-US" sz="2200" kern="100" spc="20" dirty="0">
                          <a:effectLst/>
                          <a:latin typeface="微軟正黑體" panose="020B0604030504040204" pitchFamily="34" charset="-120"/>
                          <a:ea typeface="微軟正黑體" panose="020B0604030504040204" pitchFamily="34" charset="-120"/>
                        </a:rPr>
                        <a:t>3</a:t>
                      </a:r>
                      <a:r>
                        <a:rPr lang="zh-TW" sz="2200" kern="100" spc="20" dirty="0">
                          <a:effectLst/>
                          <a:latin typeface="微軟正黑體" panose="020B0604030504040204" pitchFamily="34" charset="-120"/>
                          <a:ea typeface="微軟正黑體" panose="020B0604030504040204" pitchFamily="34" charset="-120"/>
                        </a:rPr>
                        <a:t>項，</a:t>
                      </a:r>
                      <a:r>
                        <a:rPr lang="zh-TW" sz="2200" kern="100" spc="20" dirty="0">
                          <a:solidFill>
                            <a:srgbClr val="C00000"/>
                          </a:solidFill>
                          <a:effectLst/>
                          <a:latin typeface="微軟正黑體" panose="020B0604030504040204" pitchFamily="34" charset="-120"/>
                          <a:ea typeface="微軟正黑體" panose="020B0604030504040204" pitchFamily="34" charset="-120"/>
                        </a:rPr>
                        <a:t>加權權重以</a:t>
                      </a:r>
                      <a:r>
                        <a:rPr lang="en-US" sz="2200" kern="100" spc="20" dirty="0">
                          <a:solidFill>
                            <a:srgbClr val="C00000"/>
                          </a:solidFill>
                          <a:effectLst/>
                          <a:latin typeface="微軟正黑體" panose="020B0604030504040204" pitchFamily="34" charset="-120"/>
                          <a:ea typeface="微軟正黑體" panose="020B0604030504040204" pitchFamily="34" charset="-120"/>
                        </a:rPr>
                        <a:t>1.5</a:t>
                      </a:r>
                      <a:r>
                        <a:rPr lang="zh-TW" sz="2200" kern="100" spc="20" dirty="0">
                          <a:solidFill>
                            <a:srgbClr val="C00000"/>
                          </a:solidFill>
                          <a:effectLst/>
                          <a:latin typeface="微軟正黑體" panose="020B0604030504040204" pitchFamily="34" charset="-120"/>
                          <a:ea typeface="微軟正黑體" panose="020B0604030504040204" pitchFamily="34" charset="-120"/>
                        </a:rPr>
                        <a:t>倍</a:t>
                      </a:r>
                      <a:r>
                        <a:rPr lang="zh-TW" sz="2200" kern="100" spc="20" dirty="0">
                          <a:effectLst/>
                          <a:latin typeface="微軟正黑體" panose="020B0604030504040204" pitchFamily="34" charset="-120"/>
                          <a:ea typeface="微軟正黑體" panose="020B0604030504040204" pitchFamily="34" charset="-120"/>
                        </a:rPr>
                        <a:t>為上限</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08"/>
                  </a:ext>
                </a:extLst>
              </a:tr>
              <a:tr h="808408">
                <a:tc>
                  <a:txBody>
                    <a:bodyPr/>
                    <a:lstStyle/>
                    <a:p>
                      <a:pPr algn="ctr">
                        <a:lnSpc>
                          <a:spcPct val="100000"/>
                        </a:lnSpc>
                        <a:spcAft>
                          <a:spcPts val="0"/>
                        </a:spcAft>
                      </a:pPr>
                      <a:r>
                        <a:rPr lang="zh-TW" sz="2200" kern="100" spc="20">
                          <a:effectLst/>
                          <a:latin typeface="微軟正黑體" panose="020B0604030504040204" pitchFamily="34" charset="-120"/>
                          <a:ea typeface="微軟正黑體" panose="020B0604030504040204" pitchFamily="34" charset="-120"/>
                        </a:rPr>
                        <a:t>會考成績</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altLang="zh-TW" sz="2200" kern="100" spc="20" dirty="0">
                          <a:solidFill>
                            <a:srgbClr val="C00000"/>
                          </a:solidFill>
                          <a:effectLst/>
                          <a:latin typeface="微軟正黑體" panose="020B0604030504040204" pitchFamily="34" charset="-120"/>
                          <a:ea typeface="微軟正黑體" panose="020B0604030504040204" pitchFamily="34" charset="-120"/>
                        </a:rPr>
                        <a:t>國立學校</a:t>
                      </a:r>
                      <a:r>
                        <a:rPr lang="zh-TW" altLang="en-US" sz="2200" kern="100" spc="20" dirty="0">
                          <a:solidFill>
                            <a:srgbClr val="C00000"/>
                          </a:solidFill>
                          <a:effectLst/>
                          <a:latin typeface="微軟正黑體" panose="020B0604030504040204" pitchFamily="34" charset="-120"/>
                          <a:ea typeface="微軟正黑體" panose="020B0604030504040204" pitchFamily="34" charset="-120"/>
                        </a:rPr>
                        <a:t>、</a:t>
                      </a:r>
                      <a:r>
                        <a:rPr lang="zh-TW" sz="2200" kern="100" spc="20" dirty="0">
                          <a:solidFill>
                            <a:srgbClr val="C00000"/>
                          </a:solidFill>
                          <a:effectLst/>
                          <a:latin typeface="微軟正黑體" panose="020B0604030504040204" pitchFamily="34" charset="-120"/>
                          <a:ea typeface="微軟正黑體" panose="020B0604030504040204" pitchFamily="34" charset="-120"/>
                        </a:rPr>
                        <a:t>護理科</a:t>
                      </a:r>
                      <a:r>
                        <a:rPr lang="zh-TW" sz="2200" kern="100" spc="20" dirty="0">
                          <a:effectLst/>
                          <a:latin typeface="微軟正黑體" panose="020B0604030504040204" pitchFamily="34" charset="-120"/>
                          <a:ea typeface="微軟正黑體" panose="020B0604030504040204" pitchFamily="34" charset="-120"/>
                        </a:rPr>
                        <a:t>及</a:t>
                      </a:r>
                      <a:r>
                        <a:rPr lang="zh-TW" altLang="en-US" sz="2200" kern="100" spc="20" dirty="0">
                          <a:effectLst/>
                          <a:latin typeface="微軟正黑體" panose="020B0604030504040204" pitchFamily="34" charset="-120"/>
                          <a:ea typeface="微軟正黑體" panose="020B0604030504040204" pitchFamily="34" charset="-120"/>
                        </a:rPr>
                        <a:t>護理助產科</a:t>
                      </a:r>
                      <a:r>
                        <a:rPr lang="zh-TW" sz="2200" kern="100" spc="20" dirty="0">
                          <a:effectLst/>
                          <a:latin typeface="微軟正黑體" panose="020B0604030504040204" pitchFamily="34" charset="-120"/>
                          <a:ea typeface="微軟正黑體" panose="020B0604030504040204" pitchFamily="34" charset="-120"/>
                        </a:rPr>
                        <a:t>必採計國中教育會考成績</a:t>
                      </a:r>
                      <a:r>
                        <a:rPr lang="zh-TW" altLang="en-US" sz="2200" kern="100" spc="20" dirty="0">
                          <a:effectLst/>
                          <a:latin typeface="微軟正黑體" panose="020B0604030504040204" pitchFamily="34" charset="-120"/>
                          <a:ea typeface="微軟正黑體" panose="020B0604030504040204" pitchFamily="34" charset="-120"/>
                        </a:rPr>
                        <a:t>，但無會考成績亦可報名</a:t>
                      </a:r>
                      <a:r>
                        <a:rPr lang="zh-TW" sz="2200" kern="100" spc="20" dirty="0">
                          <a:effectLst/>
                          <a:latin typeface="微軟正黑體" panose="020B0604030504040204" pitchFamily="34" charset="-120"/>
                          <a:ea typeface="微軟正黑體" panose="020B0604030504040204" pitchFamily="34" charset="-120"/>
                        </a:rPr>
                        <a:t>；</a:t>
                      </a:r>
                      <a:r>
                        <a:rPr lang="zh-TW" altLang="en-US" sz="2200" kern="100" spc="20" dirty="0">
                          <a:effectLst/>
                          <a:latin typeface="微軟正黑體" panose="020B0604030504040204" pitchFamily="34" charset="-120"/>
                          <a:ea typeface="微軟正黑體" panose="020B0604030504040204" pitchFamily="34" charset="-120"/>
                        </a:rPr>
                        <a:t>其餘</a:t>
                      </a:r>
                      <a:r>
                        <a:rPr lang="zh-TW" sz="2200" kern="100" spc="20" dirty="0">
                          <a:effectLst/>
                          <a:latin typeface="微軟正黑體" panose="020B0604030504040204" pitchFamily="34" charset="-120"/>
                          <a:ea typeface="微軟正黑體" panose="020B0604030504040204" pitchFamily="34" charset="-120"/>
                        </a:rPr>
                        <a:t>由各校</a:t>
                      </a:r>
                      <a:r>
                        <a:rPr lang="zh-TW" altLang="en-US" sz="2200" kern="100" spc="20" dirty="0">
                          <a:effectLst/>
                          <a:latin typeface="微軟正黑體" panose="020B0604030504040204" pitchFamily="34" charset="-120"/>
                          <a:ea typeface="微軟正黑體" panose="020B0604030504040204" pitchFamily="34" charset="-120"/>
                        </a:rPr>
                        <a:t>訂定</a:t>
                      </a:r>
                      <a:r>
                        <a:rPr lang="zh-TW" sz="2200" kern="100" spc="20" dirty="0">
                          <a:effectLst/>
                          <a:latin typeface="微軟正黑體" panose="020B0604030504040204" pitchFamily="34" charset="-120"/>
                          <a:ea typeface="微軟正黑體" panose="020B0604030504040204" pitchFamily="34" charset="-120"/>
                        </a:rPr>
                        <a:t>是否採計國中教育會考成績</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各招生學校</a:t>
                      </a:r>
                      <a:r>
                        <a:rPr lang="zh-TW" sz="2200" kern="100" spc="20" dirty="0">
                          <a:solidFill>
                            <a:srgbClr val="C00000"/>
                          </a:solidFill>
                          <a:effectLst/>
                          <a:latin typeface="微軟正黑體" panose="020B0604030504040204" pitchFamily="34" charset="-120"/>
                          <a:ea typeface="微軟正黑體" panose="020B0604030504040204" pitchFamily="34" charset="-120"/>
                        </a:rPr>
                        <a:t>皆有</a:t>
                      </a:r>
                      <a:r>
                        <a:rPr lang="zh-TW" sz="2200" kern="100" spc="20" dirty="0">
                          <a:effectLst/>
                          <a:latin typeface="微軟正黑體" panose="020B0604030504040204" pitchFamily="34" charset="-120"/>
                          <a:ea typeface="微軟正黑體" panose="020B0604030504040204" pitchFamily="34" charset="-120"/>
                        </a:rPr>
                        <a:t>採計國中教育會考成績</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09"/>
                  </a:ext>
                </a:extLst>
              </a:tr>
              <a:tr h="460329">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同分比序項目順序</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altLang="en-US" sz="2200" kern="100" spc="20" dirty="0">
                          <a:effectLst/>
                          <a:latin typeface="微軟正黑體" panose="020B0604030504040204" pitchFamily="34" charset="-120"/>
                          <a:ea typeface="微軟正黑體" panose="020B0604030504040204" pitchFamily="34" charset="-120"/>
                        </a:rPr>
                        <a:t>由</a:t>
                      </a:r>
                      <a:r>
                        <a:rPr lang="zh-TW" sz="2200" kern="100" spc="20" dirty="0">
                          <a:effectLst/>
                          <a:latin typeface="微軟正黑體" panose="020B0604030504040204" pitchFamily="34" charset="-120"/>
                          <a:ea typeface="微軟正黑體" panose="020B0604030504040204" pitchFamily="34" charset="-120"/>
                        </a:rPr>
                        <a:t>招生委員會</a:t>
                      </a:r>
                      <a:r>
                        <a:rPr lang="zh-TW" sz="2200" kern="100" spc="20" dirty="0">
                          <a:solidFill>
                            <a:srgbClr val="C00000"/>
                          </a:solidFill>
                          <a:effectLst/>
                          <a:latin typeface="微軟正黑體" panose="020B0604030504040204" pitchFamily="34" charset="-120"/>
                          <a:ea typeface="微軟正黑體" panose="020B0604030504040204" pitchFamily="34" charset="-120"/>
                        </a:rPr>
                        <a:t>統一訂定</a:t>
                      </a:r>
                      <a:endParaRPr lang="zh-TW" sz="2200"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solidFill>
                            <a:srgbClr val="C00000"/>
                          </a:solidFill>
                          <a:effectLst/>
                          <a:latin typeface="微軟正黑體" panose="020B0604030504040204" pitchFamily="34" charset="-120"/>
                          <a:ea typeface="微軟正黑體" panose="020B0604030504040204" pitchFamily="34" charset="-120"/>
                        </a:rPr>
                        <a:t>各校自訂</a:t>
                      </a:r>
                      <a:endParaRPr lang="zh-TW" sz="2200"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10"/>
                  </a:ext>
                </a:extLst>
              </a:tr>
              <a:tr h="230165">
                <a:tc>
                  <a:txBody>
                    <a:bodyPr/>
                    <a:lstStyle/>
                    <a:p>
                      <a:pPr algn="ctr">
                        <a:lnSpc>
                          <a:spcPct val="100000"/>
                        </a:lnSpc>
                        <a:spcAft>
                          <a:spcPts val="0"/>
                        </a:spcAft>
                      </a:pPr>
                      <a:r>
                        <a:rPr lang="zh-TW" sz="2200" kern="100" spc="20">
                          <a:effectLst/>
                          <a:latin typeface="微軟正黑體" panose="020B0604030504040204" pitchFamily="34" charset="-120"/>
                          <a:ea typeface="微軟正黑體" panose="020B0604030504040204" pitchFamily="34" charset="-120"/>
                        </a:rPr>
                        <a:t>志願選擇</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不限學校、地區、科組，至多</a:t>
                      </a:r>
                      <a:r>
                        <a:rPr lang="en-US" sz="2200" kern="100" spc="20" dirty="0">
                          <a:solidFill>
                            <a:srgbClr val="C00000"/>
                          </a:solidFill>
                          <a:effectLst/>
                          <a:latin typeface="微軟正黑體" panose="020B0604030504040204" pitchFamily="34" charset="-120"/>
                          <a:ea typeface="微軟正黑體" panose="020B0604030504040204" pitchFamily="34" charset="-120"/>
                        </a:rPr>
                        <a:t>30</a:t>
                      </a:r>
                      <a:r>
                        <a:rPr lang="zh-TW" sz="2200" kern="100" spc="20" dirty="0">
                          <a:solidFill>
                            <a:srgbClr val="C00000"/>
                          </a:solidFill>
                          <a:effectLst/>
                          <a:latin typeface="微軟正黑體" panose="020B0604030504040204" pitchFamily="34" charset="-120"/>
                          <a:ea typeface="微軟正黑體" panose="020B0604030504040204" pitchFamily="34" charset="-120"/>
                        </a:rPr>
                        <a:t>個</a:t>
                      </a:r>
                      <a:r>
                        <a:rPr lang="zh-TW" sz="2200" kern="100" spc="20" dirty="0">
                          <a:effectLst/>
                          <a:latin typeface="微軟正黑體" panose="020B0604030504040204" pitchFamily="34" charset="-120"/>
                          <a:ea typeface="微軟正黑體" panose="020B0604030504040204" pitchFamily="34" charset="-120"/>
                        </a:rPr>
                        <a:t>志願</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各區限擇</a:t>
                      </a:r>
                      <a:r>
                        <a:rPr lang="en-US" sz="2200" kern="100" spc="20" dirty="0">
                          <a:effectLst/>
                          <a:latin typeface="微軟正黑體" panose="020B0604030504040204" pitchFamily="34" charset="-120"/>
                          <a:ea typeface="微軟正黑體" panose="020B0604030504040204" pitchFamily="34" charset="-120"/>
                        </a:rPr>
                        <a:t>1</a:t>
                      </a:r>
                      <a:r>
                        <a:rPr lang="zh-TW" sz="2200" kern="100" spc="20" dirty="0">
                          <a:effectLst/>
                          <a:latin typeface="微軟正黑體" panose="020B0604030504040204" pitchFamily="34" charset="-120"/>
                          <a:ea typeface="微軟正黑體" panose="020B0604030504040204" pitchFamily="34" charset="-120"/>
                        </a:rPr>
                        <a:t>所五專學校 </a:t>
                      </a:r>
                      <a:r>
                        <a:rPr lang="en-US" altLang="zh-TW" sz="2200" kern="100" spc="20" dirty="0">
                          <a:effectLst/>
                          <a:latin typeface="微軟正黑體" panose="020B0604030504040204" pitchFamily="34" charset="-120"/>
                          <a:ea typeface="微軟正黑體" panose="020B0604030504040204" pitchFamily="34" charset="-120"/>
                        </a:rPr>
                        <a:t>(</a:t>
                      </a:r>
                      <a:r>
                        <a:rPr lang="zh-TW" altLang="en-US" sz="2200" kern="100" spc="20" dirty="0">
                          <a:solidFill>
                            <a:srgbClr val="C00000"/>
                          </a:solidFill>
                          <a:effectLst/>
                          <a:latin typeface="微軟正黑體" panose="020B0604030504040204" pitchFamily="34" charset="-120"/>
                          <a:ea typeface="微軟正黑體" panose="020B0604030504040204" pitchFamily="34" charset="-120"/>
                        </a:rPr>
                        <a:t>一區一校</a:t>
                      </a:r>
                      <a:r>
                        <a:rPr lang="en-US" altLang="zh-TW" sz="2200" kern="100" spc="20" dirty="0">
                          <a:effectLst/>
                          <a:latin typeface="微軟正黑體" panose="020B0604030504040204" pitchFamily="34" charset="-120"/>
                          <a:ea typeface="微軟正黑體" panose="020B0604030504040204" pitchFamily="34" charset="-120"/>
                        </a:rPr>
                        <a:t>)</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11"/>
                  </a:ext>
                </a:extLst>
              </a:tr>
              <a:tr h="550297">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錄取方式</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採</a:t>
                      </a:r>
                      <a:r>
                        <a:rPr lang="zh-TW" sz="2200" kern="100" spc="20" dirty="0">
                          <a:solidFill>
                            <a:srgbClr val="C00000"/>
                          </a:solidFill>
                          <a:effectLst/>
                          <a:latin typeface="微軟正黑體" panose="020B0604030504040204" pitchFamily="34" charset="-120"/>
                          <a:ea typeface="微軟正黑體" panose="020B0604030504040204" pitchFamily="34" charset="-120"/>
                        </a:rPr>
                        <a:t>網路選填志願</a:t>
                      </a:r>
                      <a:r>
                        <a:rPr lang="zh-TW" sz="2200" kern="100" spc="20" dirty="0">
                          <a:effectLst/>
                          <a:latin typeface="微軟正黑體" panose="020B0604030504040204" pitchFamily="34" charset="-120"/>
                          <a:ea typeface="微軟正黑體" panose="020B0604030504040204" pitchFamily="34" charset="-120"/>
                        </a:rPr>
                        <a:t>，由招生委員會進行志願序</a:t>
                      </a:r>
                      <a:r>
                        <a:rPr lang="zh-TW" sz="2200" kern="100" spc="20" dirty="0">
                          <a:solidFill>
                            <a:srgbClr val="C00000"/>
                          </a:solidFill>
                          <a:effectLst/>
                          <a:latin typeface="微軟正黑體" panose="020B0604030504040204" pitchFamily="34" charset="-120"/>
                          <a:ea typeface="微軟正黑體" panose="020B0604030504040204" pitchFamily="34" charset="-120"/>
                        </a:rPr>
                        <a:t>統一</a:t>
                      </a:r>
                      <a:r>
                        <a:rPr lang="zh-TW" altLang="en-US" sz="2200" kern="100" spc="20" dirty="0">
                          <a:solidFill>
                            <a:srgbClr val="C00000"/>
                          </a:solidFill>
                          <a:effectLst/>
                          <a:latin typeface="微軟正黑體" panose="020B0604030504040204" pitchFamily="34" charset="-120"/>
                          <a:ea typeface="微軟正黑體" panose="020B0604030504040204" pitchFamily="34" charset="-120"/>
                        </a:rPr>
                        <a:t>電腦</a:t>
                      </a:r>
                      <a:r>
                        <a:rPr lang="zh-TW" sz="2200" kern="100" spc="20" dirty="0">
                          <a:solidFill>
                            <a:srgbClr val="C00000"/>
                          </a:solidFill>
                          <a:effectLst/>
                          <a:latin typeface="微軟正黑體" panose="020B0604030504040204" pitchFamily="34" charset="-120"/>
                          <a:ea typeface="微軟正黑體" panose="020B0604030504040204" pitchFamily="34" charset="-120"/>
                        </a:rPr>
                        <a:t>分發</a:t>
                      </a:r>
                      <a:r>
                        <a:rPr lang="zh-TW" sz="2200" kern="100" spc="20" dirty="0">
                          <a:effectLst/>
                          <a:latin typeface="微軟正黑體" panose="020B0604030504040204" pitchFamily="34" charset="-120"/>
                          <a:ea typeface="微軟正黑體" panose="020B0604030504040204" pitchFamily="34" charset="-120"/>
                        </a:rPr>
                        <a:t>，並公告錄取榜單</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採</a:t>
                      </a:r>
                      <a:r>
                        <a:rPr lang="zh-TW" sz="2200" kern="100" spc="20" dirty="0">
                          <a:solidFill>
                            <a:srgbClr val="C00000"/>
                          </a:solidFill>
                          <a:effectLst/>
                          <a:latin typeface="微軟正黑體" panose="020B0604030504040204" pitchFamily="34" charset="-120"/>
                          <a:ea typeface="微軟正黑體" panose="020B0604030504040204" pitchFamily="34" charset="-120"/>
                        </a:rPr>
                        <a:t>現場登記分發</a:t>
                      </a:r>
                      <a:r>
                        <a:rPr lang="zh-TW" sz="2200" kern="100" spc="20" dirty="0">
                          <a:effectLst/>
                          <a:latin typeface="微軟正黑體" panose="020B0604030504040204" pitchFamily="34" charset="-120"/>
                          <a:ea typeface="微軟正黑體" panose="020B0604030504040204" pitchFamily="34" charset="-120"/>
                        </a:rPr>
                        <a:t>報到方式辦理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844388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2215991"/>
            <a:chOff x="-1" y="-19050"/>
            <a:chExt cx="19474549" cy="9417848"/>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9417848"/>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五專優先與聯合免試入學之比較</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(2/3</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p>
            <a:p>
              <a:pPr lvl="0">
                <a:lnSpc>
                  <a:spcPct val="120000"/>
                </a:lnSpc>
              </a:pP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5" name="內容版面配置區 5"/>
          <p:cNvGraphicFramePr>
            <a:graphicFrameLocks/>
          </p:cNvGraphicFramePr>
          <p:nvPr>
            <p:extLst>
              <p:ext uri="{D42A27DB-BD31-4B8C-83A1-F6EECF244321}">
                <p14:modId xmlns:p14="http://schemas.microsoft.com/office/powerpoint/2010/main" val="2120803268"/>
              </p:ext>
            </p:extLst>
          </p:nvPr>
        </p:nvGraphicFramePr>
        <p:xfrm>
          <a:off x="613489" y="2029963"/>
          <a:ext cx="17061022" cy="7137648"/>
        </p:xfrm>
        <a:graphic>
          <a:graphicData uri="http://schemas.openxmlformats.org/drawingml/2006/table">
            <a:tbl>
              <a:tblPr firstRow="1" firstCol="1" bandRow="1">
                <a:tableStyleId>{073A0DAA-6AF3-43AB-8588-CEC1D06C72B9}</a:tableStyleId>
              </a:tblPr>
              <a:tblGrid>
                <a:gridCol w="1279667">
                  <a:extLst>
                    <a:ext uri="{9D8B030D-6E8A-4147-A177-3AD203B41FA5}">
                      <a16:colId xmlns:a16="http://schemas.microsoft.com/office/drawing/2014/main" val="20000"/>
                    </a:ext>
                  </a:extLst>
                </a:gridCol>
                <a:gridCol w="1990586">
                  <a:extLst>
                    <a:ext uri="{9D8B030D-6E8A-4147-A177-3AD203B41FA5}">
                      <a16:colId xmlns:a16="http://schemas.microsoft.com/office/drawing/2014/main" val="20001"/>
                    </a:ext>
                  </a:extLst>
                </a:gridCol>
                <a:gridCol w="5965315">
                  <a:extLst>
                    <a:ext uri="{9D8B030D-6E8A-4147-A177-3AD203B41FA5}">
                      <a16:colId xmlns:a16="http://schemas.microsoft.com/office/drawing/2014/main" val="20002"/>
                    </a:ext>
                  </a:extLst>
                </a:gridCol>
                <a:gridCol w="575182">
                  <a:extLst>
                    <a:ext uri="{9D8B030D-6E8A-4147-A177-3AD203B41FA5}">
                      <a16:colId xmlns:a16="http://schemas.microsoft.com/office/drawing/2014/main" val="20003"/>
                    </a:ext>
                  </a:extLst>
                </a:gridCol>
                <a:gridCol w="853108">
                  <a:extLst>
                    <a:ext uri="{9D8B030D-6E8A-4147-A177-3AD203B41FA5}">
                      <a16:colId xmlns:a16="http://schemas.microsoft.com/office/drawing/2014/main" val="20004"/>
                    </a:ext>
                  </a:extLst>
                </a:gridCol>
                <a:gridCol w="5054619">
                  <a:extLst>
                    <a:ext uri="{9D8B030D-6E8A-4147-A177-3AD203B41FA5}">
                      <a16:colId xmlns:a16="http://schemas.microsoft.com/office/drawing/2014/main" val="20005"/>
                    </a:ext>
                  </a:extLst>
                </a:gridCol>
                <a:gridCol w="631700">
                  <a:extLst>
                    <a:ext uri="{9D8B030D-6E8A-4147-A177-3AD203B41FA5}">
                      <a16:colId xmlns:a16="http://schemas.microsoft.com/office/drawing/2014/main" val="20006"/>
                    </a:ext>
                  </a:extLst>
                </a:gridCol>
                <a:gridCol w="710845">
                  <a:extLst>
                    <a:ext uri="{9D8B030D-6E8A-4147-A177-3AD203B41FA5}">
                      <a16:colId xmlns:a16="http://schemas.microsoft.com/office/drawing/2014/main" val="20007"/>
                    </a:ext>
                  </a:extLst>
                </a:gridCol>
              </a:tblGrid>
              <a:tr h="432048">
                <a:tc rowSpan="2" gridSpan="2">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超額比序項目</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3">
                  <a:txBody>
                    <a:bodyPr/>
                    <a:lstStyle/>
                    <a:p>
                      <a:pPr algn="ctr">
                        <a:lnSpc>
                          <a:spcPct val="100000"/>
                        </a:lnSpc>
                        <a:spcAft>
                          <a:spcPts val="0"/>
                        </a:spcAft>
                      </a:pPr>
                      <a:r>
                        <a:rPr lang="zh-TW" sz="2800" kern="100" spc="20" dirty="0">
                          <a:effectLst/>
                          <a:latin typeface="微軟正黑體" panose="020B0604030504040204" pitchFamily="34" charset="-120"/>
                          <a:ea typeface="微軟正黑體" panose="020B0604030504040204" pitchFamily="34" charset="-120"/>
                        </a:rPr>
                        <a:t>五專優先免試入學</a:t>
                      </a:r>
                      <a:endParaRPr lang="zh-TW" sz="3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2800" kern="100" spc="20" dirty="0">
                          <a:effectLst/>
                          <a:latin typeface="微軟正黑體" panose="020B0604030504040204" pitchFamily="34" charset="-120"/>
                          <a:ea typeface="微軟正黑體" panose="020B0604030504040204" pitchFamily="34" charset="-120"/>
                        </a:rPr>
                        <a:t>各區五專聯合免試入學</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採計說明比較</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積分</a:t>
                      </a:r>
                      <a:endParaRPr lang="zh-TW" sz="2200"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上限</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marL="0" algn="ctr" defTabSz="914400" rtl="0" eaLnBrk="1" latinLnBrk="0" hangingPunct="1">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採計說明比較</a:t>
                      </a:r>
                      <a:endParaRPr lang="zh-TW" sz="22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積分</a:t>
                      </a:r>
                      <a:endParaRPr lang="zh-TW" sz="2200"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上限</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extLst>
                  <a:ext uri="{0D108BD9-81ED-4DB2-BD59-A6C34878D82A}">
                    <a16:rowId xmlns:a16="http://schemas.microsoft.com/office/drawing/2014/main" val="10001"/>
                  </a:ext>
                </a:extLst>
              </a:tr>
              <a:tr h="860806">
                <a:tc rowSpan="4">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多元學習表現</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競賽</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採計簡章所列之國際競性賽及全國性競賽，以及縣市政府主辦之區域及縣市競賽獲獎。</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7</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15</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採計簡章所列之國際競性賽及全國性競賽，以及地方政府機關主辦之區域及縣市競賽獲獎。</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7</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4">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16</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2"/>
                  </a:ext>
                </a:extLst>
              </a:tr>
              <a:tr h="1152035">
                <a:tc v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服務學習</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marL="182563" lvl="0" indent="-182563" algn="ctr">
                        <a:lnSpc>
                          <a:spcPct val="100000"/>
                        </a:lnSpc>
                        <a:spcAft>
                          <a:spcPts val="0"/>
                        </a:spcAft>
                        <a:buFont typeface="+mj-lt"/>
                        <a:buAutoNum type="arabicPeriod"/>
                      </a:pPr>
                      <a:r>
                        <a:rPr lang="zh-TW" sz="2200" kern="100" spc="20" dirty="0">
                          <a:effectLst/>
                          <a:latin typeface="微軟正黑體" panose="020B0604030504040204" pitchFamily="34" charset="-120"/>
                          <a:ea typeface="微軟正黑體" panose="020B0604030504040204" pitchFamily="34" charset="-120"/>
                        </a:rPr>
                        <a:t>班級幹部、小老師或社團幹部，任滿一學期得</a:t>
                      </a:r>
                      <a:r>
                        <a:rPr lang="en-US" sz="2200" kern="100" spc="20" dirty="0">
                          <a:effectLst/>
                          <a:latin typeface="微軟正黑體" panose="020B0604030504040204" pitchFamily="34" charset="-120"/>
                          <a:ea typeface="微軟正黑體" panose="020B0604030504040204" pitchFamily="34" charset="-120"/>
                        </a:rPr>
                        <a:t>2</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endParaRPr>
                    </a:p>
                    <a:p>
                      <a:pPr marL="182563" lvl="0" indent="-182563" algn="ctr">
                        <a:lnSpc>
                          <a:spcPct val="100000"/>
                        </a:lnSpc>
                        <a:spcAft>
                          <a:spcPts val="0"/>
                        </a:spcAft>
                        <a:buFont typeface="+mj-lt"/>
                        <a:buAutoNum type="arabicPeriod"/>
                      </a:pPr>
                      <a:r>
                        <a:rPr lang="zh-TW" sz="2200" kern="100" spc="20" dirty="0">
                          <a:effectLst/>
                          <a:latin typeface="微軟正黑體" panose="020B0604030504040204" pitchFamily="34" charset="-120"/>
                          <a:ea typeface="微軟正黑體" panose="020B0604030504040204" pitchFamily="34" charset="-120"/>
                        </a:rPr>
                        <a:t>校內服務學習課程及活動，或於校外參加志工服務或社區服務，滿</a:t>
                      </a:r>
                      <a:r>
                        <a:rPr lang="en-US" sz="2200" kern="100" spc="20" dirty="0">
                          <a:effectLst/>
                          <a:latin typeface="微軟正黑體" panose="020B0604030504040204" pitchFamily="34" charset="-120"/>
                          <a:ea typeface="微軟正黑體" panose="020B0604030504040204" pitchFamily="34" charset="-120"/>
                        </a:rPr>
                        <a:t>1</a:t>
                      </a:r>
                      <a:r>
                        <a:rPr lang="zh-TW" sz="2200" kern="100" spc="20" dirty="0">
                          <a:effectLst/>
                          <a:latin typeface="微軟正黑體" panose="020B0604030504040204" pitchFamily="34" charset="-120"/>
                          <a:ea typeface="微軟正黑體" panose="020B0604030504040204" pitchFamily="34" charset="-120"/>
                        </a:rPr>
                        <a:t>小時得</a:t>
                      </a:r>
                      <a:r>
                        <a:rPr lang="en-US" sz="2200" kern="100" spc="20" dirty="0" smtClean="0">
                          <a:solidFill>
                            <a:srgbClr val="C00000"/>
                          </a:solidFill>
                          <a:effectLst/>
                          <a:latin typeface="微軟正黑體" panose="020B0604030504040204" pitchFamily="34" charset="-120"/>
                          <a:ea typeface="微軟正黑體" panose="020B0604030504040204" pitchFamily="34" charset="-120"/>
                        </a:rPr>
                        <a:t>0.5</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15</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vMerge="1">
                  <a:txBody>
                    <a:bodyPr/>
                    <a:lstStyle/>
                    <a:p>
                      <a:endParaRPr lang="zh-TW" altLang="en-US"/>
                    </a:p>
                  </a:txBody>
                  <a:tcPr/>
                </a:tc>
                <a:tc>
                  <a:txBody>
                    <a:bodyPr/>
                    <a:lstStyle/>
                    <a:p>
                      <a:pPr marL="182563" lvl="0" indent="-182563" algn="ctr">
                        <a:lnSpc>
                          <a:spcPct val="100000"/>
                        </a:lnSpc>
                        <a:spcAft>
                          <a:spcPts val="0"/>
                        </a:spcAft>
                        <a:buFont typeface="+mj-lt"/>
                        <a:buAutoNum type="arabicPeriod"/>
                      </a:pPr>
                      <a:r>
                        <a:rPr lang="zh-TW" sz="2200" kern="100" spc="20" dirty="0">
                          <a:effectLst/>
                          <a:latin typeface="微軟正黑體" panose="020B0604030504040204" pitchFamily="34" charset="-120"/>
                          <a:ea typeface="微軟正黑體" panose="020B0604030504040204" pitchFamily="34" charset="-120"/>
                        </a:rPr>
                        <a:t>班級幹部、小老師或社團幹部，任滿一學期得</a:t>
                      </a:r>
                      <a:r>
                        <a:rPr lang="en-US" sz="2200" kern="100" spc="20" dirty="0">
                          <a:effectLst/>
                          <a:latin typeface="微軟正黑體" panose="020B0604030504040204" pitchFamily="34" charset="-120"/>
                          <a:ea typeface="微軟正黑體" panose="020B0604030504040204" pitchFamily="34" charset="-120"/>
                        </a:rPr>
                        <a:t>1</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endParaRPr>
                    </a:p>
                    <a:p>
                      <a:pPr marL="182563" lvl="0" indent="-182563" algn="ctr">
                        <a:lnSpc>
                          <a:spcPct val="100000"/>
                        </a:lnSpc>
                        <a:spcAft>
                          <a:spcPts val="0"/>
                        </a:spcAft>
                        <a:buFont typeface="+mj-lt"/>
                        <a:buAutoNum type="arabicPeriod"/>
                      </a:pPr>
                      <a:r>
                        <a:rPr lang="zh-TW" sz="2200" kern="100" spc="20" dirty="0">
                          <a:effectLst/>
                          <a:latin typeface="微軟正黑體" panose="020B0604030504040204" pitchFamily="34" charset="-120"/>
                          <a:ea typeface="微軟正黑體" panose="020B0604030504040204" pitchFamily="34" charset="-120"/>
                        </a:rPr>
                        <a:t>校內服務學習課程及活動，或於校外參加志工服務或社區服務，</a:t>
                      </a:r>
                      <a:r>
                        <a:rPr lang="zh-TW" sz="2200" kern="100" spc="20" dirty="0" smtClean="0">
                          <a:effectLst/>
                          <a:latin typeface="微軟正黑體" panose="020B0604030504040204" pitchFamily="34" charset="-120"/>
                          <a:ea typeface="微軟正黑體" panose="020B0604030504040204" pitchFamily="34" charset="-120"/>
                        </a:rPr>
                        <a:t>滿</a:t>
                      </a:r>
                      <a:r>
                        <a:rPr lang="en-US" altLang="zh-TW" sz="2200" kern="100" spc="20" dirty="0">
                          <a:solidFill>
                            <a:srgbClr val="C00000"/>
                          </a:solidFill>
                          <a:effectLst/>
                          <a:latin typeface="微軟正黑體" panose="020B0604030504040204" pitchFamily="34" charset="-120"/>
                          <a:ea typeface="微軟正黑體" panose="020B0604030504040204" pitchFamily="34" charset="-120"/>
                        </a:rPr>
                        <a:t>4</a:t>
                      </a:r>
                      <a:r>
                        <a:rPr lang="zh-TW" sz="2200" kern="100" spc="20" dirty="0" smtClean="0">
                          <a:effectLst/>
                          <a:latin typeface="微軟正黑體" panose="020B0604030504040204" pitchFamily="34" charset="-120"/>
                          <a:ea typeface="微軟正黑體" panose="020B0604030504040204" pitchFamily="34" charset="-120"/>
                        </a:rPr>
                        <a:t>小時</a:t>
                      </a:r>
                      <a:r>
                        <a:rPr lang="zh-TW" sz="2200" kern="100" spc="20" dirty="0">
                          <a:effectLst/>
                          <a:latin typeface="微軟正黑體" panose="020B0604030504040204" pitchFamily="34" charset="-120"/>
                          <a:ea typeface="微軟正黑體" panose="020B0604030504040204" pitchFamily="34" charset="-120"/>
                        </a:rPr>
                        <a:t>得</a:t>
                      </a:r>
                      <a:r>
                        <a:rPr lang="en-US" sz="2200" kern="100" spc="20" dirty="0">
                          <a:effectLst/>
                          <a:latin typeface="微軟正黑體" panose="020B0604030504040204" pitchFamily="34" charset="-120"/>
                          <a:ea typeface="微軟正黑體" panose="020B0604030504040204" pitchFamily="34" charset="-120"/>
                        </a:rPr>
                        <a:t>1</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7</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vMerge="1">
                  <a:txBody>
                    <a:bodyPr/>
                    <a:lstStyle/>
                    <a:p>
                      <a:endParaRPr lang="zh-TW" altLang="en-US"/>
                    </a:p>
                  </a:txBody>
                  <a:tcPr/>
                </a:tc>
                <a:extLst>
                  <a:ext uri="{0D108BD9-81ED-4DB2-BD59-A6C34878D82A}">
                    <a16:rowId xmlns:a16="http://schemas.microsoft.com/office/drawing/2014/main" val="10003"/>
                  </a:ext>
                </a:extLst>
              </a:tr>
              <a:tr h="286935">
                <a:tc v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日常生活表現評量</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2200" kern="100" spc="20" dirty="0">
                          <a:solidFill>
                            <a:srgbClr val="C00000"/>
                          </a:solidFill>
                          <a:effectLst/>
                          <a:latin typeface="微軟正黑體" panose="020B0604030504040204" pitchFamily="34" charset="-120"/>
                          <a:ea typeface="微軟正黑體" panose="020B0604030504040204" pitchFamily="34" charset="-120"/>
                        </a:rPr>
                        <a:t>不採計</a:t>
                      </a:r>
                      <a:endParaRPr lang="zh-TW" sz="2200"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採計獎懲紀錄。</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4</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vMerge="1">
                  <a:txBody>
                    <a:bodyPr/>
                    <a:lstStyle/>
                    <a:p>
                      <a:endParaRPr lang="zh-TW" altLang="en-US"/>
                    </a:p>
                  </a:txBody>
                  <a:tcPr/>
                </a:tc>
                <a:extLst>
                  <a:ext uri="{0D108BD9-81ED-4DB2-BD59-A6C34878D82A}">
                    <a16:rowId xmlns:a16="http://schemas.microsoft.com/office/drawing/2014/main" val="10004"/>
                  </a:ext>
                </a:extLst>
              </a:tr>
              <a:tr h="286935">
                <a:tc v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體適能</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2200" kern="100" spc="20" dirty="0">
                          <a:solidFill>
                            <a:srgbClr val="C00000"/>
                          </a:solidFill>
                          <a:effectLst/>
                          <a:latin typeface="微軟正黑體" panose="020B0604030504040204" pitchFamily="34" charset="-120"/>
                          <a:ea typeface="微軟正黑體" panose="020B0604030504040204" pitchFamily="34" charset="-120"/>
                        </a:rPr>
                        <a:t>不採計</a:t>
                      </a:r>
                      <a:endParaRPr lang="zh-TW" sz="2200"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採計體適能檢測成績。</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6</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vMerge="1">
                  <a:txBody>
                    <a:bodyPr/>
                    <a:lstStyle/>
                    <a:p>
                      <a:endParaRPr lang="zh-TW" altLang="en-US"/>
                    </a:p>
                  </a:txBody>
                  <a:tcPr/>
                </a:tc>
                <a:extLst>
                  <a:ext uri="{0D108BD9-81ED-4DB2-BD59-A6C34878D82A}">
                    <a16:rowId xmlns:a16="http://schemas.microsoft.com/office/drawing/2014/main" val="10005"/>
                  </a:ext>
                </a:extLst>
              </a:tr>
              <a:tr h="573871">
                <a:tc gridSpan="2">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技藝優良</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gn="ctr">
                        <a:lnSpc>
                          <a:spcPct val="100000"/>
                        </a:lnSpc>
                        <a:spcAft>
                          <a:spcPts val="0"/>
                        </a:spcAft>
                      </a:pPr>
                      <a:r>
                        <a:rPr lang="zh-TW" altLang="en-US" sz="2200" kern="100" spc="20" dirty="0" smtClean="0">
                          <a:effectLst/>
                          <a:latin typeface="微軟正黑體" panose="020B0604030504040204" pitchFamily="34" charset="-120"/>
                          <a:ea typeface="微軟正黑體" panose="020B0604030504040204" pitchFamily="34" charset="-120"/>
                        </a:rPr>
                        <a:t>依技藝教育課程單一學期之百分制成績</a:t>
                      </a:r>
                      <a:r>
                        <a:rPr lang="zh-TW" altLang="en-US" sz="2200" kern="100" spc="20" dirty="0" smtClean="0">
                          <a:solidFill>
                            <a:srgbClr val="C00000"/>
                          </a:solidFill>
                          <a:effectLst/>
                          <a:latin typeface="微軟正黑體" panose="020B0604030504040204" pitchFamily="34" charset="-120"/>
                          <a:ea typeface="微軟正黑體" panose="020B0604030504040204" pitchFamily="34" charset="-120"/>
                        </a:rPr>
                        <a:t>擇優採計</a:t>
                      </a:r>
                      <a:r>
                        <a:rPr lang="zh-TW" sz="2200" kern="100" spc="20" dirty="0" smtClean="0">
                          <a:effectLst/>
                          <a:latin typeface="微軟正黑體" panose="020B0604030504040204" pitchFamily="34" charset="-120"/>
                          <a:ea typeface="微軟正黑體" panose="020B0604030504040204" pitchFamily="34" charset="-120"/>
                        </a:rPr>
                        <a:t>，</a:t>
                      </a:r>
                      <a:r>
                        <a:rPr lang="zh-TW" sz="2200" kern="100" spc="20" dirty="0">
                          <a:effectLst/>
                          <a:latin typeface="微軟正黑體" panose="020B0604030504040204" pitchFamily="34" charset="-120"/>
                          <a:ea typeface="微軟正黑體" panose="020B0604030504040204" pitchFamily="34" charset="-120"/>
                        </a:rPr>
                        <a:t>分成</a:t>
                      </a:r>
                      <a:r>
                        <a:rPr lang="en-US" sz="2200" kern="100" spc="20" dirty="0">
                          <a:effectLst/>
                          <a:latin typeface="微軟正黑體" panose="020B0604030504040204" pitchFamily="34" charset="-120"/>
                          <a:ea typeface="微軟正黑體" panose="020B0604030504040204" pitchFamily="34" charset="-120"/>
                        </a:rPr>
                        <a:t>4</a:t>
                      </a:r>
                      <a:r>
                        <a:rPr lang="zh-TW" sz="2200" kern="100" spc="20" dirty="0">
                          <a:effectLst/>
                          <a:latin typeface="微軟正黑體" panose="020B0604030504040204" pitchFamily="34" charset="-120"/>
                          <a:ea typeface="微軟正黑體" panose="020B0604030504040204" pitchFamily="34" charset="-120"/>
                        </a:rPr>
                        <a:t>級得</a:t>
                      </a:r>
                      <a:r>
                        <a:rPr lang="en-US" sz="2200" kern="100" spc="20" dirty="0">
                          <a:effectLst/>
                          <a:latin typeface="微軟正黑體" panose="020B0604030504040204" pitchFamily="34" charset="-120"/>
                          <a:ea typeface="微軟正黑體" panose="020B0604030504040204" pitchFamily="34" charset="-120"/>
                        </a:rPr>
                        <a:t>1</a:t>
                      </a:r>
                      <a:r>
                        <a:rPr lang="zh-TW" sz="2200" kern="100" spc="20" dirty="0">
                          <a:effectLst/>
                          <a:latin typeface="微軟正黑體" panose="020B0604030504040204" pitchFamily="34" charset="-120"/>
                          <a:ea typeface="微軟正黑體" panose="020B0604030504040204" pitchFamily="34" charset="-120"/>
                        </a:rPr>
                        <a:t>、</a:t>
                      </a:r>
                      <a:r>
                        <a:rPr lang="en-US" sz="2200" kern="100" spc="20" dirty="0">
                          <a:effectLst/>
                          <a:latin typeface="微軟正黑體" panose="020B0604030504040204" pitchFamily="34" charset="-120"/>
                          <a:ea typeface="微軟正黑體" panose="020B0604030504040204" pitchFamily="34" charset="-120"/>
                        </a:rPr>
                        <a:t>1.5</a:t>
                      </a:r>
                      <a:r>
                        <a:rPr lang="zh-TW" sz="2200" kern="100" spc="20" dirty="0">
                          <a:effectLst/>
                          <a:latin typeface="微軟正黑體" panose="020B0604030504040204" pitchFamily="34" charset="-120"/>
                          <a:ea typeface="微軟正黑體" panose="020B0604030504040204" pitchFamily="34" charset="-120"/>
                        </a:rPr>
                        <a:t>、</a:t>
                      </a:r>
                      <a:r>
                        <a:rPr lang="en-US" sz="2200" kern="100" spc="20" dirty="0">
                          <a:effectLst/>
                          <a:latin typeface="微軟正黑體" panose="020B0604030504040204" pitchFamily="34" charset="-120"/>
                          <a:ea typeface="微軟正黑體" panose="020B0604030504040204" pitchFamily="34" charset="-120"/>
                        </a:rPr>
                        <a:t>2.5</a:t>
                      </a:r>
                      <a:r>
                        <a:rPr lang="zh-TW" sz="2200" kern="100" spc="20" dirty="0">
                          <a:effectLst/>
                          <a:latin typeface="微軟正黑體" panose="020B0604030504040204" pitchFamily="34" charset="-120"/>
                          <a:ea typeface="微軟正黑體" panose="020B0604030504040204" pitchFamily="34" charset="-120"/>
                        </a:rPr>
                        <a:t>、</a:t>
                      </a:r>
                      <a:r>
                        <a:rPr lang="en-US" sz="2200" kern="100" spc="20" dirty="0">
                          <a:effectLst/>
                          <a:latin typeface="微軟正黑體" panose="020B0604030504040204" pitchFamily="34" charset="-120"/>
                          <a:ea typeface="微軟正黑體" panose="020B0604030504040204" pitchFamily="34" charset="-120"/>
                        </a:rPr>
                        <a:t>3</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3</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gn="ctr">
                        <a:lnSpc>
                          <a:spcPct val="100000"/>
                        </a:lnSpc>
                        <a:spcAft>
                          <a:spcPts val="0"/>
                        </a:spcAft>
                      </a:pPr>
                      <a:r>
                        <a:rPr lang="zh-TW" altLang="en-US" sz="2200" kern="100" spc="20" dirty="0" smtClean="0">
                          <a:effectLst/>
                          <a:latin typeface="微軟正黑體" panose="020B0604030504040204" pitchFamily="34" charset="-120"/>
                          <a:ea typeface="微軟正黑體" panose="020B0604030504040204" pitchFamily="34" charset="-120"/>
                        </a:rPr>
                        <a:t>依技藝教育課程單一學期之百分制成績</a:t>
                      </a:r>
                      <a:r>
                        <a:rPr lang="zh-TW" altLang="en-US" sz="2200" kern="100" spc="20" dirty="0" smtClean="0">
                          <a:solidFill>
                            <a:srgbClr val="C00000"/>
                          </a:solidFill>
                          <a:effectLst/>
                          <a:latin typeface="微軟正黑體" panose="020B0604030504040204" pitchFamily="34" charset="-120"/>
                          <a:ea typeface="微軟正黑體" panose="020B0604030504040204" pitchFamily="34" charset="-120"/>
                        </a:rPr>
                        <a:t>擇優採計</a:t>
                      </a:r>
                      <a:r>
                        <a:rPr lang="zh-TW" sz="2200" kern="100" spc="20" dirty="0" smtClean="0">
                          <a:effectLst/>
                          <a:latin typeface="微軟正黑體" panose="020B0604030504040204" pitchFamily="34" charset="-120"/>
                          <a:ea typeface="微軟正黑體" panose="020B0604030504040204" pitchFamily="34" charset="-120"/>
                        </a:rPr>
                        <a:t>，</a:t>
                      </a:r>
                      <a:r>
                        <a:rPr lang="zh-TW" sz="2200" kern="100" spc="20" dirty="0">
                          <a:effectLst/>
                          <a:latin typeface="微軟正黑體" panose="020B0604030504040204" pitchFamily="34" charset="-120"/>
                          <a:ea typeface="微軟正黑體" panose="020B0604030504040204" pitchFamily="34" charset="-120"/>
                        </a:rPr>
                        <a:t>分成</a:t>
                      </a:r>
                      <a:r>
                        <a:rPr lang="en-US" sz="2200" kern="100" spc="20" dirty="0">
                          <a:effectLst/>
                          <a:latin typeface="微軟正黑體" panose="020B0604030504040204" pitchFamily="34" charset="-120"/>
                          <a:ea typeface="微軟正黑體" panose="020B0604030504040204" pitchFamily="34" charset="-120"/>
                        </a:rPr>
                        <a:t>3</a:t>
                      </a:r>
                      <a:r>
                        <a:rPr lang="zh-TW" sz="2200" kern="100" spc="20" dirty="0">
                          <a:effectLst/>
                          <a:latin typeface="微軟正黑體" panose="020B0604030504040204" pitchFamily="34" charset="-120"/>
                          <a:ea typeface="微軟正黑體" panose="020B0604030504040204" pitchFamily="34" charset="-120"/>
                        </a:rPr>
                        <a:t>級得</a:t>
                      </a:r>
                      <a:r>
                        <a:rPr lang="en-US" sz="2200" kern="100" spc="20" dirty="0">
                          <a:effectLst/>
                          <a:latin typeface="微軟正黑體" panose="020B0604030504040204" pitchFamily="34" charset="-120"/>
                          <a:ea typeface="微軟正黑體" panose="020B0604030504040204" pitchFamily="34" charset="-120"/>
                        </a:rPr>
                        <a:t>1</a:t>
                      </a:r>
                      <a:r>
                        <a:rPr lang="zh-TW" sz="2200" kern="100" spc="20" dirty="0">
                          <a:effectLst/>
                          <a:latin typeface="微軟正黑體" panose="020B0604030504040204" pitchFamily="34" charset="-120"/>
                          <a:ea typeface="微軟正黑體" panose="020B0604030504040204" pitchFamily="34" charset="-120"/>
                        </a:rPr>
                        <a:t>、</a:t>
                      </a:r>
                      <a:r>
                        <a:rPr lang="en-US" sz="2200" kern="100" spc="20" dirty="0">
                          <a:effectLst/>
                          <a:latin typeface="微軟正黑體" panose="020B0604030504040204" pitchFamily="34" charset="-120"/>
                          <a:ea typeface="微軟正黑體" panose="020B0604030504040204" pitchFamily="34" charset="-120"/>
                        </a:rPr>
                        <a:t>2</a:t>
                      </a:r>
                      <a:r>
                        <a:rPr lang="zh-TW" sz="2200" kern="100" spc="20" dirty="0">
                          <a:effectLst/>
                          <a:latin typeface="微軟正黑體" panose="020B0604030504040204" pitchFamily="34" charset="-120"/>
                          <a:ea typeface="微軟正黑體" panose="020B0604030504040204" pitchFamily="34" charset="-120"/>
                        </a:rPr>
                        <a:t>、</a:t>
                      </a:r>
                      <a:r>
                        <a:rPr lang="en-US" sz="2200" kern="100" spc="20" dirty="0">
                          <a:effectLst/>
                          <a:latin typeface="微軟正黑體" panose="020B0604030504040204" pitchFamily="34" charset="-120"/>
                          <a:ea typeface="微軟正黑體" panose="020B0604030504040204" pitchFamily="34" charset="-120"/>
                        </a:rPr>
                        <a:t>3</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3</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extLst>
                  <a:ext uri="{0D108BD9-81ED-4DB2-BD59-A6C34878D82A}">
                    <a16:rowId xmlns:a16="http://schemas.microsoft.com/office/drawing/2014/main" val="10006"/>
                  </a:ext>
                </a:extLst>
              </a:tr>
              <a:tr h="860806">
                <a:tc gridSpan="2">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弱勢身分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低收入戶得</a:t>
                      </a:r>
                      <a:r>
                        <a:rPr lang="en-US" sz="2200" kern="100" spc="20" dirty="0">
                          <a:effectLst/>
                          <a:latin typeface="微軟正黑體" panose="020B0604030504040204" pitchFamily="34" charset="-120"/>
                          <a:ea typeface="微軟正黑體" panose="020B0604030504040204" pitchFamily="34" charset="-120"/>
                        </a:rPr>
                        <a:t>3</a:t>
                      </a:r>
                      <a:r>
                        <a:rPr lang="zh-TW" sz="2200" kern="100" spc="20" dirty="0">
                          <a:effectLst/>
                          <a:latin typeface="微軟正黑體" panose="020B0604030504040204" pitchFamily="34" charset="-120"/>
                          <a:ea typeface="微軟正黑體" panose="020B0604030504040204" pitchFamily="34" charset="-120"/>
                        </a:rPr>
                        <a:t>分、中低收入戶、直系血親尊親屬支領失業給付及特殊境遇家庭子女得</a:t>
                      </a:r>
                      <a:r>
                        <a:rPr lang="en-US" sz="2200" kern="100" spc="20" dirty="0">
                          <a:effectLst/>
                          <a:latin typeface="微軟正黑體" panose="020B0604030504040204" pitchFamily="34" charset="-120"/>
                          <a:ea typeface="微軟正黑體" panose="020B0604030504040204" pitchFamily="34" charset="-120"/>
                        </a:rPr>
                        <a:t>1.5</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3</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符合低收入戶、中低收入戶、直系血親尊親屬支領失業給付子女或特殊境遇家庭子女其中一種身分者皆得</a:t>
                      </a:r>
                      <a:r>
                        <a:rPr lang="en-US" sz="2200" kern="100" spc="20" dirty="0">
                          <a:effectLst/>
                          <a:latin typeface="微軟正黑體" panose="020B0604030504040204" pitchFamily="34" charset="-120"/>
                          <a:ea typeface="微軟正黑體" panose="020B0604030504040204" pitchFamily="34" charset="-120"/>
                        </a:rPr>
                        <a:t>2</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2</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extLst>
                  <a:ext uri="{0D108BD9-81ED-4DB2-BD59-A6C34878D82A}">
                    <a16:rowId xmlns:a16="http://schemas.microsoft.com/office/drawing/2014/main" val="10007"/>
                  </a:ext>
                </a:extLst>
              </a:tr>
              <a:tr h="573871">
                <a:tc gridSpan="2">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均衡學習</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每項學習領域</a:t>
                      </a:r>
                      <a:r>
                        <a:rPr lang="en-US" sz="2200" kern="100" spc="20" dirty="0">
                          <a:effectLst/>
                          <a:latin typeface="微軟正黑體" panose="020B0604030504040204" pitchFamily="34" charset="-120"/>
                          <a:ea typeface="微軟正黑體" panose="020B0604030504040204" pitchFamily="34" charset="-120"/>
                        </a:rPr>
                        <a:t>5</a:t>
                      </a:r>
                      <a:r>
                        <a:rPr lang="zh-TW" sz="2200" kern="100" spc="20" dirty="0">
                          <a:effectLst/>
                          <a:latin typeface="微軟正黑體" panose="020B0604030504040204" pitchFamily="34" charset="-120"/>
                          <a:ea typeface="微軟正黑體" panose="020B0604030504040204" pitchFamily="34" charset="-120"/>
                        </a:rPr>
                        <a:t>學期平均成績</a:t>
                      </a:r>
                      <a:r>
                        <a:rPr lang="en-US" sz="2200" kern="100" spc="20" dirty="0">
                          <a:effectLst/>
                          <a:latin typeface="微軟正黑體" panose="020B0604030504040204" pitchFamily="34" charset="-120"/>
                          <a:ea typeface="微軟正黑體" panose="020B0604030504040204" pitchFamily="34" charset="-120"/>
                        </a:rPr>
                        <a:t>60</a:t>
                      </a:r>
                      <a:r>
                        <a:rPr lang="zh-TW" sz="2200" kern="100" spc="20" dirty="0">
                          <a:effectLst/>
                          <a:latin typeface="微軟正黑體" panose="020B0604030504040204" pitchFamily="34" charset="-120"/>
                          <a:ea typeface="微軟正黑體" panose="020B0604030504040204" pitchFamily="34" charset="-120"/>
                        </a:rPr>
                        <a:t>分以上各得</a:t>
                      </a:r>
                      <a:r>
                        <a:rPr lang="en-US" sz="2200" kern="100" spc="20" dirty="0">
                          <a:effectLst/>
                          <a:latin typeface="微軟正黑體" panose="020B0604030504040204" pitchFamily="34" charset="-120"/>
                          <a:ea typeface="微軟正黑體" panose="020B0604030504040204" pitchFamily="34" charset="-120"/>
                        </a:rPr>
                        <a:t>7</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21</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gn="ctr">
                        <a:lnSpc>
                          <a:spcPct val="100000"/>
                        </a:lnSpc>
                        <a:spcAft>
                          <a:spcPts val="0"/>
                        </a:spcAft>
                      </a:pPr>
                      <a:r>
                        <a:rPr lang="zh-TW" sz="2200" kern="100" spc="20" dirty="0">
                          <a:effectLst/>
                          <a:latin typeface="微軟正黑體" panose="020B0604030504040204" pitchFamily="34" charset="-120"/>
                          <a:ea typeface="微軟正黑體" panose="020B0604030504040204" pitchFamily="34" charset="-120"/>
                        </a:rPr>
                        <a:t>每項學習領域</a:t>
                      </a:r>
                      <a:r>
                        <a:rPr lang="en-US" sz="2200" kern="100" spc="20" dirty="0">
                          <a:effectLst/>
                          <a:latin typeface="微軟正黑體" panose="020B0604030504040204" pitchFamily="34" charset="-120"/>
                          <a:ea typeface="微軟正黑體" panose="020B0604030504040204" pitchFamily="34" charset="-120"/>
                        </a:rPr>
                        <a:t>5</a:t>
                      </a:r>
                      <a:r>
                        <a:rPr lang="zh-TW" sz="2200" kern="100" spc="20" dirty="0">
                          <a:effectLst/>
                          <a:latin typeface="微軟正黑體" panose="020B0604030504040204" pitchFamily="34" charset="-120"/>
                          <a:ea typeface="微軟正黑體" panose="020B0604030504040204" pitchFamily="34" charset="-120"/>
                        </a:rPr>
                        <a:t>學期平均成績</a:t>
                      </a:r>
                      <a:r>
                        <a:rPr lang="en-US" sz="2200" kern="100" spc="20" dirty="0">
                          <a:effectLst/>
                          <a:latin typeface="微軟正黑體" panose="020B0604030504040204" pitchFamily="34" charset="-120"/>
                          <a:ea typeface="微軟正黑體" panose="020B0604030504040204" pitchFamily="34" charset="-120"/>
                        </a:rPr>
                        <a:t>60</a:t>
                      </a:r>
                      <a:r>
                        <a:rPr lang="zh-TW" sz="2200" kern="100" spc="20" dirty="0">
                          <a:effectLst/>
                          <a:latin typeface="微軟正黑體" panose="020B0604030504040204" pitchFamily="34" charset="-120"/>
                          <a:ea typeface="微軟正黑體" panose="020B0604030504040204" pitchFamily="34" charset="-120"/>
                        </a:rPr>
                        <a:t>分以上各得</a:t>
                      </a:r>
                      <a:r>
                        <a:rPr lang="en-US" sz="2200" kern="100" spc="20" dirty="0">
                          <a:effectLst/>
                          <a:latin typeface="微軟正黑體" panose="020B0604030504040204" pitchFamily="34" charset="-120"/>
                          <a:ea typeface="微軟正黑體" panose="020B0604030504040204" pitchFamily="34" charset="-120"/>
                        </a:rPr>
                        <a:t>2</a:t>
                      </a:r>
                      <a:r>
                        <a:rPr lang="zh-TW" sz="2200" kern="100" spc="20" dirty="0">
                          <a:effectLst/>
                          <a:latin typeface="微軟正黑體" panose="020B0604030504040204" pitchFamily="34" charset="-120"/>
                          <a:ea typeface="微軟正黑體" panose="020B0604030504040204" pitchFamily="34" charset="-120"/>
                        </a:rPr>
                        <a:t>分。</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2200" kern="100" spc="20" dirty="0">
                          <a:effectLst/>
                          <a:latin typeface="微軟正黑體" panose="020B0604030504040204" pitchFamily="34" charset="-120"/>
                          <a:ea typeface="微軟正黑體" panose="020B0604030504040204" pitchFamily="34" charset="-120"/>
                        </a:rPr>
                        <a:t>6</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98408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2215991"/>
            <a:chOff x="-1" y="-19050"/>
            <a:chExt cx="19474549" cy="9417848"/>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9417848"/>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五專優先與聯合免試入學之比較</a:t>
              </a: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(3/3</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p>
            <a:p>
              <a:pPr lvl="0">
                <a:lnSpc>
                  <a:spcPct val="120000"/>
                </a:lnSpc>
              </a:pP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4" name="內容版面配置區 2"/>
          <p:cNvGraphicFramePr>
            <a:graphicFrameLocks/>
          </p:cNvGraphicFramePr>
          <p:nvPr>
            <p:extLst>
              <p:ext uri="{D42A27DB-BD31-4B8C-83A1-F6EECF244321}">
                <p14:modId xmlns:p14="http://schemas.microsoft.com/office/powerpoint/2010/main" val="2997839708"/>
              </p:ext>
            </p:extLst>
          </p:nvPr>
        </p:nvGraphicFramePr>
        <p:xfrm>
          <a:off x="2448302" y="2407253"/>
          <a:ext cx="13391397" cy="6146241"/>
        </p:xfrm>
        <a:graphic>
          <a:graphicData uri="http://schemas.openxmlformats.org/drawingml/2006/table">
            <a:tbl>
              <a:tblPr firstRow="1" firstCol="1" bandRow="1">
                <a:tableStyleId>{073A0DAA-6AF3-43AB-8588-CEC1D06C72B9}</a:tableStyleId>
              </a:tblPr>
              <a:tblGrid>
                <a:gridCol w="1611456">
                  <a:extLst>
                    <a:ext uri="{9D8B030D-6E8A-4147-A177-3AD203B41FA5}">
                      <a16:colId xmlns:a16="http://schemas.microsoft.com/office/drawing/2014/main" val="20000"/>
                    </a:ext>
                  </a:extLst>
                </a:gridCol>
                <a:gridCol w="2310093">
                  <a:extLst>
                    <a:ext uri="{9D8B030D-6E8A-4147-A177-3AD203B41FA5}">
                      <a16:colId xmlns:a16="http://schemas.microsoft.com/office/drawing/2014/main" val="20001"/>
                    </a:ext>
                  </a:extLst>
                </a:gridCol>
                <a:gridCol w="4319310">
                  <a:extLst>
                    <a:ext uri="{9D8B030D-6E8A-4147-A177-3AD203B41FA5}">
                      <a16:colId xmlns:a16="http://schemas.microsoft.com/office/drawing/2014/main" val="20002"/>
                    </a:ext>
                  </a:extLst>
                </a:gridCol>
                <a:gridCol w="1026285">
                  <a:extLst>
                    <a:ext uri="{9D8B030D-6E8A-4147-A177-3AD203B41FA5}">
                      <a16:colId xmlns:a16="http://schemas.microsoft.com/office/drawing/2014/main" val="20003"/>
                    </a:ext>
                  </a:extLst>
                </a:gridCol>
                <a:gridCol w="3323057">
                  <a:extLst>
                    <a:ext uri="{9D8B030D-6E8A-4147-A177-3AD203B41FA5}">
                      <a16:colId xmlns:a16="http://schemas.microsoft.com/office/drawing/2014/main" val="20004"/>
                    </a:ext>
                  </a:extLst>
                </a:gridCol>
                <a:gridCol w="801196">
                  <a:extLst>
                    <a:ext uri="{9D8B030D-6E8A-4147-A177-3AD203B41FA5}">
                      <a16:colId xmlns:a16="http://schemas.microsoft.com/office/drawing/2014/main" val="20005"/>
                    </a:ext>
                  </a:extLst>
                </a:gridCol>
              </a:tblGrid>
              <a:tr h="607156">
                <a:tc rowSpan="2" gridSpan="2">
                  <a:txBody>
                    <a:bodyPr/>
                    <a:lstStyle/>
                    <a:p>
                      <a:pPr algn="ctr">
                        <a:lnSpc>
                          <a:spcPct val="100000"/>
                        </a:lnSpc>
                        <a:spcAft>
                          <a:spcPts val="0"/>
                        </a:spcAft>
                      </a:pPr>
                      <a:r>
                        <a:rPr lang="zh-TW" sz="2300" kern="100" spc="20" dirty="0">
                          <a:effectLst/>
                        </a:rPr>
                        <a:t>超額比序項目</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2">
                  <a:txBody>
                    <a:bodyPr/>
                    <a:lstStyle/>
                    <a:p>
                      <a:pPr algn="ctr">
                        <a:lnSpc>
                          <a:spcPct val="100000"/>
                        </a:lnSpc>
                        <a:spcAft>
                          <a:spcPts val="0"/>
                        </a:spcAft>
                      </a:pPr>
                      <a:r>
                        <a:rPr lang="zh-TW" sz="2300" kern="100" spc="20" dirty="0">
                          <a:effectLst/>
                        </a:rPr>
                        <a:t>五專優先免試入學</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gridSpan="2">
                  <a:txBody>
                    <a:bodyPr/>
                    <a:lstStyle/>
                    <a:p>
                      <a:pPr algn="ctr">
                        <a:lnSpc>
                          <a:spcPct val="100000"/>
                        </a:lnSpc>
                        <a:spcAft>
                          <a:spcPts val="0"/>
                        </a:spcAft>
                      </a:pPr>
                      <a:r>
                        <a:rPr lang="zh-TW" sz="2300" kern="100" spc="20" dirty="0">
                          <a:effectLst/>
                        </a:rPr>
                        <a:t>各區五專聯合免試入學</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2300" kern="100" spc="20" dirty="0">
                          <a:effectLst/>
                        </a:rPr>
                        <a:t>採計說明比較</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2300" kern="100" spc="20" dirty="0">
                          <a:effectLst/>
                        </a:rPr>
                        <a:t>積分</a:t>
                      </a:r>
                      <a:endParaRPr lang="zh-TW" sz="2300" kern="100" dirty="0">
                        <a:effectLst/>
                      </a:endParaRPr>
                    </a:p>
                    <a:p>
                      <a:pPr algn="ctr">
                        <a:lnSpc>
                          <a:spcPct val="100000"/>
                        </a:lnSpc>
                        <a:spcAft>
                          <a:spcPts val="0"/>
                        </a:spcAft>
                      </a:pPr>
                      <a:r>
                        <a:rPr lang="zh-TW" sz="2300" kern="100" spc="20" dirty="0">
                          <a:effectLst/>
                        </a:rPr>
                        <a:t>上限</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300" kern="100" spc="20" dirty="0">
                          <a:effectLst/>
                        </a:rPr>
                        <a:t>採計說明比較</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marL="0" algn="ctr" defTabSz="914400" rtl="0" eaLnBrk="1" latinLnBrk="0" hangingPunct="1">
                        <a:lnSpc>
                          <a:spcPct val="100000"/>
                        </a:lnSpc>
                        <a:spcAft>
                          <a:spcPts val="0"/>
                        </a:spcAft>
                      </a:pPr>
                      <a:r>
                        <a:rPr lang="zh-TW" altLang="zh-TW" sz="2300" kern="100" spc="20" dirty="0">
                          <a:effectLst/>
                        </a:rPr>
                        <a:t>積分</a:t>
                      </a:r>
                    </a:p>
                    <a:p>
                      <a:pPr marL="0" algn="ctr" defTabSz="914400" rtl="0" eaLnBrk="1" latinLnBrk="0" hangingPunct="1">
                        <a:lnSpc>
                          <a:spcPct val="100000"/>
                        </a:lnSpc>
                        <a:spcAft>
                          <a:spcPts val="0"/>
                        </a:spcAft>
                      </a:pPr>
                      <a:r>
                        <a:rPr lang="zh-TW" altLang="zh-TW" sz="2300" kern="100" spc="20" dirty="0">
                          <a:effectLst/>
                        </a:rPr>
                        <a:t>上限</a:t>
                      </a:r>
                      <a:endParaRPr lang="zh-TW" altLang="zh-TW" sz="23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1"/>
                  </a:ext>
                </a:extLst>
              </a:tr>
              <a:tr h="856063">
                <a:tc gridSpan="2">
                  <a:txBody>
                    <a:bodyPr/>
                    <a:lstStyle/>
                    <a:p>
                      <a:pPr algn="ctr">
                        <a:lnSpc>
                          <a:spcPct val="100000"/>
                        </a:lnSpc>
                        <a:spcAft>
                          <a:spcPts val="0"/>
                        </a:spcAft>
                      </a:pPr>
                      <a:r>
                        <a:rPr lang="zh-TW" sz="2300" kern="100" spc="20" dirty="0">
                          <a:effectLst/>
                        </a:rPr>
                        <a:t>適性輔導</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gn="ctr">
                        <a:lnSpc>
                          <a:spcPct val="100000"/>
                        </a:lnSpc>
                        <a:spcAft>
                          <a:spcPts val="0"/>
                        </a:spcAft>
                      </a:pPr>
                      <a:r>
                        <a:rPr lang="zh-TW" sz="2300" kern="100" spc="20" dirty="0">
                          <a:solidFill>
                            <a:srgbClr val="C00000"/>
                          </a:solidFill>
                          <a:effectLst/>
                        </a:rPr>
                        <a:t>不採計</a:t>
                      </a:r>
                      <a:endParaRPr lang="zh-TW" sz="2300"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dirty="0">
                          <a:effectLst/>
                        </a:rPr>
                        <a:t>--</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TW" sz="2300" kern="100" spc="20" dirty="0">
                          <a:effectLst/>
                        </a:rPr>
                        <a:t>採計《生涯發展規劃書》中家長、導師、輔導教師勾選之意見</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dirty="0">
                          <a:effectLst/>
                        </a:rPr>
                        <a:t>3</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936104">
                <a:tc rowSpan="2">
                  <a:txBody>
                    <a:bodyPr/>
                    <a:lstStyle/>
                    <a:p>
                      <a:pPr algn="ctr">
                        <a:lnSpc>
                          <a:spcPct val="100000"/>
                        </a:lnSpc>
                        <a:spcAft>
                          <a:spcPts val="0"/>
                        </a:spcAft>
                      </a:pPr>
                      <a:r>
                        <a:rPr lang="zh-TW" sz="2300" kern="100" spc="20" dirty="0">
                          <a:effectLst/>
                        </a:rPr>
                        <a:t>國中教育會考</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TW" sz="2300" kern="100" spc="20" dirty="0">
                          <a:effectLst/>
                        </a:rPr>
                        <a:t>國文、數學、英語、自然、社會</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TW" sz="2300" kern="100" spc="20" dirty="0">
                          <a:effectLst/>
                        </a:rPr>
                        <a:t>每科目依照</a:t>
                      </a:r>
                      <a:r>
                        <a:rPr lang="en-US" sz="2300" kern="100" spc="20" dirty="0">
                          <a:effectLst/>
                        </a:rPr>
                        <a:t>3</a:t>
                      </a:r>
                      <a:r>
                        <a:rPr lang="zh-TW" sz="2300" kern="100" spc="20" dirty="0">
                          <a:effectLst/>
                        </a:rPr>
                        <a:t>等級</a:t>
                      </a:r>
                      <a:r>
                        <a:rPr lang="en-US" sz="2300" kern="100" spc="20" dirty="0">
                          <a:effectLst/>
                        </a:rPr>
                        <a:t>4</a:t>
                      </a:r>
                      <a:r>
                        <a:rPr lang="zh-TW" sz="2300" kern="100" spc="20" dirty="0">
                          <a:effectLst/>
                        </a:rPr>
                        <a:t>標示</a:t>
                      </a:r>
                      <a:r>
                        <a:rPr lang="en-US" altLang="zh-TW" sz="2300" kern="100" spc="20" dirty="0">
                          <a:effectLst/>
                        </a:rPr>
                        <a:t/>
                      </a:r>
                      <a:br>
                        <a:rPr lang="en-US" altLang="zh-TW" sz="2300" kern="100" spc="20" dirty="0">
                          <a:effectLst/>
                        </a:rPr>
                      </a:br>
                      <a:r>
                        <a:rPr lang="zh-TW" sz="2300" kern="100" spc="20" dirty="0">
                          <a:effectLst/>
                        </a:rPr>
                        <a:t>（</a:t>
                      </a:r>
                      <a:r>
                        <a:rPr lang="en-US" sz="2300" kern="100" spc="20" dirty="0">
                          <a:effectLst/>
                        </a:rPr>
                        <a:t>A</a:t>
                      </a:r>
                      <a:r>
                        <a:rPr lang="en-US" sz="2300" kern="100" spc="20" baseline="30000" dirty="0">
                          <a:effectLst/>
                        </a:rPr>
                        <a:t>++</a:t>
                      </a:r>
                      <a:r>
                        <a:rPr lang="zh-TW" sz="2300" kern="100" spc="20" dirty="0">
                          <a:effectLst/>
                        </a:rPr>
                        <a:t>、</a:t>
                      </a:r>
                      <a:r>
                        <a:rPr lang="en-US" sz="2300" kern="100" spc="20" dirty="0">
                          <a:effectLst/>
                        </a:rPr>
                        <a:t>A</a:t>
                      </a:r>
                      <a:r>
                        <a:rPr lang="en-US" sz="2300" kern="100" spc="20" baseline="30000" dirty="0">
                          <a:effectLst/>
                        </a:rPr>
                        <a:t>+</a:t>
                      </a:r>
                      <a:r>
                        <a:rPr lang="zh-TW" sz="2300" kern="100" spc="20" dirty="0">
                          <a:effectLst/>
                        </a:rPr>
                        <a:t>、</a:t>
                      </a:r>
                      <a:r>
                        <a:rPr lang="en-US" sz="2300" kern="100" spc="20" dirty="0">
                          <a:effectLst/>
                        </a:rPr>
                        <a:t>A</a:t>
                      </a:r>
                      <a:r>
                        <a:rPr lang="zh-TW" sz="2300" kern="100" spc="20" dirty="0">
                          <a:effectLst/>
                        </a:rPr>
                        <a:t>、</a:t>
                      </a:r>
                      <a:r>
                        <a:rPr lang="en-US" sz="2300" kern="100" spc="20" dirty="0">
                          <a:effectLst/>
                        </a:rPr>
                        <a:t>B</a:t>
                      </a:r>
                      <a:r>
                        <a:rPr lang="en-US" sz="2300" kern="100" spc="20" baseline="30000" dirty="0">
                          <a:effectLst/>
                        </a:rPr>
                        <a:t>++</a:t>
                      </a:r>
                      <a:r>
                        <a:rPr lang="zh-TW" sz="2300" kern="100" spc="20" dirty="0">
                          <a:effectLst/>
                        </a:rPr>
                        <a:t>、</a:t>
                      </a:r>
                      <a:r>
                        <a:rPr lang="en-US" sz="2300" kern="100" spc="20" dirty="0">
                          <a:effectLst/>
                        </a:rPr>
                        <a:t>B</a:t>
                      </a:r>
                      <a:r>
                        <a:rPr lang="en-US" sz="2300" kern="100" spc="20" baseline="30000" dirty="0">
                          <a:effectLst/>
                        </a:rPr>
                        <a:t>+</a:t>
                      </a:r>
                      <a:r>
                        <a:rPr lang="zh-TW" sz="2300" kern="100" spc="20" dirty="0">
                          <a:effectLst/>
                        </a:rPr>
                        <a:t>、</a:t>
                      </a:r>
                      <a:r>
                        <a:rPr lang="en-US" sz="2300" kern="100" spc="20" dirty="0">
                          <a:effectLst/>
                        </a:rPr>
                        <a:t>B</a:t>
                      </a:r>
                      <a:r>
                        <a:rPr lang="zh-TW" sz="2300" kern="100" spc="20" dirty="0">
                          <a:effectLst/>
                        </a:rPr>
                        <a:t>、</a:t>
                      </a:r>
                      <a:r>
                        <a:rPr lang="en-US" sz="2300" kern="100" spc="20" dirty="0">
                          <a:effectLst/>
                        </a:rPr>
                        <a:t>C</a:t>
                      </a:r>
                      <a:r>
                        <a:rPr lang="zh-TW" sz="2300" kern="100" spc="20" dirty="0">
                          <a:effectLst/>
                        </a:rPr>
                        <a:t>）成績各得</a:t>
                      </a:r>
                      <a:r>
                        <a:rPr lang="en-US" sz="2300" kern="100" spc="20" dirty="0">
                          <a:effectLst/>
                        </a:rPr>
                        <a:t>6.4</a:t>
                      </a:r>
                      <a:r>
                        <a:rPr lang="zh-TW" sz="2300" kern="100" spc="20" dirty="0">
                          <a:effectLst/>
                        </a:rPr>
                        <a:t>～</a:t>
                      </a:r>
                      <a:r>
                        <a:rPr lang="en-US" sz="2300" kern="100" spc="20" dirty="0">
                          <a:effectLst/>
                        </a:rPr>
                        <a:t>1</a:t>
                      </a:r>
                      <a:r>
                        <a:rPr lang="zh-TW" sz="2300" kern="100" spc="20" dirty="0">
                          <a:effectLst/>
                        </a:rPr>
                        <a:t>分</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dirty="0">
                          <a:effectLst/>
                        </a:rPr>
                        <a:t>32</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TW" sz="2300" kern="100" spc="20" dirty="0">
                          <a:effectLst/>
                        </a:rPr>
                        <a:t>每科目依照</a:t>
                      </a:r>
                      <a:r>
                        <a:rPr lang="en-US" sz="2300" kern="100" spc="20" dirty="0">
                          <a:effectLst/>
                        </a:rPr>
                        <a:t>3</a:t>
                      </a:r>
                      <a:r>
                        <a:rPr lang="zh-TW" sz="2300" kern="100" spc="20" dirty="0">
                          <a:effectLst/>
                        </a:rPr>
                        <a:t>等級</a:t>
                      </a:r>
                      <a:r>
                        <a:rPr lang="en-US" altLang="zh-TW" sz="2300" kern="100" spc="20" dirty="0">
                          <a:effectLst/>
                        </a:rPr>
                        <a:t/>
                      </a:r>
                      <a:br>
                        <a:rPr lang="en-US" altLang="zh-TW" sz="2300" kern="100" spc="20" dirty="0">
                          <a:effectLst/>
                        </a:rPr>
                      </a:br>
                      <a:r>
                        <a:rPr lang="en-US" altLang="zh-TW" sz="2300" kern="100" spc="20" dirty="0">
                          <a:effectLst/>
                        </a:rPr>
                        <a:t>(</a:t>
                      </a:r>
                      <a:r>
                        <a:rPr lang="zh-TW" sz="2300" kern="100" spc="20" dirty="0">
                          <a:effectLst/>
                        </a:rPr>
                        <a:t>精熟、基礎、待加強</a:t>
                      </a:r>
                      <a:r>
                        <a:rPr lang="en-US" altLang="zh-TW" sz="2300" kern="100" spc="20" dirty="0">
                          <a:effectLst/>
                        </a:rPr>
                        <a:t>)</a:t>
                      </a:r>
                      <a:r>
                        <a:rPr lang="zh-TW" sz="2300" kern="100" spc="20" dirty="0">
                          <a:effectLst/>
                        </a:rPr>
                        <a:t>成績各得</a:t>
                      </a:r>
                      <a:r>
                        <a:rPr lang="en-US" sz="2300" kern="100" spc="20" dirty="0">
                          <a:effectLst/>
                        </a:rPr>
                        <a:t>3</a:t>
                      </a:r>
                      <a:r>
                        <a:rPr lang="zh-TW" sz="2300" kern="100" spc="20" dirty="0">
                          <a:effectLst/>
                        </a:rPr>
                        <a:t>～</a:t>
                      </a:r>
                      <a:r>
                        <a:rPr lang="en-US" sz="2300" kern="100" spc="20" dirty="0">
                          <a:effectLst/>
                        </a:rPr>
                        <a:t>1</a:t>
                      </a:r>
                      <a:r>
                        <a:rPr lang="zh-TW" sz="2300" kern="100" spc="20" dirty="0">
                          <a:effectLst/>
                        </a:rPr>
                        <a:t>分。</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dirty="0">
                          <a:effectLst/>
                        </a:rPr>
                        <a:t>15</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64096">
                <a:tc vMerge="1">
                  <a:txBody>
                    <a:bodyPr/>
                    <a:lstStyle/>
                    <a:p>
                      <a:endParaRPr lang="zh-TW" altLang="en-US"/>
                    </a:p>
                  </a:txBody>
                  <a:tcPr/>
                </a:tc>
                <a:tc>
                  <a:txBody>
                    <a:bodyPr/>
                    <a:lstStyle/>
                    <a:p>
                      <a:pPr algn="ctr">
                        <a:lnSpc>
                          <a:spcPct val="100000"/>
                        </a:lnSpc>
                        <a:spcAft>
                          <a:spcPts val="0"/>
                        </a:spcAft>
                      </a:pPr>
                      <a:r>
                        <a:rPr lang="zh-TW" sz="2300" kern="100" spc="20">
                          <a:effectLst/>
                        </a:rPr>
                        <a:t>寫作測驗</a:t>
                      </a:r>
                      <a:endParaRPr lang="zh-TW" sz="23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TW" sz="2300" kern="100" spc="20" dirty="0">
                          <a:effectLst/>
                        </a:rPr>
                        <a:t>依據寫作測驗級分數成績得最高</a:t>
                      </a:r>
                      <a:r>
                        <a:rPr lang="en-US" sz="2300" kern="100" spc="20" dirty="0">
                          <a:effectLst/>
                        </a:rPr>
                        <a:t>1</a:t>
                      </a:r>
                      <a:r>
                        <a:rPr lang="zh-TW" sz="2300" kern="100" spc="20" dirty="0">
                          <a:effectLst/>
                        </a:rPr>
                        <a:t>分，並作為同分比序項目順序之最後順位</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dirty="0">
                          <a:effectLst/>
                        </a:rPr>
                        <a:t>1</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TW" sz="2300" kern="100" spc="20" dirty="0">
                          <a:effectLst/>
                        </a:rPr>
                        <a:t>僅作為同分比序項目順序，不納入積分採計項目</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dirty="0">
                          <a:effectLst/>
                        </a:rPr>
                        <a:t>--</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1992">
                <a:tc gridSpan="2">
                  <a:txBody>
                    <a:bodyPr/>
                    <a:lstStyle/>
                    <a:p>
                      <a:pPr algn="ctr">
                        <a:lnSpc>
                          <a:spcPct val="100000"/>
                        </a:lnSpc>
                        <a:spcAft>
                          <a:spcPts val="0"/>
                        </a:spcAft>
                      </a:pPr>
                      <a:r>
                        <a:rPr lang="zh-TW" sz="2300" kern="100" spc="20" dirty="0">
                          <a:effectLst/>
                        </a:rPr>
                        <a:t>志願序</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gn="ctr">
                        <a:lnSpc>
                          <a:spcPct val="100000"/>
                        </a:lnSpc>
                        <a:spcAft>
                          <a:spcPts val="0"/>
                        </a:spcAft>
                      </a:pPr>
                      <a:r>
                        <a:rPr lang="zh-TW" sz="2300" kern="100" spc="20" dirty="0">
                          <a:solidFill>
                            <a:srgbClr val="C00000"/>
                          </a:solidFill>
                          <a:effectLst/>
                        </a:rPr>
                        <a:t>依照志願順序得</a:t>
                      </a:r>
                      <a:r>
                        <a:rPr lang="en-US" sz="2300" kern="100" spc="20" dirty="0">
                          <a:solidFill>
                            <a:srgbClr val="C00000"/>
                          </a:solidFill>
                          <a:effectLst/>
                        </a:rPr>
                        <a:t>21</a:t>
                      </a:r>
                      <a:r>
                        <a:rPr lang="zh-TW" sz="2300" kern="100" spc="20" dirty="0">
                          <a:solidFill>
                            <a:srgbClr val="C00000"/>
                          </a:solidFill>
                          <a:effectLst/>
                        </a:rPr>
                        <a:t>～</a:t>
                      </a:r>
                      <a:r>
                        <a:rPr lang="en-US" sz="2300" kern="100" spc="20" dirty="0">
                          <a:solidFill>
                            <a:srgbClr val="C00000"/>
                          </a:solidFill>
                          <a:effectLst/>
                        </a:rPr>
                        <a:t>26</a:t>
                      </a:r>
                      <a:r>
                        <a:rPr lang="zh-TW" sz="2300" kern="100" spc="20" dirty="0">
                          <a:solidFill>
                            <a:srgbClr val="C00000"/>
                          </a:solidFill>
                          <a:effectLst/>
                        </a:rPr>
                        <a:t>分</a:t>
                      </a:r>
                      <a:endParaRPr lang="zh-TW" sz="2300"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dirty="0">
                          <a:solidFill>
                            <a:srgbClr val="C00000"/>
                          </a:solidFill>
                          <a:effectLst/>
                        </a:rPr>
                        <a:t>26</a:t>
                      </a:r>
                      <a:endParaRPr lang="zh-TW" sz="2300"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TW" sz="2300" kern="100" spc="20" dirty="0">
                          <a:effectLst/>
                        </a:rPr>
                        <a:t>不採計</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dirty="0">
                          <a:effectLst/>
                        </a:rPr>
                        <a:t>--</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41992">
                <a:tc gridSpan="2">
                  <a:txBody>
                    <a:bodyPr/>
                    <a:lstStyle/>
                    <a:p>
                      <a:pPr algn="ctr">
                        <a:lnSpc>
                          <a:spcPct val="100000"/>
                        </a:lnSpc>
                        <a:spcAft>
                          <a:spcPts val="0"/>
                        </a:spcAft>
                      </a:pPr>
                      <a:r>
                        <a:rPr lang="zh-TW" sz="2300" kern="100" spc="20" dirty="0">
                          <a:effectLst/>
                        </a:rPr>
                        <a:t>其他</a:t>
                      </a:r>
                      <a:endParaRPr lang="en-US" altLang="zh-TW" sz="2300" kern="100" spc="20" dirty="0">
                        <a:effectLst/>
                      </a:endParaRPr>
                    </a:p>
                    <a:p>
                      <a:pPr algn="ctr">
                        <a:lnSpc>
                          <a:spcPct val="100000"/>
                        </a:lnSpc>
                        <a:spcAft>
                          <a:spcPts val="0"/>
                        </a:spcAft>
                      </a:pPr>
                      <a:r>
                        <a:rPr lang="zh-TW" sz="2300" kern="100" spc="20" dirty="0">
                          <a:effectLst/>
                        </a:rPr>
                        <a:t>（招生學校自訂項目）</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gn="ctr">
                        <a:lnSpc>
                          <a:spcPct val="100000"/>
                        </a:lnSpc>
                        <a:spcAft>
                          <a:spcPts val="0"/>
                        </a:spcAft>
                      </a:pPr>
                      <a:r>
                        <a:rPr lang="zh-TW" sz="2300" kern="100" spc="20" dirty="0">
                          <a:solidFill>
                            <a:srgbClr val="C00000"/>
                          </a:solidFill>
                          <a:effectLst/>
                        </a:rPr>
                        <a:t>不採計</a:t>
                      </a:r>
                      <a:endParaRPr lang="zh-TW" sz="2300"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a:effectLst/>
                        </a:rPr>
                        <a:t>--</a:t>
                      </a:r>
                      <a:endParaRPr lang="zh-TW" sz="23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TW" sz="2300" kern="100" spc="20" dirty="0">
                          <a:effectLst/>
                        </a:rPr>
                        <a:t>由招生學校自行訂定採計項目及積分採計方式</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300" kern="100" spc="20" dirty="0">
                          <a:effectLst/>
                        </a:rPr>
                        <a:t>5</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40333">
                <a:tc gridSpan="2">
                  <a:txBody>
                    <a:bodyPr/>
                    <a:lstStyle/>
                    <a:p>
                      <a:pPr algn="ctr">
                        <a:lnSpc>
                          <a:spcPct val="100000"/>
                        </a:lnSpc>
                        <a:spcAft>
                          <a:spcPts val="0"/>
                        </a:spcAft>
                      </a:pPr>
                      <a:r>
                        <a:rPr lang="zh-TW" sz="2300" kern="100" spc="20">
                          <a:effectLst/>
                        </a:rPr>
                        <a:t>總積分合計上限</a:t>
                      </a:r>
                      <a:endParaRPr lang="zh-TW" sz="23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2300" kern="100" spc="20" dirty="0">
                          <a:effectLst/>
                        </a:rPr>
                        <a:t>101</a:t>
                      </a:r>
                      <a:r>
                        <a:rPr lang="zh-TW" sz="2300" kern="100" spc="20" dirty="0">
                          <a:effectLst/>
                        </a:rPr>
                        <a:t>分</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2300" kern="100" spc="20" dirty="0">
                          <a:effectLst/>
                        </a:rPr>
                        <a:t>50</a:t>
                      </a:r>
                      <a:r>
                        <a:rPr lang="zh-TW" sz="2300" kern="100" spc="20" dirty="0">
                          <a:effectLst/>
                        </a:rPr>
                        <a:t>分（未含加權）</a:t>
                      </a:r>
                      <a:endParaRPr lang="zh-TW" sz="2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2481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700" y="728653"/>
            <a:ext cx="10279006" cy="1511291"/>
            <a:chOff x="0" y="-19050"/>
            <a:chExt cx="137053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0" y="-19050"/>
              <a:ext cx="13705340" cy="1846662"/>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十二年國教免學費政策</a:t>
              </a:r>
              <a:endParaRPr dirty="0">
                <a:latin typeface="微軟正黑體" panose="020B0604030504040204" pitchFamily="34" charset="-120"/>
                <a:ea typeface="微軟正黑體" panose="020B0604030504040204" pitchFamily="34" charset="-120"/>
              </a:endParaRPr>
            </a:p>
          </p:txBody>
        </p:sp>
      </p:grpSp>
      <p:sp>
        <p:nvSpPr>
          <p:cNvPr id="59" name="文字版面配置區 1"/>
          <p:cNvSpPr>
            <a:spLocks noGrp="1"/>
          </p:cNvSpPr>
          <p:nvPr>
            <p:ph type="body" idx="1"/>
          </p:nvPr>
        </p:nvSpPr>
        <p:spPr>
          <a:xfrm>
            <a:off x="1028700" y="2826327"/>
            <a:ext cx="16247918" cy="6567055"/>
          </a:xfrm>
        </p:spPr>
        <p:txBody>
          <a:bodyPr/>
          <a:lstStyle/>
          <a:p>
            <a:pPr>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自</a:t>
            </a:r>
            <a:r>
              <a:rPr lang="en-US" altLang="zh-TW" sz="4000" dirty="0">
                <a:latin typeface="微軟正黑體" panose="020B0604030504040204" pitchFamily="34" charset="-120"/>
                <a:ea typeface="微軟正黑體" panose="020B0604030504040204" pitchFamily="34" charset="-120"/>
              </a:rPr>
              <a:t>103</a:t>
            </a:r>
            <a:r>
              <a:rPr lang="zh-TW" altLang="en-US" sz="4000" dirty="0">
                <a:latin typeface="微軟正黑體" panose="020B0604030504040204" pitchFamily="34" charset="-120"/>
                <a:ea typeface="微軟正黑體" panose="020B0604030504040204" pitchFamily="34" charset="-120"/>
              </a:rPr>
              <a:t>學年度起</a:t>
            </a:r>
            <a:r>
              <a:rPr lang="zh-TW" altLang="en-US" sz="4000" dirty="0" smtClean="0">
                <a:latin typeface="微軟正黑體" panose="020B0604030504040204" pitchFamily="34" charset="-120"/>
                <a:ea typeface="微軟正黑體" panose="020B0604030504040204" pitchFamily="34" charset="-120"/>
              </a:rPr>
              <a:t>實施</a:t>
            </a:r>
            <a:endParaRPr lang="en-US" altLang="zh-TW" sz="4000" dirty="0" smtClean="0">
              <a:latin typeface="微軟正黑體" panose="020B0604030504040204" pitchFamily="34" charset="-120"/>
              <a:ea typeface="微軟正黑體" panose="020B0604030504040204" pitchFamily="34" charset="-120"/>
            </a:endParaRPr>
          </a:p>
          <a:p>
            <a:pPr marL="114300" indent="0">
              <a:buNone/>
            </a:pPr>
            <a:endParaRPr lang="en-US" altLang="zh-TW" dirty="0" smtClean="0">
              <a:latin typeface="微軟正黑體" panose="020B0604030504040204" pitchFamily="34" charset="-120"/>
              <a:ea typeface="微軟正黑體" panose="020B0604030504040204" pitchFamily="34" charset="-120"/>
            </a:endParaRPr>
          </a:p>
          <a:p>
            <a:pPr marL="628650" indent="-514350">
              <a:lnSpc>
                <a:spcPct val="150000"/>
              </a:lnSpc>
              <a:buFont typeface="+mj-lt"/>
              <a:buAutoNum type="arabicPeriod"/>
            </a:pPr>
            <a:r>
              <a:rPr lang="zh-TW" altLang="en-US" dirty="0" smtClean="0">
                <a:latin typeface="微軟正黑體" panose="020B0604030504040204" pitchFamily="34" charset="-120"/>
                <a:ea typeface="微軟正黑體" panose="020B0604030504040204" pitchFamily="34" charset="-120"/>
              </a:rPr>
              <a:t>技術</a:t>
            </a:r>
            <a:r>
              <a:rPr lang="zh-TW" altLang="en-US" dirty="0">
                <a:latin typeface="微軟正黑體" panose="020B0604030504040204" pitchFamily="34" charset="-120"/>
                <a:ea typeface="微軟正黑體" panose="020B0604030504040204" pitchFamily="34" charset="-120"/>
              </a:rPr>
              <a:t>型</a:t>
            </a:r>
            <a:r>
              <a:rPr lang="zh-TW" altLang="en-US" dirty="0" smtClean="0">
                <a:latin typeface="微軟正黑體" panose="020B0604030504040204" pitchFamily="34" charset="-120"/>
                <a:ea typeface="微軟正黑體" panose="020B0604030504040204" pitchFamily="34" charset="-120"/>
              </a:rPr>
              <a:t>高中</a:t>
            </a:r>
            <a:r>
              <a:rPr lang="zh-TW" altLang="en-US" sz="3600"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五專</a:t>
            </a:r>
            <a:r>
              <a:rPr lang="zh-TW" altLang="en-US" dirty="0">
                <a:latin typeface="微軟正黑體" panose="020B0604030504040204" pitchFamily="34" charset="-120"/>
                <a:ea typeface="微軟正黑體" panose="020B0604030504040204" pitchFamily="34" charset="-120"/>
              </a:rPr>
              <a:t>前三</a:t>
            </a:r>
            <a:r>
              <a:rPr lang="zh-TW" altLang="en-US" dirty="0" smtClean="0">
                <a:latin typeface="微軟正黑體" panose="020B0604030504040204" pitchFamily="34" charset="-120"/>
                <a:ea typeface="微軟正黑體" panose="020B0604030504040204" pitchFamily="34" charset="-120"/>
              </a:rPr>
              <a:t>年</a:t>
            </a:r>
            <a:r>
              <a:rPr lang="zh-TW" altLang="en-US" sz="3600"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全面</a:t>
            </a:r>
            <a:r>
              <a:rPr lang="zh-TW" altLang="en-US" dirty="0">
                <a:latin typeface="微軟正黑體" panose="020B0604030504040204" pitchFamily="34" charset="-120"/>
                <a:ea typeface="微軟正黑體" panose="020B0604030504040204" pitchFamily="34" charset="-120"/>
              </a:rPr>
              <a:t>免學費</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628650" indent="-51435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普通型高中、技術型高中普通科</a:t>
            </a:r>
            <a:r>
              <a:rPr lang="zh-TW" altLang="en-US" dirty="0" smtClean="0">
                <a:latin typeface="微軟正黑體" panose="020B0604030504040204" pitchFamily="34" charset="-120"/>
                <a:ea typeface="微軟正黑體" panose="020B0604030504040204" pitchFamily="34" charset="-120"/>
              </a:rPr>
              <a:t>：凡</a:t>
            </a:r>
            <a:r>
              <a:rPr lang="zh-TW" altLang="en-US" dirty="0">
                <a:latin typeface="微軟正黑體" panose="020B0604030504040204" pitchFamily="34" charset="-120"/>
                <a:ea typeface="微軟正黑體" panose="020B0604030504040204" pitchFamily="34" charset="-120"/>
              </a:rPr>
              <a:t>家戶所得</a:t>
            </a:r>
            <a:r>
              <a:rPr lang="en-US" altLang="zh-TW" dirty="0">
                <a:latin typeface="微軟正黑體" panose="020B0604030504040204" pitchFamily="34" charset="-120"/>
                <a:ea typeface="微軟正黑體" panose="020B0604030504040204" pitchFamily="34" charset="-120"/>
              </a:rPr>
              <a:t>148</a:t>
            </a:r>
            <a:r>
              <a:rPr lang="zh-TW" altLang="en-US" dirty="0">
                <a:latin typeface="微軟正黑體" panose="020B0604030504040204" pitchFamily="34" charset="-120"/>
                <a:ea typeface="微軟正黑體" panose="020B0604030504040204" pitchFamily="34" charset="-120"/>
              </a:rPr>
              <a:t>萬元以下免學費 </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628650" indent="-51435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綜合型高中：高一比照技術型高中免</a:t>
            </a:r>
            <a:r>
              <a:rPr lang="zh-TW" altLang="en-US" dirty="0" smtClean="0">
                <a:latin typeface="微軟正黑體" panose="020B0604030504040204" pitchFamily="34" charset="-120"/>
                <a:ea typeface="微軟正黑體" panose="020B0604030504040204" pitchFamily="34" charset="-120"/>
              </a:rPr>
              <a:t>學費，高</a:t>
            </a:r>
            <a:r>
              <a:rPr lang="zh-TW" altLang="en-US" dirty="0">
                <a:latin typeface="微軟正黑體" panose="020B0604030504040204" pitchFamily="34" charset="-120"/>
                <a:ea typeface="微軟正黑體" panose="020B0604030504040204" pitchFamily="34" charset="-120"/>
              </a:rPr>
              <a:t>二、三 依所選學程比照技術型</a:t>
            </a:r>
            <a:r>
              <a:rPr lang="zh-TW" altLang="en-US" dirty="0" smtClean="0">
                <a:latin typeface="微軟正黑體" panose="020B0604030504040204" pitchFamily="34" charset="-120"/>
                <a:ea typeface="微軟正黑體" panose="020B0604030504040204" pitchFamily="34" charset="-120"/>
              </a:rPr>
              <a:t>高中</a:t>
            </a:r>
            <a:r>
              <a:rPr lang="zh-TW" altLang="en-US" sz="3200"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專門</a:t>
            </a:r>
            <a:r>
              <a:rPr lang="zh-TW" altLang="en-US" dirty="0">
                <a:latin typeface="微軟正黑體" panose="020B0604030504040204" pitchFamily="34" charset="-120"/>
                <a:ea typeface="微軟正黑體" panose="020B0604030504040204" pitchFamily="34" charset="-120"/>
              </a:rPr>
              <a:t>學</a:t>
            </a:r>
            <a:r>
              <a:rPr lang="zh-TW" altLang="en-US" dirty="0" smtClean="0">
                <a:latin typeface="微軟正黑體" panose="020B0604030504040204" pitchFamily="34" charset="-120"/>
                <a:ea typeface="微軟正黑體" panose="020B0604030504040204" pitchFamily="34" charset="-120"/>
              </a:rPr>
              <a:t>程</a:t>
            </a:r>
            <a:r>
              <a:rPr lang="zh-TW" altLang="en-US" sz="3200"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或</a:t>
            </a:r>
            <a:r>
              <a:rPr lang="zh-TW" altLang="en-US" dirty="0">
                <a:latin typeface="微軟正黑體" panose="020B0604030504040204" pitchFamily="34" charset="-120"/>
                <a:ea typeface="微軟正黑體" panose="020B0604030504040204" pitchFamily="34" charset="-120"/>
              </a:rPr>
              <a:t>普通型</a:t>
            </a:r>
            <a:r>
              <a:rPr lang="zh-TW" altLang="en-US" dirty="0" smtClean="0">
                <a:latin typeface="微軟正黑體" panose="020B0604030504040204" pitchFamily="34" charset="-120"/>
                <a:ea typeface="微軟正黑體" panose="020B0604030504040204" pitchFamily="34" charset="-120"/>
              </a:rPr>
              <a:t>高中</a:t>
            </a:r>
            <a:r>
              <a:rPr lang="zh-TW" altLang="en-US" sz="3200"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普通</a:t>
            </a:r>
            <a:r>
              <a:rPr lang="zh-TW" altLang="en-US" dirty="0">
                <a:latin typeface="微軟正黑體" panose="020B0604030504040204" pitchFamily="34" charset="-120"/>
                <a:ea typeface="微軟正黑體" panose="020B0604030504040204" pitchFamily="34" charset="-120"/>
              </a:rPr>
              <a:t>學</a:t>
            </a:r>
            <a:r>
              <a:rPr lang="zh-TW" altLang="en-US" dirty="0" smtClean="0">
                <a:latin typeface="微軟正黑體" panose="020B0604030504040204" pitchFamily="34" charset="-120"/>
                <a:ea typeface="微軟正黑體" panose="020B0604030504040204" pitchFamily="34" charset="-120"/>
              </a:rPr>
              <a:t>程</a:t>
            </a:r>
            <a:r>
              <a:rPr lang="zh-TW" altLang="en-US" sz="3200"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方式</a:t>
            </a:r>
            <a:r>
              <a:rPr lang="zh-TW" altLang="en-US" dirty="0">
                <a:latin typeface="微軟正黑體" panose="020B0604030504040204" pitchFamily="34" charset="-120"/>
                <a:ea typeface="微軟正黑體" panose="020B0604030504040204" pitchFamily="34" charset="-120"/>
              </a:rPr>
              <a:t>辦理。</a:t>
            </a: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866438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12"/>
        <p:cNvGrpSpPr/>
        <p:nvPr/>
      </p:nvGrpSpPr>
      <p:grpSpPr>
        <a:xfrm>
          <a:off x="0" y="0"/>
          <a:ext cx="0" cy="0"/>
          <a:chOff x="0" y="0"/>
          <a:chExt cx="0" cy="0"/>
        </a:xfrm>
      </p:grpSpPr>
      <p:sp>
        <p:nvSpPr>
          <p:cNvPr id="713" name="Google Shape;713;p17"/>
          <p:cNvSpPr txBox="1"/>
          <p:nvPr/>
        </p:nvSpPr>
        <p:spPr>
          <a:xfrm>
            <a:off x="2480844" y="4257104"/>
            <a:ext cx="12804900" cy="177279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國中教育會考</a:t>
            </a:r>
            <a:endParaRPr sz="1200" b="1" dirty="0">
              <a:latin typeface="微軟正黑體" panose="020B0604030504040204" pitchFamily="34" charset="-120"/>
              <a:ea typeface="微軟正黑體" panose="020B0604030504040204" pitchFamily="34" charset="-120"/>
            </a:endParaRPr>
          </a:p>
        </p:txBody>
      </p:sp>
      <p:grpSp>
        <p:nvGrpSpPr>
          <p:cNvPr id="715" name="Google Shape;715;p17"/>
          <p:cNvGrpSpPr/>
          <p:nvPr/>
        </p:nvGrpSpPr>
        <p:grpSpPr>
          <a:xfrm>
            <a:off x="14508389" y="-1376887"/>
            <a:ext cx="8379133" cy="10121522"/>
            <a:chOff x="0" y="1122439"/>
            <a:chExt cx="11172177" cy="13495363"/>
          </a:xfrm>
        </p:grpSpPr>
        <p:sp>
          <p:nvSpPr>
            <p:cNvPr id="716" name="Google Shape;716;p17"/>
            <p:cNvSpPr txBox="1"/>
            <p:nvPr/>
          </p:nvSpPr>
          <p:spPr>
            <a:xfrm>
              <a:off x="5533882"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7"/>
            <p:cNvSpPr txBox="1"/>
            <p:nvPr/>
          </p:nvSpPr>
          <p:spPr>
            <a:xfrm>
              <a:off x="8875094"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7"/>
            <p:cNvSpPr txBox="1"/>
            <p:nvPr/>
          </p:nvSpPr>
          <p:spPr>
            <a:xfrm>
              <a:off x="7204489" y="989312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txBox="1"/>
            <p:nvPr/>
          </p:nvSpPr>
          <p:spPr>
            <a:xfrm>
              <a:off x="5533882" y="696956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0" name="Google Shape;720;p17"/>
            <p:cNvGrpSpPr/>
            <p:nvPr/>
          </p:nvGrpSpPr>
          <p:grpSpPr>
            <a:xfrm>
              <a:off x="3341212" y="2923560"/>
              <a:ext cx="3341212" cy="2923560"/>
              <a:chOff x="0" y="0"/>
              <a:chExt cx="812800" cy="711200"/>
            </a:xfrm>
          </p:grpSpPr>
          <p:sp>
            <p:nvSpPr>
              <p:cNvPr id="721" name="Google Shape;72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2" name="Google Shape;72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23" name="Google Shape;723;p17"/>
            <p:cNvSpPr txBox="1"/>
            <p:nvPr/>
          </p:nvSpPr>
          <p:spPr>
            <a:xfrm>
              <a:off x="2192669" y="1122439"/>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4" name="Google Shape;724;p17"/>
            <p:cNvGrpSpPr/>
            <p:nvPr/>
          </p:nvGrpSpPr>
          <p:grpSpPr>
            <a:xfrm rot="10800000">
              <a:off x="3341212" y="11694242"/>
              <a:ext cx="3341212" cy="2923560"/>
              <a:chOff x="0" y="0"/>
              <a:chExt cx="812800" cy="711200"/>
            </a:xfrm>
          </p:grpSpPr>
          <p:sp>
            <p:nvSpPr>
              <p:cNvPr id="725" name="Google Shape;725;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6" name="Google Shape;726;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7"/>
            <p:cNvGrpSpPr/>
            <p:nvPr/>
          </p:nvGrpSpPr>
          <p:grpSpPr>
            <a:xfrm>
              <a:off x="1670606" y="5847121"/>
              <a:ext cx="3341212" cy="2923560"/>
              <a:chOff x="0" y="0"/>
              <a:chExt cx="812800" cy="711200"/>
            </a:xfrm>
          </p:grpSpPr>
          <p:sp>
            <p:nvSpPr>
              <p:cNvPr id="728" name="Google Shape;728;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9" name="Google Shape;729;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rot="10800000">
              <a:off x="1670606" y="8770681"/>
              <a:ext cx="3341212" cy="2923560"/>
              <a:chOff x="0" y="0"/>
              <a:chExt cx="812800" cy="711200"/>
            </a:xfrm>
          </p:grpSpPr>
          <p:sp>
            <p:nvSpPr>
              <p:cNvPr id="731" name="Google Shape;73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2" name="Google Shape;73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3" name="Google Shape;733;p17"/>
            <p:cNvGrpSpPr/>
            <p:nvPr/>
          </p:nvGrpSpPr>
          <p:grpSpPr>
            <a:xfrm>
              <a:off x="0" y="2923560"/>
              <a:ext cx="3341212" cy="2923560"/>
              <a:chOff x="0" y="0"/>
              <a:chExt cx="812800" cy="711200"/>
            </a:xfrm>
          </p:grpSpPr>
          <p:sp>
            <p:nvSpPr>
              <p:cNvPr id="734" name="Google Shape;734;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5" name="Google Shape;735;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6" name="Google Shape;736;p17"/>
          <p:cNvGrpSpPr/>
          <p:nvPr/>
        </p:nvGrpSpPr>
        <p:grpSpPr>
          <a:xfrm rot="10800000">
            <a:off x="831999" y="798912"/>
            <a:ext cx="1093611" cy="956910"/>
            <a:chOff x="0" y="0"/>
            <a:chExt cx="812800" cy="711200"/>
          </a:xfrm>
        </p:grpSpPr>
        <p:sp>
          <p:nvSpPr>
            <p:cNvPr id="737" name="Google Shape;737;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8" name="Google Shape;738;p17"/>
            <p:cNvSpPr txBox="1"/>
            <p:nvPr/>
          </p:nvSpPr>
          <p:spPr>
            <a:xfrm>
              <a:off x="127000" y="282575"/>
              <a:ext cx="558800" cy="3778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17"/>
          <p:cNvGrpSpPr/>
          <p:nvPr/>
        </p:nvGrpSpPr>
        <p:grpSpPr>
          <a:xfrm>
            <a:off x="1595440" y="7901945"/>
            <a:ext cx="1771490" cy="1550054"/>
            <a:chOff x="0" y="0"/>
            <a:chExt cx="812800" cy="711200"/>
          </a:xfrm>
        </p:grpSpPr>
        <p:sp>
          <p:nvSpPr>
            <p:cNvPr id="740" name="Google Shape;740;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41" name="Google Shape;741;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39296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2215991"/>
            <a:chOff x="-1" y="-19050"/>
            <a:chExt cx="19474549" cy="9417848"/>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9417848"/>
            </a:xfrm>
            <a:prstGeom prst="rect">
              <a:avLst/>
            </a:prstGeom>
            <a:noFill/>
            <a:ln>
              <a:noFill/>
            </a:ln>
          </p:spPr>
          <p:txBody>
            <a:bodyPr spcFirstLastPara="1" wrap="square" lIns="0" tIns="0" rIns="0" bIns="0" anchor="t" anchorCtr="0">
              <a:spAutoFit/>
            </a:bodyPr>
            <a:lstStyle/>
            <a:p>
              <a:pPr lvl="0">
                <a:lnSpc>
                  <a:spcPct val="120000"/>
                </a:lnSpc>
              </a:pPr>
              <a:r>
                <a:rPr lang="en-US" altLang="zh-TW"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年國中</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教育會考考程表</a:t>
              </a:r>
              <a:endPar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a:p>
              <a:pPr lvl="0">
                <a:lnSpc>
                  <a:spcPct val="120000"/>
                </a:lnSpc>
              </a:pP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5" name="內容版面配置區 4"/>
          <p:cNvGraphicFramePr>
            <a:graphicFrameLocks/>
          </p:cNvGraphicFramePr>
          <p:nvPr>
            <p:extLst>
              <p:ext uri="{D42A27DB-BD31-4B8C-83A1-F6EECF244321}">
                <p14:modId xmlns:p14="http://schemas.microsoft.com/office/powerpoint/2010/main" val="3630034725"/>
              </p:ext>
            </p:extLst>
          </p:nvPr>
        </p:nvGraphicFramePr>
        <p:xfrm>
          <a:off x="3143862" y="2686649"/>
          <a:ext cx="12000277" cy="5866845"/>
        </p:xfrm>
        <a:graphic>
          <a:graphicData uri="http://schemas.openxmlformats.org/drawingml/2006/table">
            <a:tbl>
              <a:tblPr firstRow="1" bandRow="1">
                <a:tableStyleId>{073A0DAA-6AF3-43AB-8588-CEC1D06C72B9}</a:tableStyleId>
              </a:tblPr>
              <a:tblGrid>
                <a:gridCol w="3664402">
                  <a:extLst>
                    <a:ext uri="{9D8B030D-6E8A-4147-A177-3AD203B41FA5}">
                      <a16:colId xmlns:a16="http://schemas.microsoft.com/office/drawing/2014/main" val="20000"/>
                    </a:ext>
                  </a:extLst>
                </a:gridCol>
                <a:gridCol w="2366772">
                  <a:extLst>
                    <a:ext uri="{9D8B030D-6E8A-4147-A177-3AD203B41FA5}">
                      <a16:colId xmlns:a16="http://schemas.microsoft.com/office/drawing/2014/main" val="20001"/>
                    </a:ext>
                  </a:extLst>
                </a:gridCol>
                <a:gridCol w="3707946">
                  <a:extLst>
                    <a:ext uri="{9D8B030D-6E8A-4147-A177-3AD203B41FA5}">
                      <a16:colId xmlns:a16="http://schemas.microsoft.com/office/drawing/2014/main" val="20002"/>
                    </a:ext>
                  </a:extLst>
                </a:gridCol>
                <a:gridCol w="2261157">
                  <a:extLst>
                    <a:ext uri="{9D8B030D-6E8A-4147-A177-3AD203B41FA5}">
                      <a16:colId xmlns:a16="http://schemas.microsoft.com/office/drawing/2014/main" val="20003"/>
                    </a:ext>
                  </a:extLst>
                </a:gridCol>
              </a:tblGrid>
              <a:tr h="67407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5</a:t>
                      </a: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1" lang="en-US" altLang="zh-TW" sz="2800" u="none" strike="noStrike" cap="none" normalizeH="0" baseline="0" dirty="0" smtClean="0">
                          <a:ln>
                            <a:noFill/>
                          </a:ln>
                          <a:effectLst/>
                          <a:latin typeface="微軟正黑體" panose="020B0604030504040204" pitchFamily="34" charset="-120"/>
                          <a:ea typeface="微軟正黑體" panose="020B0604030504040204" pitchFamily="34" charset="-120"/>
                        </a:rPr>
                        <a:t>20</a:t>
                      </a:r>
                      <a:r>
                        <a:rPr kumimoji="1" lang="zh-TW" altLang="en-US" sz="2800"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六</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a:t>
                      </a:r>
                      <a:endParaRPr kumimoji="1" lang="zh-TW" altLang="en-US" sz="2800" b="1"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endParaRPr>
                    </a:p>
                  </a:txBody>
                  <a:tcPr marL="91435" marR="91435" marT="45716" marB="45716" anchor="ctr"/>
                </a:tc>
                <a:tc hMerge="1">
                  <a:txBody>
                    <a:bodyPr/>
                    <a:lstStyle/>
                    <a:p>
                      <a:pPr algn="ctr"/>
                      <a:endParaRPr lang="zh-TW" altLang="en-US" sz="2800" dirty="0">
                        <a:latin typeface="標楷體" pitchFamily="65" charset="-120"/>
                        <a:ea typeface="標楷體" pitchFamily="65" charset="-120"/>
                      </a:endParaRPr>
                    </a:p>
                  </a:txBody>
                  <a:tcPr marL="91433" marR="91433" marT="45722" marB="45722"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5</a:t>
                      </a: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1" lang="en-US" altLang="zh-TW" sz="2800" u="none" strike="noStrike" cap="none" normalizeH="0" baseline="0" dirty="0" smtClean="0">
                          <a:ln>
                            <a:noFill/>
                          </a:ln>
                          <a:effectLst/>
                          <a:latin typeface="微軟正黑體" panose="020B0604030504040204" pitchFamily="34" charset="-120"/>
                          <a:ea typeface="微軟正黑體" panose="020B0604030504040204" pitchFamily="34" charset="-120"/>
                        </a:rPr>
                        <a:t>21</a:t>
                      </a:r>
                      <a:r>
                        <a:rPr kumimoji="1" lang="zh-TW" altLang="en-US" sz="2800"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a:t>
                      </a:r>
                      <a:endParaRPr kumimoji="1" lang="zh-TW" altLang="en-US" sz="2800" b="1"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endParaRPr>
                    </a:p>
                  </a:txBody>
                  <a:tcPr marL="91435" marR="91435" marT="45716" marB="45716" anchor="ctr"/>
                </a:tc>
                <a:tc hMerge="1">
                  <a:txBody>
                    <a:bodyPr/>
                    <a:lstStyle/>
                    <a:p>
                      <a:pPr algn="ctr"/>
                      <a:endParaRPr lang="zh-TW" altLang="en-US" sz="2800" b="1" dirty="0">
                        <a:latin typeface="標楷體" pitchFamily="65" charset="-120"/>
                        <a:ea typeface="標楷體" pitchFamily="65" charset="-120"/>
                      </a:endParaRPr>
                    </a:p>
                  </a:txBody>
                  <a:tcPr marL="91433" marR="91433" marT="45722" marB="45722" anchor="ctr"/>
                </a:tc>
                <a:extLst>
                  <a:ext uri="{0D108BD9-81ED-4DB2-BD59-A6C34878D82A}">
                    <a16:rowId xmlns:a16="http://schemas.microsoft.com/office/drawing/2014/main" val="10000"/>
                  </a:ext>
                </a:extLst>
              </a:tr>
              <a:tr h="649096">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rPr>
                        <a:t>08:20-08:30</a:t>
                      </a:r>
                      <a:endParaRPr kumimoji="1" lang="zh-TW" altLang="en-US" sz="2800" u="none" strike="noStrike" kern="1200" cap="none" normalizeH="0" baseline="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91435" marR="9143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考試說明</a:t>
                      </a:r>
                      <a:endParaRPr lang="zh-TW" altLang="en-US" sz="2800" b="0" dirty="0">
                        <a:latin typeface="微軟正黑體" panose="020B0604030504040204" pitchFamily="34" charset="-120"/>
                        <a:ea typeface="微軟正黑體" panose="020B0604030504040204" pitchFamily="34" charset="-120"/>
                      </a:endParaRPr>
                    </a:p>
                  </a:txBody>
                  <a:tcPr marL="91435" marR="91435" marT="45716" marB="45716" anchor="ctr"/>
                </a:tc>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rPr>
                        <a:t>08:20-08:30</a:t>
                      </a:r>
                      <a:endParaRPr kumimoji="1" lang="zh-TW" altLang="en-US" sz="2800" u="none" strike="noStrike" kern="1200" cap="none" normalizeH="0" baseline="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91435" marR="9143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考試說明</a:t>
                      </a:r>
                      <a:endParaRPr lang="zh-TW" altLang="en-US" sz="2800" b="0" dirty="0">
                        <a:latin typeface="微軟正黑體" panose="020B0604030504040204" pitchFamily="34" charset="-120"/>
                        <a:ea typeface="微軟正黑體" panose="020B0604030504040204" pitchFamily="34" charset="-120"/>
                      </a:endParaRPr>
                    </a:p>
                  </a:txBody>
                  <a:tcPr marL="91435" marR="91435" marT="45716" marB="45716" anchor="ctr"/>
                </a:tc>
                <a:extLst>
                  <a:ext uri="{0D108BD9-81ED-4DB2-BD59-A6C34878D82A}">
                    <a16:rowId xmlns:a16="http://schemas.microsoft.com/office/drawing/2014/main" val="10001"/>
                  </a:ext>
                </a:extLst>
              </a:tr>
              <a:tr h="649096">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08:30-</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09:40</a:t>
                      </a:r>
                      <a:endParaRPr kumimoji="1" lang="en-US" altLang="zh-TW" sz="28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社會</a:t>
                      </a:r>
                      <a:endParaRPr kumimoji="1" lang="zh-TW" altLang="en-US" sz="2800" b="0"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08:30-</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09:40</a:t>
                      </a:r>
                      <a:endParaRPr kumimoji="1" lang="en-US" altLang="zh-TW" sz="28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自然</a:t>
                      </a:r>
                      <a:endParaRPr kumimoji="1" lang="zh-TW" altLang="en-US" sz="2800" b="0"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extLst>
                  <a:ext uri="{0D108BD9-81ED-4DB2-BD59-A6C34878D82A}">
                    <a16:rowId xmlns:a16="http://schemas.microsoft.com/office/drawing/2014/main" val="10002"/>
                  </a:ext>
                </a:extLst>
              </a:tr>
              <a:tr h="649096">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10</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rPr>
                        <a:t>:20-10:30</a:t>
                      </a:r>
                      <a:endParaRPr kumimoji="1" lang="zh-TW" altLang="en-US" sz="2800" u="none" strike="noStrike" kern="1200" cap="none" normalizeH="0" baseline="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91435" marR="9143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考試說明</a:t>
                      </a:r>
                      <a:endParaRPr lang="zh-TW" altLang="en-US" sz="2800" b="0" dirty="0">
                        <a:latin typeface="微軟正黑體" panose="020B0604030504040204" pitchFamily="34" charset="-120"/>
                        <a:ea typeface="微軟正黑體" panose="020B0604030504040204" pitchFamily="34" charset="-120"/>
                      </a:endParaRPr>
                    </a:p>
                  </a:txBody>
                  <a:tcPr marL="91435" marR="91435" marT="45716" marB="45716" anchor="ctr"/>
                </a:tc>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1</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rPr>
                        <a:t>0:20-10:30</a:t>
                      </a:r>
                      <a:endParaRPr kumimoji="1" lang="zh-TW" altLang="en-US" sz="2800" u="none" strike="noStrike" kern="1200" cap="none" normalizeH="0" baseline="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91435" marR="9143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考試說明</a:t>
                      </a:r>
                      <a:endParaRPr lang="zh-TW" altLang="en-US" sz="2800" b="0" dirty="0">
                        <a:latin typeface="微軟正黑體" panose="020B0604030504040204" pitchFamily="34" charset="-120"/>
                        <a:ea typeface="微軟正黑體" panose="020B0604030504040204" pitchFamily="34" charset="-120"/>
                      </a:endParaRPr>
                    </a:p>
                  </a:txBody>
                  <a:tcPr marL="91435" marR="91435" marT="45716" marB="45716" anchor="ctr"/>
                </a:tc>
                <a:extLst>
                  <a:ext uri="{0D108BD9-81ED-4DB2-BD59-A6C34878D82A}">
                    <a16:rowId xmlns:a16="http://schemas.microsoft.com/office/drawing/2014/main" val="10003"/>
                  </a:ext>
                </a:extLst>
              </a:tr>
              <a:tr h="649096">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10:30-</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11:50</a:t>
                      </a:r>
                      <a:endParaRPr kumimoji="1" lang="en-US" altLang="zh-TW" sz="28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數學</a:t>
                      </a:r>
                      <a:endParaRPr kumimoji="1" lang="zh-TW" altLang="en-US" sz="2800" b="0"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10:30-</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11:30</a:t>
                      </a:r>
                      <a:endParaRPr lang="zh-TW" altLang="en-US" sz="2800" b="1" dirty="0">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英語閱讀</a:t>
                      </a:r>
                      <a:endParaRPr kumimoji="1" lang="zh-TW" altLang="en-US" sz="2800" b="0"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extLst>
                  <a:ext uri="{0D108BD9-81ED-4DB2-BD59-A6C34878D82A}">
                    <a16:rowId xmlns:a16="http://schemas.microsoft.com/office/drawing/2014/main" val="10004"/>
                  </a:ext>
                </a:extLst>
              </a:tr>
              <a:tr h="649096">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13</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rPr>
                        <a:t>:40-13:50</a:t>
                      </a:r>
                      <a:endParaRPr kumimoji="1" lang="zh-TW" altLang="en-US" sz="2800" u="none" strike="noStrike" kern="1200" cap="none" normalizeH="0" baseline="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91435" marR="9143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考試說明</a:t>
                      </a:r>
                      <a:endParaRPr lang="zh-TW" altLang="en-US" sz="2800" b="0" dirty="0">
                        <a:latin typeface="微軟正黑體" panose="020B0604030504040204" pitchFamily="34" charset="-120"/>
                        <a:ea typeface="微軟正黑體" panose="020B0604030504040204" pitchFamily="34" charset="-120"/>
                      </a:endParaRPr>
                    </a:p>
                  </a:txBody>
                  <a:tcPr marL="91435" marR="91435" marT="45716" marB="45716" anchor="ctr"/>
                </a:tc>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12</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rPr>
                        <a:t>:00-12:05</a:t>
                      </a:r>
                      <a:endParaRPr kumimoji="1" lang="zh-TW" altLang="en-US" sz="2800" u="none" strike="noStrike" kern="1200" cap="none" normalizeH="0" baseline="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91435" marR="9143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考試說明</a:t>
                      </a:r>
                      <a:endParaRPr lang="zh-TW" altLang="en-US" sz="2800" b="0" dirty="0">
                        <a:latin typeface="微軟正黑體" panose="020B0604030504040204" pitchFamily="34" charset="-120"/>
                        <a:ea typeface="微軟正黑體" panose="020B0604030504040204" pitchFamily="34" charset="-120"/>
                      </a:endParaRPr>
                    </a:p>
                  </a:txBody>
                  <a:tcPr marL="91435" marR="91435" marT="45716" marB="45716" anchor="ctr"/>
                </a:tc>
                <a:extLst>
                  <a:ext uri="{0D108BD9-81ED-4DB2-BD59-A6C34878D82A}">
                    <a16:rowId xmlns:a16="http://schemas.microsoft.com/office/drawing/2014/main" val="10005"/>
                  </a:ext>
                </a:extLst>
              </a:tr>
              <a:tr h="649096">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13:50-</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15:00</a:t>
                      </a:r>
                      <a:endParaRPr kumimoji="1" lang="en-US" altLang="zh-TW" sz="28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國文</a:t>
                      </a:r>
                      <a:endParaRPr kumimoji="1" lang="zh-TW" altLang="en-US" sz="2800" b="0"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12:05-</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12:30</a:t>
                      </a:r>
                      <a:endParaRPr kumimoji="1" lang="en-US" altLang="zh-TW" sz="28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英語聽力</a:t>
                      </a:r>
                      <a:endParaRPr kumimoji="1" lang="zh-TW" altLang="en-US" sz="2800" b="0"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extLst>
                  <a:ext uri="{0D108BD9-81ED-4DB2-BD59-A6C34878D82A}">
                    <a16:rowId xmlns:a16="http://schemas.microsoft.com/office/drawing/2014/main" val="10006"/>
                  </a:ext>
                </a:extLst>
              </a:tr>
              <a:tr h="649096">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15</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rPr>
                        <a:t>:40-15:50</a:t>
                      </a:r>
                      <a:endParaRPr kumimoji="1" lang="zh-TW" altLang="en-US" sz="2800" u="none" strike="noStrike" kern="1200" cap="none" normalizeH="0" baseline="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91435" marR="9143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考試說明</a:t>
                      </a:r>
                      <a:endParaRPr lang="zh-TW" altLang="en-US" sz="2800" b="0" dirty="0">
                        <a:latin typeface="微軟正黑體" panose="020B0604030504040204" pitchFamily="34" charset="-120"/>
                        <a:ea typeface="微軟正黑體" panose="020B0604030504040204" pitchFamily="34" charset="-120"/>
                      </a:endParaRPr>
                    </a:p>
                  </a:txBody>
                  <a:tcPr marL="91435" marR="91435" marT="45716" marB="45716"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41" marR="91441" marT="45708" marB="45708" anchor="ctr" horzOverflow="overflow"/>
                </a:tc>
                <a:extLst>
                  <a:ext uri="{0D108BD9-81ED-4DB2-BD59-A6C34878D82A}">
                    <a16:rowId xmlns:a16="http://schemas.microsoft.com/office/drawing/2014/main" val="10007"/>
                  </a:ext>
                </a:extLst>
              </a:tr>
              <a:tr h="649096">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15:50-</a:t>
                      </a:r>
                      <a:r>
                        <a:rPr kumimoji="1" lang="en-US" altLang="zh-TW" sz="2800" u="none" strike="noStrike" kern="1200" cap="none" normalizeH="0" baseline="0" dirty="0">
                          <a:ln>
                            <a:noFill/>
                          </a:ln>
                          <a:effectLst/>
                          <a:latin typeface="微軟正黑體" panose="020B0604030504040204" pitchFamily="34" charset="-120"/>
                          <a:ea typeface="微軟正黑體" panose="020B0604030504040204" pitchFamily="34" charset="-120"/>
                          <a:sym typeface="Wingdings" charset="0"/>
                        </a:rPr>
                        <a:t></a:t>
                      </a:r>
                      <a:r>
                        <a:rPr kumimoji="1" lang="en-US" altLang="zh-TW" sz="2800" u="none" strike="noStrike" cap="none" normalizeH="0" baseline="0" dirty="0">
                          <a:ln>
                            <a:noFill/>
                          </a:ln>
                          <a:effectLst/>
                          <a:latin typeface="微軟正黑體" panose="020B0604030504040204" pitchFamily="34" charset="-120"/>
                          <a:ea typeface="微軟正黑體" panose="020B0604030504040204" pitchFamily="34" charset="-120"/>
                        </a:rPr>
                        <a:t>16:40</a:t>
                      </a:r>
                      <a:endParaRPr kumimoji="1" lang="en-US" altLang="zh-TW" sz="28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u="none" strike="noStrike" cap="none" normalizeH="0" baseline="0" dirty="0">
                          <a:ln>
                            <a:noFill/>
                          </a:ln>
                          <a:effectLst/>
                          <a:latin typeface="微軟正黑體" panose="020B0604030504040204" pitchFamily="34" charset="-120"/>
                          <a:ea typeface="微軟正黑體" panose="020B0604030504040204" pitchFamily="34" charset="-120"/>
                        </a:rPr>
                        <a:t>寫作測驗</a:t>
                      </a:r>
                      <a:endParaRPr kumimoji="1" lang="zh-TW" altLang="en-US" sz="2800" b="0"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41" marR="91441" marT="45708" marB="45708"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000099"/>
                        </a:solidFill>
                        <a:latin typeface="微軟正黑體" panose="020B0604030504040204" pitchFamily="34" charset="-120"/>
                        <a:ea typeface="微軟正黑體" panose="020B0604030504040204" pitchFamily="34" charset="-120"/>
                      </a:endParaRPr>
                    </a:p>
                  </a:txBody>
                  <a:tcPr marL="91435" marR="91435" marT="45716" marB="4571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000099"/>
                        </a:solidFill>
                        <a:latin typeface="微軟正黑體" panose="020B0604030504040204" pitchFamily="34" charset="-120"/>
                        <a:ea typeface="微軟正黑體" panose="020B0604030504040204" pitchFamily="34" charset="-120"/>
                      </a:endParaRPr>
                    </a:p>
                  </a:txBody>
                  <a:tcPr marL="91435" marR="91435" marT="45716" marB="45716"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151766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1107996"/>
            <a:chOff x="-1" y="-19050"/>
            <a:chExt cx="19474549" cy="470892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4708926"/>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會考成績</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能力等級與加註</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標示</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166" name="內容版面配置區 4"/>
          <p:cNvGraphicFramePr>
            <a:graphicFrameLocks/>
          </p:cNvGraphicFramePr>
          <p:nvPr>
            <p:extLst>
              <p:ext uri="{D42A27DB-BD31-4B8C-83A1-F6EECF244321}">
                <p14:modId xmlns:p14="http://schemas.microsoft.com/office/powerpoint/2010/main" val="588428263"/>
              </p:ext>
            </p:extLst>
          </p:nvPr>
        </p:nvGraphicFramePr>
        <p:xfrm>
          <a:off x="3859868" y="2589053"/>
          <a:ext cx="10525432" cy="5948075"/>
        </p:xfrm>
        <a:graphic>
          <a:graphicData uri="http://schemas.openxmlformats.org/drawingml/2006/table">
            <a:tbl>
              <a:tblPr firstRow="1" bandRow="1">
                <a:tableStyleId>{073A0DAA-6AF3-43AB-8588-CEC1D06C72B9}</a:tableStyleId>
              </a:tblPr>
              <a:tblGrid>
                <a:gridCol w="2652445">
                  <a:extLst>
                    <a:ext uri="{9D8B030D-6E8A-4147-A177-3AD203B41FA5}">
                      <a16:colId xmlns:a16="http://schemas.microsoft.com/office/drawing/2014/main" val="20000"/>
                    </a:ext>
                  </a:extLst>
                </a:gridCol>
                <a:gridCol w="2652445">
                  <a:extLst>
                    <a:ext uri="{9D8B030D-6E8A-4147-A177-3AD203B41FA5}">
                      <a16:colId xmlns:a16="http://schemas.microsoft.com/office/drawing/2014/main" val="20001"/>
                    </a:ext>
                  </a:extLst>
                </a:gridCol>
                <a:gridCol w="5220542">
                  <a:extLst>
                    <a:ext uri="{9D8B030D-6E8A-4147-A177-3AD203B41FA5}">
                      <a16:colId xmlns:a16="http://schemas.microsoft.com/office/drawing/2014/main" val="20002"/>
                    </a:ext>
                  </a:extLst>
                </a:gridCol>
              </a:tblGrid>
              <a:tr h="743505">
                <a:tc>
                  <a:txBody>
                    <a:bodyPr/>
                    <a:lstStyle/>
                    <a:p>
                      <a:pPr algn="ctr"/>
                      <a:r>
                        <a:rPr lang="zh-TW" altLang="en-US" sz="3200" dirty="0">
                          <a:latin typeface="微軟正黑體" panose="020B0604030504040204" pitchFamily="34" charset="-120"/>
                          <a:ea typeface="微軟正黑體" panose="020B0604030504040204" pitchFamily="34" charset="-120"/>
                        </a:rPr>
                        <a:t>能力等級</a:t>
                      </a:r>
                      <a:endParaRPr lang="zh-TW" altLang="en-US" sz="3200" b="1" dirty="0">
                        <a:solidFill>
                          <a:schemeClr val="bg1"/>
                        </a:solidFill>
                        <a:latin typeface="微軟正黑體" panose="020B0604030504040204" pitchFamily="34" charset="-120"/>
                        <a:ea typeface="微軟正黑體" panose="020B0604030504040204" pitchFamily="34" charset="-120"/>
                      </a:endParaRPr>
                    </a:p>
                  </a:txBody>
                  <a:tcPr marL="91433" marR="91433" marT="45728" marB="45728" anchor="ctr"/>
                </a:tc>
                <a:tc>
                  <a:txBody>
                    <a:bodyPr/>
                    <a:lstStyle/>
                    <a:p>
                      <a:pPr algn="ctr"/>
                      <a:r>
                        <a:rPr lang="zh-TW" altLang="en-US" sz="3200" dirty="0">
                          <a:latin typeface="微軟正黑體" panose="020B0604030504040204" pitchFamily="34" charset="-120"/>
                          <a:ea typeface="微軟正黑體" panose="020B0604030504040204" pitchFamily="34" charset="-120"/>
                        </a:rPr>
                        <a:t>加註標示</a:t>
                      </a:r>
                      <a:endParaRPr lang="zh-TW" altLang="en-US" sz="3200" b="1" dirty="0">
                        <a:solidFill>
                          <a:schemeClr val="bg1"/>
                        </a:solidFill>
                        <a:latin typeface="微軟正黑體" panose="020B0604030504040204" pitchFamily="34" charset="-120"/>
                        <a:ea typeface="微軟正黑體" panose="020B0604030504040204" pitchFamily="34" charset="-120"/>
                      </a:endParaRPr>
                    </a:p>
                  </a:txBody>
                  <a:tcPr marL="91433" marR="91433" marT="45728" marB="45728" anchor="ctr"/>
                </a:tc>
                <a:tc>
                  <a:txBody>
                    <a:bodyPr/>
                    <a:lstStyle/>
                    <a:p>
                      <a:pPr algn="ctr"/>
                      <a:r>
                        <a:rPr lang="zh-TW" altLang="en-US" sz="3200" dirty="0">
                          <a:latin typeface="微軟正黑體" panose="020B0604030504040204" pitchFamily="34" charset="-120"/>
                          <a:ea typeface="微軟正黑體" panose="020B0604030504040204" pitchFamily="34" charset="-120"/>
                        </a:rPr>
                        <a:t>標示說明</a:t>
                      </a:r>
                      <a:endParaRPr lang="zh-TW" altLang="en-US" sz="3200" b="1" dirty="0">
                        <a:solidFill>
                          <a:schemeClr val="bg1"/>
                        </a:solidFill>
                        <a:latin typeface="微軟正黑體" panose="020B0604030504040204" pitchFamily="34" charset="-120"/>
                        <a:ea typeface="微軟正黑體" panose="020B0604030504040204" pitchFamily="34" charset="-120"/>
                      </a:endParaRPr>
                    </a:p>
                  </a:txBody>
                  <a:tcPr marL="91433" marR="91433" marT="45728" marB="45728" anchor="ctr"/>
                </a:tc>
                <a:extLst>
                  <a:ext uri="{0D108BD9-81ED-4DB2-BD59-A6C34878D82A}">
                    <a16:rowId xmlns:a16="http://schemas.microsoft.com/office/drawing/2014/main" val="10000"/>
                  </a:ext>
                </a:extLst>
              </a:tr>
              <a:tr h="74351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微軟正黑體" panose="020B0604030504040204" pitchFamily="34" charset="-120"/>
                          <a:ea typeface="微軟正黑體" panose="020B0604030504040204" pitchFamily="34" charset="-120"/>
                        </a:rPr>
                        <a:t>精熟</a:t>
                      </a:r>
                      <a:r>
                        <a:rPr lang="en-US" altLang="zh-TW" sz="3200" dirty="0">
                          <a:latin typeface="微軟正黑體" panose="020B0604030504040204" pitchFamily="34" charset="-120"/>
                          <a:ea typeface="微軟正黑體" panose="020B0604030504040204" pitchFamily="34" charset="-12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答對題數</a:t>
                      </a:r>
                      <a:r>
                        <a:rPr lang="en-US" altLang="zh-TW" sz="2800" dirty="0">
                          <a:latin typeface="微軟正黑體" panose="020B0604030504040204" pitchFamily="34" charset="-120"/>
                          <a:ea typeface="微軟正黑體" panose="020B0604030504040204" pitchFamily="34" charset="-120"/>
                        </a:rPr>
                        <a:t>80~85%</a:t>
                      </a:r>
                      <a:r>
                        <a:rPr lang="zh-TW" altLang="en-US" sz="2800" dirty="0">
                          <a:latin typeface="微軟正黑體" panose="020B0604030504040204" pitchFamily="34" charset="-120"/>
                          <a:ea typeface="微軟正黑體" panose="020B0604030504040204" pitchFamily="34" charset="-120"/>
                        </a:rPr>
                        <a:t>以上</a:t>
                      </a:r>
                      <a:endParaRPr kumimoji="1" lang="en-US" altLang="zh-TW" sz="28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33" marR="91433" marT="45723" marB="45723" anchor="ctr" horzOverflow="overflow"/>
                </a:tc>
                <a:tc>
                  <a:txBody>
                    <a:bodyPr/>
                    <a:lstStyle/>
                    <a:p>
                      <a:pPr algn="ctr"/>
                      <a:r>
                        <a:rPr lang="en-US" altLang="zh-TW" sz="2800" kern="1200" baseline="0" dirty="0">
                          <a:latin typeface="微軟正黑體" panose="020B0604030504040204" pitchFamily="34" charset="-120"/>
                          <a:ea typeface="微軟正黑體" panose="020B0604030504040204" pitchFamily="34" charset="-120"/>
                        </a:rPr>
                        <a:t>A++</a:t>
                      </a:r>
                      <a:endParaRPr lang="zh-TW" altLang="en-US" sz="2800" b="1" dirty="0">
                        <a:solidFill>
                          <a:srgbClr val="000099"/>
                        </a:solidFill>
                        <a:latin typeface="微軟正黑體" panose="020B0604030504040204" pitchFamily="34" charset="-120"/>
                        <a:ea typeface="微軟正黑體" panose="020B0604030504040204" pitchFamily="34" charset="-120"/>
                      </a:endParaRPr>
                    </a:p>
                  </a:txBody>
                  <a:tcPr marL="91433" marR="91433"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精</a:t>
                      </a:r>
                      <a:r>
                        <a:rPr lang="zh-TW" altLang="en-US" sz="2800" kern="1200" baseline="0" dirty="0">
                          <a:latin typeface="微軟正黑體" panose="020B0604030504040204" pitchFamily="34" charset="-120"/>
                          <a:ea typeface="微軟正黑體" panose="020B0604030504040204" pitchFamily="34" charset="-120"/>
                        </a:rPr>
                        <a:t>熟等級前</a:t>
                      </a:r>
                      <a:r>
                        <a:rPr lang="en-US" altLang="zh-TW" sz="2800" kern="1200" baseline="0" dirty="0">
                          <a:latin typeface="微軟正黑體" panose="020B0604030504040204" pitchFamily="34" charset="-120"/>
                          <a:ea typeface="微軟正黑體" panose="020B0604030504040204" pitchFamily="34" charset="-120"/>
                        </a:rPr>
                        <a:t>25%</a:t>
                      </a:r>
                      <a:endParaRPr lang="zh-TW" altLang="en-US" sz="2800" b="1" dirty="0">
                        <a:solidFill>
                          <a:schemeClr val="bg1"/>
                        </a:solidFill>
                        <a:latin typeface="微軟正黑體" panose="020B0604030504040204" pitchFamily="34" charset="-120"/>
                        <a:ea typeface="微軟正黑體" panose="020B0604030504040204" pitchFamily="34" charset="-120"/>
                        <a:cs typeface="BiauKai"/>
                      </a:endParaRPr>
                    </a:p>
                  </a:txBody>
                  <a:tcPr marL="91427" marR="91427" marT="45731" marB="45731" anchor="ctr"/>
                </a:tc>
                <a:extLst>
                  <a:ext uri="{0D108BD9-81ED-4DB2-BD59-A6C34878D82A}">
                    <a16:rowId xmlns:a16="http://schemas.microsoft.com/office/drawing/2014/main" val="10001"/>
                  </a:ext>
                </a:extLst>
              </a:tr>
              <a:tr h="743510">
                <a:tc vMerge="1">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endParaRPr kumimoji="1" lang="en-US" altLang="zh-TW" sz="2500" b="1" i="0" u="none" strike="noStrike" cap="none" normalizeH="0" baseline="0" dirty="0">
                        <a:ln>
                          <a:noFill/>
                        </a:ln>
                        <a:solidFill>
                          <a:srgbClr val="000099"/>
                        </a:solidFill>
                        <a:effectLst/>
                        <a:latin typeface="標楷體" pitchFamily="65" charset="-120"/>
                        <a:ea typeface="標楷體" pitchFamily="65" charset="-120"/>
                      </a:endParaRPr>
                    </a:p>
                  </a:txBody>
                  <a:tcPr marT="45715" marB="45715"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kern="1200" baseline="0" dirty="0">
                          <a:latin typeface="微軟正黑體" panose="020B0604030504040204" pitchFamily="34" charset="-120"/>
                          <a:ea typeface="微軟正黑體" panose="020B0604030504040204" pitchFamily="34" charset="-120"/>
                        </a:rPr>
                        <a:t>A+</a:t>
                      </a:r>
                      <a:endParaRPr lang="zh-TW" altLang="en-US" sz="2800" b="1" dirty="0">
                        <a:solidFill>
                          <a:srgbClr val="000099"/>
                        </a:solidFill>
                        <a:latin typeface="微軟正黑體" panose="020B0604030504040204" pitchFamily="34" charset="-120"/>
                        <a:ea typeface="微軟正黑體" panose="020B0604030504040204" pitchFamily="34" charset="-120"/>
                      </a:endParaRPr>
                    </a:p>
                  </a:txBody>
                  <a:tcPr marL="91433" marR="91433"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精</a:t>
                      </a:r>
                      <a:r>
                        <a:rPr lang="zh-TW" altLang="en-US" sz="2800" kern="1200" baseline="0" dirty="0">
                          <a:latin typeface="微軟正黑體" panose="020B0604030504040204" pitchFamily="34" charset="-120"/>
                          <a:ea typeface="微軟正黑體" panose="020B0604030504040204" pitchFamily="34" charset="-120"/>
                        </a:rPr>
                        <a:t>熟等級前</a:t>
                      </a:r>
                      <a:r>
                        <a:rPr lang="en-US" altLang="zh-TW" sz="2800" kern="1200" baseline="0" dirty="0">
                          <a:latin typeface="微軟正黑體" panose="020B0604030504040204" pitchFamily="34" charset="-120"/>
                          <a:ea typeface="微軟正黑體" panose="020B0604030504040204" pitchFamily="34" charset="-120"/>
                        </a:rPr>
                        <a:t>26%</a:t>
                      </a:r>
                      <a:r>
                        <a:rPr lang="zh-TW" altLang="en-US" sz="2800" kern="1200" baseline="0" dirty="0">
                          <a:latin typeface="微軟正黑體" panose="020B0604030504040204" pitchFamily="34" charset="-120"/>
                          <a:ea typeface="微軟正黑體" panose="020B0604030504040204" pitchFamily="34" charset="-120"/>
                        </a:rPr>
                        <a:t>～</a:t>
                      </a:r>
                      <a:r>
                        <a:rPr lang="en-US" altLang="zh-TW" sz="2800" kern="1200" baseline="0" dirty="0">
                          <a:latin typeface="微軟正黑體" panose="020B0604030504040204" pitchFamily="34" charset="-120"/>
                          <a:ea typeface="微軟正黑體" panose="020B0604030504040204" pitchFamily="34" charset="-120"/>
                        </a:rPr>
                        <a:t>50%</a:t>
                      </a: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marL="91427" marR="91427" marT="45731" marB="45731" anchor="ctr"/>
                </a:tc>
                <a:extLst>
                  <a:ext uri="{0D108BD9-81ED-4DB2-BD59-A6C34878D82A}">
                    <a16:rowId xmlns:a16="http://schemas.microsoft.com/office/drawing/2014/main" val="10002"/>
                  </a:ext>
                </a:extLst>
              </a:tr>
              <a:tr h="743510">
                <a:tc vMerge="1">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endParaRPr kumimoji="1" lang="en-US" altLang="zh-TW" sz="2500" b="1" i="0" u="none" strike="noStrike" cap="none" normalizeH="0" baseline="0" dirty="0">
                        <a:ln>
                          <a:noFill/>
                        </a:ln>
                        <a:solidFill>
                          <a:srgbClr val="000099"/>
                        </a:solidFill>
                        <a:effectLst/>
                        <a:latin typeface="標楷體" pitchFamily="65" charset="-120"/>
                        <a:ea typeface="標楷體" pitchFamily="65" charset="-120"/>
                      </a:endParaRPr>
                    </a:p>
                  </a:txBody>
                  <a:tcPr marT="45715" marB="45715"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kern="1200" baseline="0" dirty="0">
                          <a:latin typeface="微軟正黑體" panose="020B0604030504040204" pitchFamily="34" charset="-120"/>
                          <a:ea typeface="微軟正黑體" panose="020B0604030504040204" pitchFamily="34" charset="-120"/>
                        </a:rPr>
                        <a:t>A</a:t>
                      </a:r>
                      <a:endParaRPr lang="zh-TW" altLang="en-US" sz="2800" b="1" dirty="0">
                        <a:solidFill>
                          <a:srgbClr val="000099"/>
                        </a:solidFill>
                        <a:latin typeface="微軟正黑體" panose="020B0604030504040204" pitchFamily="34" charset="-120"/>
                        <a:ea typeface="微軟正黑體" panose="020B0604030504040204" pitchFamily="34" charset="-120"/>
                      </a:endParaRPr>
                    </a:p>
                  </a:txBody>
                  <a:tcPr marL="91433" marR="91433"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marL="91427" marR="91427" marT="45731" marB="45731" anchor="ctr"/>
                </a:tc>
                <a:extLst>
                  <a:ext uri="{0D108BD9-81ED-4DB2-BD59-A6C34878D82A}">
                    <a16:rowId xmlns:a16="http://schemas.microsoft.com/office/drawing/2014/main" val="10003"/>
                  </a:ext>
                </a:extLst>
              </a:tr>
              <a:tr h="74351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微軟正黑體" panose="020B0604030504040204" pitchFamily="34" charset="-120"/>
                          <a:ea typeface="微軟正黑體" panose="020B0604030504040204" pitchFamily="34" charset="-120"/>
                        </a:rPr>
                        <a:t>基礎</a:t>
                      </a:r>
                      <a:r>
                        <a:rPr lang="en-US" altLang="zh-TW" sz="3200" dirty="0">
                          <a:latin typeface="微軟正黑體" panose="020B0604030504040204" pitchFamily="34" charset="-120"/>
                          <a:ea typeface="微軟正黑體" panose="020B0604030504040204" pitchFamily="34" charset="-12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答對題數</a:t>
                      </a:r>
                      <a:endParaRPr lang="en-US" altLang="zh-TW" sz="2800" dirty="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latin typeface="微軟正黑體" panose="020B0604030504040204" pitchFamily="34" charset="-120"/>
                          <a:ea typeface="微軟正黑體" panose="020B0604030504040204" pitchFamily="34" charset="-120"/>
                        </a:rPr>
                        <a:t>40%</a:t>
                      </a:r>
                      <a:r>
                        <a:rPr lang="zh-TW" altLang="en-US" sz="2800" dirty="0">
                          <a:latin typeface="微軟正黑體" panose="020B0604030504040204" pitchFamily="34" charset="-120"/>
                          <a:ea typeface="微軟正黑體" panose="020B0604030504040204" pitchFamily="34" charset="-120"/>
                        </a:rPr>
                        <a:t>以上</a:t>
                      </a:r>
                      <a:endParaRPr kumimoji="1" lang="en-US" altLang="zh-TW" sz="28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33" marR="91433" marT="45723" marB="45723" anchor="ctr" horzOverflow="overflow"/>
                </a:tc>
                <a:tc>
                  <a:txBody>
                    <a:bodyPr/>
                    <a:lstStyle/>
                    <a:p>
                      <a:pPr algn="ctr"/>
                      <a:r>
                        <a:rPr lang="en-US" altLang="zh-TW" sz="2800" kern="1200" baseline="0" dirty="0">
                          <a:latin typeface="微軟正黑體" panose="020B0604030504040204" pitchFamily="34" charset="-120"/>
                          <a:ea typeface="微軟正黑體" panose="020B0604030504040204" pitchFamily="34" charset="-120"/>
                        </a:rPr>
                        <a:t>B++</a:t>
                      </a:r>
                      <a:endParaRPr lang="zh-TW" altLang="en-US" sz="2800" b="1" dirty="0">
                        <a:solidFill>
                          <a:srgbClr val="000099"/>
                        </a:solidFill>
                        <a:latin typeface="微軟正黑體" panose="020B0604030504040204" pitchFamily="34" charset="-120"/>
                        <a:ea typeface="微軟正黑體" panose="020B0604030504040204" pitchFamily="34" charset="-120"/>
                      </a:endParaRPr>
                    </a:p>
                  </a:txBody>
                  <a:tcPr marL="91433" marR="91433"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精</a:t>
                      </a:r>
                      <a:r>
                        <a:rPr lang="zh-TW" altLang="en-US" sz="2800" kern="1200" baseline="0" dirty="0">
                          <a:latin typeface="微軟正黑體" panose="020B0604030504040204" pitchFamily="34" charset="-120"/>
                          <a:ea typeface="微軟正黑體" panose="020B0604030504040204" pitchFamily="34" charset="-120"/>
                        </a:rPr>
                        <a:t>熟等級前</a:t>
                      </a:r>
                      <a:r>
                        <a:rPr lang="en-US" altLang="zh-TW" sz="2800" kern="1200" baseline="0" dirty="0">
                          <a:latin typeface="微軟正黑體" panose="020B0604030504040204" pitchFamily="34" charset="-120"/>
                          <a:ea typeface="微軟正黑體" panose="020B0604030504040204" pitchFamily="34" charset="-120"/>
                        </a:rPr>
                        <a:t>25%</a:t>
                      </a: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marL="91427" marR="91427" marT="45731" marB="45731" anchor="ctr"/>
                </a:tc>
                <a:extLst>
                  <a:ext uri="{0D108BD9-81ED-4DB2-BD59-A6C34878D82A}">
                    <a16:rowId xmlns:a16="http://schemas.microsoft.com/office/drawing/2014/main" val="10004"/>
                  </a:ext>
                </a:extLst>
              </a:tr>
              <a:tr h="743510">
                <a:tc vMerge="1">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endParaRPr kumimoji="1" lang="en-US" altLang="zh-TW" sz="2500" b="1" i="0" u="none" strike="noStrike" cap="none" normalizeH="0" baseline="0" dirty="0">
                        <a:ln>
                          <a:noFill/>
                        </a:ln>
                        <a:solidFill>
                          <a:srgbClr val="000099"/>
                        </a:solidFill>
                        <a:effectLst/>
                        <a:latin typeface="標楷體" pitchFamily="65" charset="-120"/>
                        <a:ea typeface="標楷體" pitchFamily="65" charset="-120"/>
                      </a:endParaRPr>
                    </a:p>
                  </a:txBody>
                  <a:tcPr marT="45715" marB="45715" anchor="ctr" horzOverflow="overflow"/>
                </a:tc>
                <a:tc>
                  <a:txBody>
                    <a:bodyPr/>
                    <a:lstStyle/>
                    <a:p>
                      <a:pPr algn="ctr"/>
                      <a:r>
                        <a:rPr lang="en-US" altLang="zh-TW" sz="2800" kern="1200" baseline="0" dirty="0">
                          <a:latin typeface="微軟正黑體" panose="020B0604030504040204" pitchFamily="34" charset="-120"/>
                          <a:ea typeface="微軟正黑體" panose="020B0604030504040204" pitchFamily="34" charset="-120"/>
                        </a:rPr>
                        <a:t>B+</a:t>
                      </a:r>
                      <a:endParaRPr lang="zh-TW" altLang="en-US" sz="2800" b="1" dirty="0">
                        <a:solidFill>
                          <a:srgbClr val="000099"/>
                        </a:solidFill>
                        <a:latin typeface="微軟正黑體" panose="020B0604030504040204" pitchFamily="34" charset="-120"/>
                        <a:ea typeface="微軟正黑體" panose="020B0604030504040204" pitchFamily="34" charset="-120"/>
                      </a:endParaRPr>
                    </a:p>
                  </a:txBody>
                  <a:tcPr marL="91433" marR="91433"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精</a:t>
                      </a:r>
                      <a:r>
                        <a:rPr lang="zh-TW" altLang="en-US" sz="2800" kern="1200" baseline="0" dirty="0">
                          <a:latin typeface="微軟正黑體" panose="020B0604030504040204" pitchFamily="34" charset="-120"/>
                          <a:ea typeface="微軟正黑體" panose="020B0604030504040204" pitchFamily="34" charset="-120"/>
                        </a:rPr>
                        <a:t>熟等級前</a:t>
                      </a:r>
                      <a:r>
                        <a:rPr lang="en-US" altLang="zh-TW" sz="2800" kern="1200" baseline="0" dirty="0">
                          <a:latin typeface="微軟正黑體" panose="020B0604030504040204" pitchFamily="34" charset="-120"/>
                          <a:ea typeface="微軟正黑體" panose="020B0604030504040204" pitchFamily="34" charset="-120"/>
                        </a:rPr>
                        <a:t>26%</a:t>
                      </a:r>
                      <a:r>
                        <a:rPr lang="zh-TW" altLang="en-US" sz="2800" kern="1200" baseline="0" dirty="0">
                          <a:latin typeface="微軟正黑體" panose="020B0604030504040204" pitchFamily="34" charset="-120"/>
                          <a:ea typeface="微軟正黑體" panose="020B0604030504040204" pitchFamily="34" charset="-120"/>
                        </a:rPr>
                        <a:t>～</a:t>
                      </a:r>
                      <a:r>
                        <a:rPr lang="en-US" altLang="zh-TW" sz="2800" kern="1200" baseline="0" dirty="0">
                          <a:latin typeface="微軟正黑體" panose="020B0604030504040204" pitchFamily="34" charset="-120"/>
                          <a:ea typeface="微軟正黑體" panose="020B0604030504040204" pitchFamily="34" charset="-120"/>
                        </a:rPr>
                        <a:t>50%</a:t>
                      </a: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marL="91427" marR="91427" marT="45731" marB="45731" anchor="ctr"/>
                </a:tc>
                <a:extLst>
                  <a:ext uri="{0D108BD9-81ED-4DB2-BD59-A6C34878D82A}">
                    <a16:rowId xmlns:a16="http://schemas.microsoft.com/office/drawing/2014/main" val="10005"/>
                  </a:ext>
                </a:extLst>
              </a:tr>
              <a:tr h="743510">
                <a:tc vMerge="1">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endParaRPr kumimoji="1" lang="en-US" altLang="zh-TW" sz="2500" b="1" i="0" u="none" strike="noStrike" cap="none" normalizeH="0" baseline="0" dirty="0">
                        <a:ln>
                          <a:noFill/>
                        </a:ln>
                        <a:solidFill>
                          <a:srgbClr val="000099"/>
                        </a:solidFill>
                        <a:effectLst/>
                        <a:latin typeface="標楷體" pitchFamily="65" charset="-120"/>
                        <a:ea typeface="標楷體" pitchFamily="65" charset="-120"/>
                      </a:endParaRPr>
                    </a:p>
                  </a:txBody>
                  <a:tcPr marT="45715" marB="45715" anchor="ctr" horzOverflow="overflow"/>
                </a:tc>
                <a:tc>
                  <a:txBody>
                    <a:bodyPr/>
                    <a:lstStyle/>
                    <a:p>
                      <a:pPr algn="ctr"/>
                      <a:r>
                        <a:rPr lang="en-US" altLang="zh-TW" sz="2800" kern="1200" baseline="0" dirty="0">
                          <a:latin typeface="微軟正黑體" panose="020B0604030504040204" pitchFamily="34" charset="-120"/>
                          <a:ea typeface="微軟正黑體" panose="020B0604030504040204" pitchFamily="34" charset="-120"/>
                        </a:rPr>
                        <a:t>B</a:t>
                      </a:r>
                      <a:endParaRPr lang="zh-TW" altLang="en-US" sz="2800" b="1" dirty="0">
                        <a:solidFill>
                          <a:srgbClr val="000099"/>
                        </a:solidFill>
                        <a:latin typeface="微軟正黑體" panose="020B0604030504040204" pitchFamily="34" charset="-120"/>
                        <a:ea typeface="微軟正黑體" panose="020B0604030504040204" pitchFamily="34" charset="-120"/>
                      </a:endParaRPr>
                    </a:p>
                  </a:txBody>
                  <a:tcPr marL="91433" marR="91433"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marL="91427" marR="91427" marT="45731" marB="45731" anchor="ctr"/>
                </a:tc>
                <a:extLst>
                  <a:ext uri="{0D108BD9-81ED-4DB2-BD59-A6C34878D82A}">
                    <a16:rowId xmlns:a16="http://schemas.microsoft.com/office/drawing/2014/main" val="10006"/>
                  </a:ext>
                </a:extLst>
              </a:tr>
              <a:tr h="7435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微軟正黑體" panose="020B0604030504040204" pitchFamily="34" charset="-120"/>
                          <a:ea typeface="微軟正黑體" panose="020B0604030504040204" pitchFamily="34" charset="-120"/>
                        </a:rPr>
                        <a:t>待加強</a:t>
                      </a:r>
                      <a:r>
                        <a:rPr lang="en-US" altLang="zh-TW" sz="3200" dirty="0">
                          <a:latin typeface="微軟正黑體" panose="020B0604030504040204" pitchFamily="34" charset="-120"/>
                          <a:ea typeface="微軟正黑體" panose="020B0604030504040204" pitchFamily="34" charset="-120"/>
                        </a:rPr>
                        <a:t>(C)</a:t>
                      </a:r>
                      <a:endParaRPr lang="zh-TW" altLang="en-US" sz="3200" b="1" dirty="0">
                        <a:solidFill>
                          <a:srgbClr val="FF0000"/>
                        </a:solidFill>
                        <a:latin typeface="微軟正黑體" panose="020B0604030504040204" pitchFamily="34" charset="-120"/>
                        <a:ea typeface="微軟正黑體" panose="020B0604030504040204" pitchFamily="34" charset="-120"/>
                      </a:endParaRPr>
                    </a:p>
                  </a:txBody>
                  <a:tcPr marL="91433" marR="91433" marT="45728" marB="45728" anchor="ct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lang="en-US" altLang="zh-TW" sz="2800" dirty="0">
                          <a:latin typeface="微軟正黑體" panose="020B0604030504040204" pitchFamily="34" charset="-120"/>
                          <a:ea typeface="微軟正黑體" panose="020B0604030504040204" pitchFamily="34" charset="-120"/>
                        </a:rPr>
                        <a:t>C</a:t>
                      </a:r>
                      <a:endParaRPr kumimoji="1" lang="zh-TW" altLang="en-US" sz="28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marL="91433" marR="91433" marT="45723" marB="45723"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marL="91427" marR="91427" marT="45731" marB="45731"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65992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1107996"/>
            <a:chOff x="-1" y="-19050"/>
            <a:chExt cx="19474549" cy="470892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4708926"/>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考前準備</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 name="群組 1"/>
          <p:cNvGrpSpPr/>
          <p:nvPr/>
        </p:nvGrpSpPr>
        <p:grpSpPr>
          <a:xfrm>
            <a:off x="1848024" y="1933910"/>
            <a:ext cx="14591952" cy="7258360"/>
            <a:chOff x="70464" y="975857"/>
            <a:chExt cx="11936708" cy="5882143"/>
          </a:xfrm>
        </p:grpSpPr>
        <p:pic>
          <p:nvPicPr>
            <p:cNvPr id="164" name="Picture 2" descr="C:\Users\user\Desktop\考場漫畫\景美女中_國中教育會考試場規則_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78809" y="1059448"/>
              <a:ext cx="4033055" cy="2700000"/>
            </a:xfrm>
            <a:prstGeom prst="rect">
              <a:avLst/>
            </a:prstGeom>
            <a:ln>
              <a:noFill/>
            </a:ln>
            <a:effectLst>
              <a:softEdge rad="112500"/>
            </a:effectLst>
          </p:spPr>
        </p:pic>
        <p:pic>
          <p:nvPicPr>
            <p:cNvPr id="165" name="Picture 2" descr="C:\Users\user\Desktop\考場漫畫\景美女中_國中教育會考試場規則_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899802" y="1090699"/>
              <a:ext cx="4055828" cy="2700000"/>
            </a:xfrm>
            <a:prstGeom prst="rect">
              <a:avLst/>
            </a:prstGeom>
            <a:ln>
              <a:noFill/>
            </a:ln>
            <a:effectLst>
              <a:softEdge rad="112500"/>
            </a:effectLst>
          </p:spPr>
        </p:pic>
        <p:pic>
          <p:nvPicPr>
            <p:cNvPr id="167" name="Picture 2" descr="C:\Users\user\Desktop\考場漫畫\景美女中_國中教育會考試場規則_1.jpg"/>
            <p:cNvPicPr>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464" y="1059445"/>
              <a:ext cx="4033054" cy="2700000"/>
            </a:xfrm>
            <a:prstGeom prst="rect">
              <a:avLst/>
            </a:prstGeom>
            <a:ln>
              <a:noFill/>
            </a:ln>
            <a:effectLst>
              <a:softEdge rad="112500"/>
            </a:effectLst>
          </p:spPr>
        </p:pic>
        <p:pic>
          <p:nvPicPr>
            <p:cNvPr id="168" name="圖片 16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5771" y="4158000"/>
              <a:ext cx="3607747" cy="2700000"/>
            </a:xfrm>
            <a:prstGeom prst="rect">
              <a:avLst/>
            </a:prstGeom>
            <a:ln>
              <a:noFill/>
            </a:ln>
            <a:effectLst>
              <a:softEdge rad="112500"/>
            </a:effectLst>
          </p:spPr>
        </p:pic>
        <p:pic>
          <p:nvPicPr>
            <p:cNvPr id="169" name="圖片 168"/>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4144437" y="4132796"/>
              <a:ext cx="3607747" cy="2700000"/>
            </a:xfrm>
            <a:prstGeom prst="rect">
              <a:avLst/>
            </a:prstGeom>
            <a:ln>
              <a:noFill/>
            </a:ln>
            <a:effectLst>
              <a:softEdge rad="112500"/>
            </a:effectLst>
          </p:spPr>
        </p:pic>
        <p:cxnSp>
          <p:nvCxnSpPr>
            <p:cNvPr id="170" name="直線接點 169"/>
            <p:cNvCxnSpPr/>
            <p:nvPr/>
          </p:nvCxnSpPr>
          <p:spPr>
            <a:xfrm>
              <a:off x="1127125" y="4005263"/>
              <a:ext cx="10072688" cy="0"/>
            </a:xfrm>
            <a:prstGeom prst="line">
              <a:avLst/>
            </a:prstGeom>
            <a:ln w="28575">
              <a:solidFill>
                <a:srgbClr val="0000FF">
                  <a:alpha val="60000"/>
                </a:srgbClr>
              </a:solidFill>
              <a:prstDash val="lgDash"/>
            </a:ln>
          </p:spPr>
          <p:style>
            <a:lnRef idx="1">
              <a:schemeClr val="accent1"/>
            </a:lnRef>
            <a:fillRef idx="0">
              <a:schemeClr val="accent1"/>
            </a:fillRef>
            <a:effectRef idx="0">
              <a:schemeClr val="accent1"/>
            </a:effectRef>
            <a:fontRef idx="minor">
              <a:schemeClr val="tx1"/>
            </a:fontRef>
          </p:style>
        </p:cxnSp>
        <p:grpSp>
          <p:nvGrpSpPr>
            <p:cNvPr id="171" name="群組 14"/>
            <p:cNvGrpSpPr>
              <a:grpSpLocks/>
            </p:cNvGrpSpPr>
            <p:nvPr/>
          </p:nvGrpSpPr>
          <p:grpSpPr bwMode="auto">
            <a:xfrm>
              <a:off x="8221061" y="4068763"/>
              <a:ext cx="3786111" cy="2700337"/>
              <a:chOff x="5854604" y="4158000"/>
              <a:chExt cx="3024000" cy="2700000"/>
            </a:xfrm>
          </p:grpSpPr>
          <p:pic>
            <p:nvPicPr>
              <p:cNvPr id="172" name="Picture 2" descr="C:\Users\user\Desktop\考場漫畫\景美女中_國中教育會考試場規則_1.jpg"/>
              <p:cNvPicPr>
                <a:picLocks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854604" y="4158000"/>
                <a:ext cx="3024000" cy="2700000"/>
              </a:xfrm>
              <a:prstGeom prst="rect">
                <a:avLst/>
              </a:prstGeom>
              <a:ln>
                <a:noFill/>
              </a:ln>
              <a:effectLst>
                <a:softEdge rad="112500"/>
              </a:effectLst>
            </p:spPr>
          </p:pic>
          <p:sp>
            <p:nvSpPr>
              <p:cNvPr id="173" name="矩形 172"/>
              <p:cNvSpPr/>
              <p:nvPr/>
            </p:nvSpPr>
            <p:spPr>
              <a:xfrm>
                <a:off x="6286774" y="5018318"/>
                <a:ext cx="720284" cy="215873"/>
              </a:xfrm>
              <a:prstGeom prst="rect">
                <a:avLst/>
              </a:prstGeom>
              <a:solidFill>
                <a:schemeClr val="tx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000" dirty="0">
                    <a:solidFill>
                      <a:schemeClr val="bg1"/>
                    </a:solidFill>
                  </a:rPr>
                  <a:t>試務中心</a:t>
                </a:r>
              </a:p>
            </p:txBody>
          </p:sp>
        </p:grpSp>
        <p:pic>
          <p:nvPicPr>
            <p:cNvPr id="174" name="Picture 2" descr="C:\Users\user\Desktop\考場漫畫\景美女中_國中教育會考試場規則_1.jpg"/>
            <p:cNvPicPr>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1383" y="975857"/>
              <a:ext cx="4033054" cy="2700000"/>
            </a:xfrm>
            <a:prstGeom prst="rect">
              <a:avLst/>
            </a:prstGeom>
            <a:ln>
              <a:noFill/>
            </a:ln>
            <a:effectLst>
              <a:softEdge rad="112500"/>
            </a:effectLst>
          </p:spPr>
        </p:pic>
      </p:grpSp>
    </p:spTree>
    <p:extLst>
      <p:ext uri="{BB962C8B-B14F-4D97-AF65-F5344CB8AC3E}">
        <p14:creationId xmlns:p14="http://schemas.microsoft.com/office/powerpoint/2010/main" val="39074109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2215991"/>
            <a:chOff x="-1" y="-19050"/>
            <a:chExt cx="19474549" cy="9417848"/>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9417848"/>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國、英閱讀、數、社、自、寫</a:t>
              </a:r>
              <a:b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b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遲到</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20</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分鐘不得入場</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 name="群組 2"/>
          <p:cNvGrpSpPr/>
          <p:nvPr/>
        </p:nvGrpSpPr>
        <p:grpSpPr>
          <a:xfrm>
            <a:off x="3672217" y="2826702"/>
            <a:ext cx="10943566" cy="6276483"/>
            <a:chOff x="839416" y="1018927"/>
            <a:chExt cx="9792015" cy="5839073"/>
          </a:xfrm>
        </p:grpSpPr>
        <p:pic>
          <p:nvPicPr>
            <p:cNvPr id="166" name="圖片 16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55298" y="3688837"/>
              <a:ext cx="3476133" cy="3169163"/>
            </a:xfrm>
            <a:prstGeom prst="rect">
              <a:avLst/>
            </a:prstGeom>
            <a:ln>
              <a:noFill/>
            </a:ln>
            <a:effectLst>
              <a:softEdge rad="112500"/>
            </a:effectLst>
          </p:spPr>
        </p:pic>
        <p:pic>
          <p:nvPicPr>
            <p:cNvPr id="175" name="Picture 2" descr="C:\Users\user\Desktop\考場漫畫\景美女中_國中教育會考試場規則_3.jpg"/>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88088" y="1018927"/>
              <a:ext cx="3743343" cy="3096000"/>
            </a:xfrm>
            <a:prstGeom prst="rect">
              <a:avLst/>
            </a:prstGeom>
            <a:ln>
              <a:noFill/>
            </a:ln>
            <a:effectLst>
              <a:softEdge rad="112500"/>
            </a:effectLst>
          </p:spPr>
        </p:pic>
        <p:pic>
          <p:nvPicPr>
            <p:cNvPr id="176" name="Picture 2" descr="C:\Users\user\Desktop\考場漫畫\景美女中_國中教育會考試場規則_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39416" y="1139983"/>
              <a:ext cx="5786437" cy="5718017"/>
            </a:xfrm>
            <a:prstGeom prst="rect">
              <a:avLst/>
            </a:prstGeom>
            <a:ln>
              <a:noFill/>
            </a:ln>
            <a:effectLst>
              <a:softEdge rad="112500"/>
            </a:effectLst>
          </p:spPr>
        </p:pic>
      </p:grpSp>
    </p:spTree>
    <p:extLst>
      <p:ext uri="{BB962C8B-B14F-4D97-AF65-F5344CB8AC3E}">
        <p14:creationId xmlns:p14="http://schemas.microsoft.com/office/powerpoint/2010/main" val="22969958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2215991"/>
            <a:chOff x="-1" y="-19050"/>
            <a:chExt cx="19474549" cy="9417848"/>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9417848"/>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國、英閱讀、數、社、自、寫</a:t>
              </a:r>
              <a:b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b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開始後</a:t>
              </a:r>
              <a:r>
                <a:rPr lang="en-US" altLang="zh-TW" sz="6000" dirty="0">
                  <a:solidFill>
                    <a:srgbClr val="351B65"/>
                  </a:solidFill>
                  <a:latin typeface="微軟正黑體" panose="020B0604030504040204" pitchFamily="34" charset="-120"/>
                  <a:ea typeface="微軟正黑體" panose="020B0604030504040204" pitchFamily="34" charset="-120"/>
                  <a:cs typeface="Raleway Black"/>
                  <a:sym typeface="Raleway Black"/>
                </a:rPr>
                <a:t>30</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分鐘內 不得離場</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 name="群組 1"/>
          <p:cNvGrpSpPr/>
          <p:nvPr/>
        </p:nvGrpSpPr>
        <p:grpSpPr>
          <a:xfrm>
            <a:off x="2720467" y="3198786"/>
            <a:ext cx="12820816" cy="5836603"/>
            <a:chOff x="407368" y="1463080"/>
            <a:chExt cx="11633833" cy="5463912"/>
          </a:xfrm>
        </p:grpSpPr>
        <p:pic>
          <p:nvPicPr>
            <p:cNvPr id="164"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120336" y="3645024"/>
              <a:ext cx="2920865" cy="3281968"/>
            </a:xfrm>
            <a:prstGeom prst="rect">
              <a:avLst/>
            </a:prstGeom>
            <a:ln>
              <a:noFill/>
            </a:ln>
            <a:effectLst>
              <a:softEdge rad="112500"/>
            </a:effectLst>
          </p:spPr>
        </p:pic>
        <p:pic>
          <p:nvPicPr>
            <p:cNvPr id="165" name="圖片 16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0016" y="1484784"/>
              <a:ext cx="3431637" cy="3678659"/>
            </a:xfrm>
            <a:prstGeom prst="rect">
              <a:avLst/>
            </a:prstGeom>
            <a:ln>
              <a:noFill/>
            </a:ln>
            <a:effectLst>
              <a:softEdge rad="112500"/>
            </a:effectLst>
          </p:spPr>
        </p:pic>
        <p:pic>
          <p:nvPicPr>
            <p:cNvPr id="16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7368" y="1463080"/>
              <a:ext cx="4977457" cy="481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66979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2215991"/>
            <a:chOff x="-1" y="-19050"/>
            <a:chExt cx="19474549" cy="9417848"/>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9417848"/>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英文聽力，開始播放後</a:t>
              </a:r>
            </a:p>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不得入場或先離場</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 name="群組 2"/>
          <p:cNvGrpSpPr/>
          <p:nvPr/>
        </p:nvGrpSpPr>
        <p:grpSpPr>
          <a:xfrm>
            <a:off x="2491140" y="2748035"/>
            <a:ext cx="13305721" cy="6569243"/>
            <a:chOff x="436562" y="1346423"/>
            <a:chExt cx="11374612" cy="5394324"/>
          </a:xfrm>
        </p:grpSpPr>
        <p:pic>
          <p:nvPicPr>
            <p:cNvPr id="1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562" y="1556792"/>
              <a:ext cx="5255968" cy="42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圖片 16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47225" y="1461757"/>
              <a:ext cx="2763949" cy="2841173"/>
            </a:xfrm>
            <a:prstGeom prst="rect">
              <a:avLst/>
            </a:prstGeom>
            <a:ln>
              <a:noFill/>
            </a:ln>
            <a:effectLst>
              <a:softEdge rad="112500"/>
            </a:effectLst>
          </p:spPr>
        </p:pic>
        <p:pic>
          <p:nvPicPr>
            <p:cNvPr id="169" name="Picture 2" descr="C:\Users\user\Desktop\考場漫畫\景美女中_國中教育會考試場規則_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34187" y="1346423"/>
              <a:ext cx="2763949" cy="2933265"/>
            </a:xfrm>
            <a:prstGeom prst="rect">
              <a:avLst/>
            </a:prstGeom>
            <a:ln>
              <a:noFill/>
            </a:ln>
            <a:effectLst>
              <a:softEdge rad="112500"/>
            </a:effectLst>
          </p:spPr>
        </p:pic>
        <p:pic>
          <p:nvPicPr>
            <p:cNvPr id="170"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20136" y="4102322"/>
              <a:ext cx="3556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590624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12"/>
        <p:cNvGrpSpPr/>
        <p:nvPr/>
      </p:nvGrpSpPr>
      <p:grpSpPr>
        <a:xfrm>
          <a:off x="0" y="0"/>
          <a:ext cx="0" cy="0"/>
          <a:chOff x="0" y="0"/>
          <a:chExt cx="0" cy="0"/>
        </a:xfrm>
      </p:grpSpPr>
      <p:sp>
        <p:nvSpPr>
          <p:cNvPr id="713" name="Google Shape;713;p17"/>
          <p:cNvSpPr txBox="1"/>
          <p:nvPr/>
        </p:nvSpPr>
        <p:spPr>
          <a:xfrm>
            <a:off x="2480844" y="3370707"/>
            <a:ext cx="12804900" cy="3545586"/>
          </a:xfrm>
          <a:prstGeom prst="rect">
            <a:avLst/>
          </a:prstGeom>
          <a:noFill/>
          <a:ln>
            <a:noFill/>
          </a:ln>
        </p:spPr>
        <p:txBody>
          <a:bodyPr spcFirstLastPara="1" wrap="square" lIns="0" tIns="0" rIns="0" bIns="0" anchor="t" anchorCtr="0">
            <a:spAutoFit/>
          </a:bodyPr>
          <a:lstStyle/>
          <a:p>
            <a:pPr lvl="0" algn="ctr">
              <a:lnSpc>
                <a:spcPct val="120000"/>
              </a:lnSpc>
            </a:pPr>
            <a:r>
              <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適性輔導</a:t>
            </a:r>
          </a:p>
          <a:p>
            <a:pPr lvl="0" algn="ctr">
              <a:lnSpc>
                <a:spcPct val="120000"/>
              </a:lnSpc>
            </a:pPr>
            <a:r>
              <a:rPr lang="zh-TW" altLang="en-US" sz="9600" b="1" dirty="0">
                <a:solidFill>
                  <a:srgbClr val="351B65"/>
                </a:solidFill>
                <a:latin typeface="微軟正黑體" panose="020B0604030504040204" pitchFamily="34" charset="-120"/>
                <a:ea typeface="微軟正黑體" panose="020B0604030504040204" pitchFamily="34" charset="-120"/>
                <a:cs typeface="Raleway Black"/>
                <a:sym typeface="Raleway Black"/>
              </a:rPr>
              <a:t>與志願選填</a:t>
            </a:r>
          </a:p>
        </p:txBody>
      </p:sp>
      <p:grpSp>
        <p:nvGrpSpPr>
          <p:cNvPr id="715" name="Google Shape;715;p17"/>
          <p:cNvGrpSpPr/>
          <p:nvPr/>
        </p:nvGrpSpPr>
        <p:grpSpPr>
          <a:xfrm>
            <a:off x="14508389" y="-1376887"/>
            <a:ext cx="8379133" cy="10121522"/>
            <a:chOff x="0" y="1122439"/>
            <a:chExt cx="11172177" cy="13495363"/>
          </a:xfrm>
        </p:grpSpPr>
        <p:sp>
          <p:nvSpPr>
            <p:cNvPr id="716" name="Google Shape;716;p17"/>
            <p:cNvSpPr txBox="1"/>
            <p:nvPr/>
          </p:nvSpPr>
          <p:spPr>
            <a:xfrm>
              <a:off x="5533882"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7"/>
            <p:cNvSpPr txBox="1"/>
            <p:nvPr/>
          </p:nvSpPr>
          <p:spPr>
            <a:xfrm>
              <a:off x="8875094"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7"/>
            <p:cNvSpPr txBox="1"/>
            <p:nvPr/>
          </p:nvSpPr>
          <p:spPr>
            <a:xfrm>
              <a:off x="7204489" y="989312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txBox="1"/>
            <p:nvPr/>
          </p:nvSpPr>
          <p:spPr>
            <a:xfrm>
              <a:off x="5533882" y="696956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0" name="Google Shape;720;p17"/>
            <p:cNvGrpSpPr/>
            <p:nvPr/>
          </p:nvGrpSpPr>
          <p:grpSpPr>
            <a:xfrm>
              <a:off x="3341212" y="2923560"/>
              <a:ext cx="3341212" cy="2923560"/>
              <a:chOff x="0" y="0"/>
              <a:chExt cx="812800" cy="711200"/>
            </a:xfrm>
          </p:grpSpPr>
          <p:sp>
            <p:nvSpPr>
              <p:cNvPr id="721" name="Google Shape;72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2" name="Google Shape;72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23" name="Google Shape;723;p17"/>
            <p:cNvSpPr txBox="1"/>
            <p:nvPr/>
          </p:nvSpPr>
          <p:spPr>
            <a:xfrm>
              <a:off x="2192669" y="1122439"/>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4" name="Google Shape;724;p17"/>
            <p:cNvGrpSpPr/>
            <p:nvPr/>
          </p:nvGrpSpPr>
          <p:grpSpPr>
            <a:xfrm rot="10800000">
              <a:off x="3341212" y="11694242"/>
              <a:ext cx="3341212" cy="2923560"/>
              <a:chOff x="0" y="0"/>
              <a:chExt cx="812800" cy="711200"/>
            </a:xfrm>
          </p:grpSpPr>
          <p:sp>
            <p:nvSpPr>
              <p:cNvPr id="725" name="Google Shape;725;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6" name="Google Shape;726;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7"/>
            <p:cNvGrpSpPr/>
            <p:nvPr/>
          </p:nvGrpSpPr>
          <p:grpSpPr>
            <a:xfrm>
              <a:off x="1670606" y="5847121"/>
              <a:ext cx="3341212" cy="2923560"/>
              <a:chOff x="0" y="0"/>
              <a:chExt cx="812800" cy="711200"/>
            </a:xfrm>
          </p:grpSpPr>
          <p:sp>
            <p:nvSpPr>
              <p:cNvPr id="728" name="Google Shape;728;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9" name="Google Shape;729;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rot="10800000">
              <a:off x="1670606" y="8770681"/>
              <a:ext cx="3341212" cy="2923560"/>
              <a:chOff x="0" y="0"/>
              <a:chExt cx="812800" cy="711200"/>
            </a:xfrm>
          </p:grpSpPr>
          <p:sp>
            <p:nvSpPr>
              <p:cNvPr id="731" name="Google Shape;73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2" name="Google Shape;73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3" name="Google Shape;733;p17"/>
            <p:cNvGrpSpPr/>
            <p:nvPr/>
          </p:nvGrpSpPr>
          <p:grpSpPr>
            <a:xfrm>
              <a:off x="0" y="2923560"/>
              <a:ext cx="3341212" cy="2923560"/>
              <a:chOff x="0" y="0"/>
              <a:chExt cx="812800" cy="711200"/>
            </a:xfrm>
          </p:grpSpPr>
          <p:sp>
            <p:nvSpPr>
              <p:cNvPr id="734" name="Google Shape;734;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5" name="Google Shape;735;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6" name="Google Shape;736;p17"/>
          <p:cNvGrpSpPr/>
          <p:nvPr/>
        </p:nvGrpSpPr>
        <p:grpSpPr>
          <a:xfrm rot="10800000">
            <a:off x="831999" y="798912"/>
            <a:ext cx="1093611" cy="956910"/>
            <a:chOff x="0" y="0"/>
            <a:chExt cx="812800" cy="711200"/>
          </a:xfrm>
        </p:grpSpPr>
        <p:sp>
          <p:nvSpPr>
            <p:cNvPr id="737" name="Google Shape;737;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8" name="Google Shape;738;p17"/>
            <p:cNvSpPr txBox="1"/>
            <p:nvPr/>
          </p:nvSpPr>
          <p:spPr>
            <a:xfrm>
              <a:off x="127000" y="282575"/>
              <a:ext cx="558800" cy="3778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17"/>
          <p:cNvGrpSpPr/>
          <p:nvPr/>
        </p:nvGrpSpPr>
        <p:grpSpPr>
          <a:xfrm>
            <a:off x="1595440" y="7901945"/>
            <a:ext cx="1771490" cy="1550054"/>
            <a:chOff x="0" y="0"/>
            <a:chExt cx="812800" cy="711200"/>
          </a:xfrm>
        </p:grpSpPr>
        <p:sp>
          <p:nvSpPr>
            <p:cNvPr id="740" name="Google Shape;740;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41" name="Google Shape;741;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7979263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1107996"/>
            <a:chOff x="-1" y="-19050"/>
            <a:chExt cx="19474549" cy="470892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4708926"/>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選擇志願</a:t>
              </a: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時考量的因素</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 name="群組 1"/>
          <p:cNvGrpSpPr/>
          <p:nvPr/>
        </p:nvGrpSpPr>
        <p:grpSpPr>
          <a:xfrm>
            <a:off x="2553938" y="1531346"/>
            <a:ext cx="13513095" cy="7803053"/>
            <a:chOff x="971550" y="980729"/>
            <a:chExt cx="10637838" cy="5678880"/>
          </a:xfrm>
        </p:grpSpPr>
        <p:sp>
          <p:nvSpPr>
            <p:cNvPr id="164" name="等腰三角形 163"/>
            <p:cNvSpPr/>
            <p:nvPr/>
          </p:nvSpPr>
          <p:spPr>
            <a:xfrm>
              <a:off x="1757691" y="980729"/>
              <a:ext cx="8514773" cy="5112568"/>
            </a:xfrm>
            <a:prstGeom prst="triangl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50000" t="50000" r="50000" b="50000"/>
              </a:path>
              <a:tileRect/>
            </a:gradFill>
            <a:ln>
              <a:noFill/>
            </a:ln>
            <a:effectLst/>
            <a:scene3d>
              <a:camera prst="orthographicFront"/>
              <a:lightRig rig="threePt" dir="t"/>
            </a:scene3d>
            <a:sp3d>
              <a:bevelT w="139700" h="139700" prst="divot"/>
            </a:sp3d>
          </p:spPr>
          <p:style>
            <a:lnRef idx="2">
              <a:schemeClr val="accent1">
                <a:shade val="50000"/>
              </a:schemeClr>
            </a:lnRef>
            <a:fillRef idx="1003">
              <a:schemeClr val="lt2"/>
            </a:fillRef>
            <a:effectRef idx="0">
              <a:schemeClr val="accent1"/>
            </a:effectRef>
            <a:fontRef idx="minor">
              <a:schemeClr val="lt1"/>
            </a:fontRef>
          </p:style>
          <p:txBody>
            <a:bodyPr lIns="91429" tIns="45715" rIns="91429" bIns="45715" anchor="ctr"/>
            <a:lstStyle/>
            <a:p>
              <a:pPr marL="0" marR="0" lvl="0" indent="0" algn="ctr" defTabSz="457147"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65" name="橢圓 164"/>
            <p:cNvSpPr/>
            <p:nvPr/>
          </p:nvSpPr>
          <p:spPr>
            <a:xfrm>
              <a:off x="4791210" y="3122055"/>
              <a:ext cx="2648611" cy="1536540"/>
            </a:xfrm>
            <a:prstGeom prst="ellipse">
              <a:avLst/>
            </a:prstGeo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1714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marL="0" marR="0" lvl="0" indent="0" algn="ctr" defTabSz="457147"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67" name="文字方塊 6"/>
            <p:cNvSpPr txBox="1">
              <a:spLocks noChangeArrowheads="1"/>
            </p:cNvSpPr>
            <p:nvPr/>
          </p:nvSpPr>
          <p:spPr bwMode="auto">
            <a:xfrm>
              <a:off x="5132388" y="3651250"/>
              <a:ext cx="18208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2300" b="1" i="0" u="none" strike="noStrike" kern="1200" cap="none" spc="0" normalizeH="0" baseline="0" noProof="0">
                  <a:ln>
                    <a:noFill/>
                  </a:ln>
                  <a:solidFill>
                    <a:srgbClr val="000000"/>
                  </a:solidFill>
                  <a:effectLst/>
                  <a:uLnTx/>
                  <a:uFillTx/>
                  <a:latin typeface="微軟正黑體" pitchFamily="34" charset="-120"/>
                  <a:ea typeface="微軟正黑體" pitchFamily="34" charset="-120"/>
                  <a:cs typeface="+mn-cs"/>
                </a:rPr>
                <a:t>生涯目標</a:t>
              </a:r>
            </a:p>
          </p:txBody>
        </p:sp>
        <p:grpSp>
          <p:nvGrpSpPr>
            <p:cNvPr id="171" name="群組 36"/>
            <p:cNvGrpSpPr>
              <a:grpSpLocks/>
            </p:cNvGrpSpPr>
            <p:nvPr/>
          </p:nvGrpSpPr>
          <p:grpSpPr bwMode="auto">
            <a:xfrm>
              <a:off x="4583833" y="1377374"/>
              <a:ext cx="2837360" cy="1714728"/>
              <a:chOff x="4493175" y="1063231"/>
              <a:chExt cx="1923393" cy="937481"/>
            </a:xfrm>
          </p:grpSpPr>
          <p:sp>
            <p:nvSpPr>
              <p:cNvPr id="172" name="等腰三角形 171"/>
              <p:cNvSpPr/>
              <p:nvPr/>
            </p:nvSpPr>
            <p:spPr>
              <a:xfrm>
                <a:off x="4493175" y="1063231"/>
                <a:ext cx="1923393" cy="937481"/>
              </a:xfrm>
              <a:prstGeom prst="triangle">
                <a:avLst>
                  <a:gd name="adj" fmla="val 50000"/>
                </a:avLst>
              </a:prstGeom>
              <a:solidFill>
                <a:schemeClr val="accent1">
                  <a:lumMod val="75000"/>
                </a:schemeClr>
              </a:solidFill>
              <a:ln w="34925">
                <a:solidFill>
                  <a:schemeClr val="accent1">
                    <a:lumMod val="75000"/>
                  </a:schemeClr>
                </a:solidFill>
              </a:ln>
              <a:effectLst/>
              <a:scene3d>
                <a:camera prst="orthographicFront">
                  <a:rot lat="0" lon="0" rev="0"/>
                </a:camera>
                <a:lightRig rig="glow" dir="t">
                  <a:rot lat="0" lon="0" rev="14100000"/>
                </a:lightRig>
              </a:scene3d>
              <a:sp3d prstMaterial="softEdge">
                <a:bevelT w="127000" prst="artDeco"/>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457147" rtl="0" eaLnBrk="1" fontAlgn="auto" latinLnBrk="0" hangingPunct="1">
                  <a:lnSpc>
                    <a:spcPct val="100000"/>
                  </a:lnSpc>
                  <a:spcBef>
                    <a:spcPts val="0"/>
                  </a:spcBef>
                  <a:spcAft>
                    <a:spcPts val="0"/>
                  </a:spcAft>
                  <a:buClrTx/>
                  <a:buSzTx/>
                  <a:buFontTx/>
                  <a:buNone/>
                  <a:tabLst/>
                  <a:defRPr/>
                </a:pPr>
                <a:endParaRPr kumimoji="0" lang="zh-TW" altLang="en-US" sz="23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173" name="文字方塊 9"/>
              <p:cNvSpPr txBox="1">
                <a:spLocks noChangeArrowheads="1"/>
              </p:cNvSpPr>
              <p:nvPr/>
            </p:nvSpPr>
            <p:spPr bwMode="auto">
              <a:xfrm>
                <a:off x="4918067" y="1572615"/>
                <a:ext cx="1120548" cy="33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zh-TW" altLang="en-US" sz="2300" b="1"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t>個人因素</a:t>
                </a:r>
              </a:p>
            </p:txBody>
          </p:sp>
        </p:grpSp>
        <p:grpSp>
          <p:nvGrpSpPr>
            <p:cNvPr id="174" name="群組 38"/>
            <p:cNvGrpSpPr>
              <a:grpSpLocks/>
            </p:cNvGrpSpPr>
            <p:nvPr/>
          </p:nvGrpSpPr>
          <p:grpSpPr bwMode="auto">
            <a:xfrm>
              <a:off x="6688137" y="3981450"/>
              <a:ext cx="2823505" cy="1751806"/>
              <a:chOff x="6013250" y="2858897"/>
              <a:chExt cx="1923393" cy="937481"/>
            </a:xfrm>
          </p:grpSpPr>
          <p:sp>
            <p:nvSpPr>
              <p:cNvPr id="175" name="等腰三角形 174"/>
              <p:cNvSpPr/>
              <p:nvPr/>
            </p:nvSpPr>
            <p:spPr>
              <a:xfrm>
                <a:off x="6013250" y="2858897"/>
                <a:ext cx="1923393" cy="937481"/>
              </a:xfrm>
              <a:prstGeom prst="triangle">
                <a:avLst>
                  <a:gd name="adj" fmla="val 50000"/>
                </a:avLst>
              </a:prstGeom>
              <a:solidFill>
                <a:schemeClr val="accent2">
                  <a:lumMod val="75000"/>
                </a:schemeClr>
              </a:solidFill>
              <a:ln w="34925">
                <a:solidFill>
                  <a:schemeClr val="accent2">
                    <a:lumMod val="75000"/>
                  </a:schemeClr>
                </a:solidFill>
              </a:ln>
              <a:effectLst/>
              <a:scene3d>
                <a:camera prst="orthographicFront">
                  <a:rot lat="0" lon="0" rev="0"/>
                </a:camera>
                <a:lightRig rig="glow" dir="t">
                  <a:rot lat="0" lon="0" rev="14100000"/>
                </a:lightRig>
              </a:scene3d>
              <a:sp3d prstMaterial="softEdge">
                <a:bevelT w="127000" prst="artDeco"/>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457147" rtl="0" eaLnBrk="1" fontAlgn="auto" latinLnBrk="0" hangingPunct="1">
                  <a:lnSpc>
                    <a:spcPct val="100000"/>
                  </a:lnSpc>
                  <a:spcBef>
                    <a:spcPts val="0"/>
                  </a:spcBef>
                  <a:spcAft>
                    <a:spcPts val="0"/>
                  </a:spcAft>
                  <a:buClrTx/>
                  <a:buSzTx/>
                  <a:buFontTx/>
                  <a:buNone/>
                  <a:tabLst/>
                  <a:defRPr/>
                </a:pPr>
                <a:endParaRPr kumimoji="0" lang="zh-TW" altLang="en-US" sz="23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176" name="文字方塊 12"/>
              <p:cNvSpPr txBox="1">
                <a:spLocks noChangeArrowheads="1"/>
              </p:cNvSpPr>
              <p:nvPr/>
            </p:nvSpPr>
            <p:spPr bwMode="auto">
              <a:xfrm>
                <a:off x="6294435" y="3295421"/>
                <a:ext cx="1364476" cy="33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2300" b="1"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t>資訊因素</a:t>
                </a:r>
              </a:p>
            </p:txBody>
          </p:sp>
        </p:grpSp>
        <p:grpSp>
          <p:nvGrpSpPr>
            <p:cNvPr id="177" name="群組 37"/>
            <p:cNvGrpSpPr>
              <a:grpSpLocks/>
            </p:cNvGrpSpPr>
            <p:nvPr/>
          </p:nvGrpSpPr>
          <p:grpSpPr bwMode="auto">
            <a:xfrm>
              <a:off x="2719388" y="3981450"/>
              <a:ext cx="2563812" cy="1751806"/>
              <a:chOff x="2947010" y="2782572"/>
              <a:chExt cx="1923393" cy="937481"/>
            </a:xfrm>
          </p:grpSpPr>
          <p:sp>
            <p:nvSpPr>
              <p:cNvPr id="178" name="等腰三角形 177"/>
              <p:cNvSpPr/>
              <p:nvPr/>
            </p:nvSpPr>
            <p:spPr>
              <a:xfrm>
                <a:off x="2947010" y="2782572"/>
                <a:ext cx="1923393" cy="937481"/>
              </a:xfrm>
              <a:prstGeom prst="triangle">
                <a:avLst>
                  <a:gd name="adj" fmla="val 50000"/>
                </a:avLst>
              </a:prstGeom>
              <a:solidFill>
                <a:schemeClr val="accent3"/>
              </a:solidFill>
              <a:ln w="34925">
                <a:solidFill>
                  <a:schemeClr val="accent3">
                    <a:lumMod val="75000"/>
                  </a:schemeClr>
                </a:solidFill>
              </a:ln>
              <a:effectLst/>
              <a:scene3d>
                <a:camera prst="orthographicFront">
                  <a:rot lat="0" lon="0" rev="0"/>
                </a:camera>
                <a:lightRig rig="glow" dir="t">
                  <a:rot lat="0" lon="0" rev="14100000"/>
                </a:lightRig>
              </a:scene3d>
              <a:sp3d prstMaterial="softEdge">
                <a:bevelT w="127000" prst="artDeco"/>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457147" rtl="0" eaLnBrk="1" fontAlgn="auto" latinLnBrk="0" hangingPunct="1">
                  <a:lnSpc>
                    <a:spcPct val="100000"/>
                  </a:lnSpc>
                  <a:spcBef>
                    <a:spcPts val="0"/>
                  </a:spcBef>
                  <a:spcAft>
                    <a:spcPts val="0"/>
                  </a:spcAft>
                  <a:buClrTx/>
                  <a:buSzTx/>
                  <a:buFontTx/>
                  <a:buNone/>
                  <a:tabLst/>
                  <a:defRPr/>
                </a:pPr>
                <a:endParaRPr kumimoji="0" lang="zh-TW" altLang="en-US" sz="23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179" name="文字方塊 15"/>
              <p:cNvSpPr txBox="1">
                <a:spLocks noChangeArrowheads="1"/>
              </p:cNvSpPr>
              <p:nvPr/>
            </p:nvSpPr>
            <p:spPr bwMode="auto">
              <a:xfrm>
                <a:off x="3229495" y="3219096"/>
                <a:ext cx="1364476" cy="33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2300" b="1"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t>環境因素</a:t>
                </a:r>
              </a:p>
            </p:txBody>
          </p:sp>
        </p:grpSp>
        <p:grpSp>
          <p:nvGrpSpPr>
            <p:cNvPr id="180" name="群組 39"/>
            <p:cNvGrpSpPr>
              <a:grpSpLocks/>
            </p:cNvGrpSpPr>
            <p:nvPr/>
          </p:nvGrpSpPr>
          <p:grpSpPr bwMode="auto">
            <a:xfrm>
              <a:off x="3157538" y="1354138"/>
              <a:ext cx="7604125" cy="2255837"/>
              <a:chOff x="3513946" y="1225789"/>
              <a:chExt cx="5175019" cy="909475"/>
            </a:xfrm>
          </p:grpSpPr>
          <p:sp>
            <p:nvSpPr>
              <p:cNvPr id="181" name="文字方塊 17"/>
              <p:cNvSpPr txBox="1">
                <a:spLocks noChangeArrowheads="1"/>
              </p:cNvSpPr>
              <p:nvPr/>
            </p:nvSpPr>
            <p:spPr bwMode="auto">
              <a:xfrm>
                <a:off x="3513946" y="1476003"/>
                <a:ext cx="1517614" cy="26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1F497D"/>
                    </a:solidFill>
                    <a:effectLst/>
                    <a:uLnTx/>
                    <a:uFillTx/>
                    <a:latin typeface="微軟正黑體" pitchFamily="34" charset="-120"/>
                    <a:ea typeface="微軟正黑體" pitchFamily="34" charset="-120"/>
                    <a:cs typeface="+mn-cs"/>
                  </a:rPr>
                  <a:t>興趣</a:t>
                </a:r>
                <a:r>
                  <a:rPr kumimoji="0" lang="en-US" altLang="zh-TW" sz="1800" b="1" i="0" u="none" strike="noStrike" kern="1200" cap="none" spc="0" normalizeH="0" baseline="0" noProof="0" dirty="0">
                    <a:ln>
                      <a:noFill/>
                    </a:ln>
                    <a:solidFill>
                      <a:srgbClr val="1F497D"/>
                    </a:solidFill>
                    <a:effectLst/>
                    <a:uLnTx/>
                    <a:uFillTx/>
                    <a:latin typeface="微軟正黑體" pitchFamily="34" charset="-120"/>
                    <a:ea typeface="微軟正黑體" pitchFamily="34" charset="-120"/>
                    <a:cs typeface="+mn-cs"/>
                  </a:rPr>
                  <a:t>/</a:t>
                </a:r>
                <a:r>
                  <a:rPr kumimoji="0" lang="zh-TW" altLang="en-US" sz="1800" b="1" i="0" u="none" strike="noStrike" kern="1200" cap="none" spc="0" normalizeH="0" baseline="0" noProof="0" dirty="0">
                    <a:ln>
                      <a:noFill/>
                    </a:ln>
                    <a:solidFill>
                      <a:srgbClr val="1F497D"/>
                    </a:solidFill>
                    <a:effectLst/>
                    <a:uLnTx/>
                    <a:uFillTx/>
                    <a:latin typeface="微軟正黑體" pitchFamily="34" charset="-120"/>
                    <a:ea typeface="微軟正黑體" pitchFamily="34" charset="-120"/>
                    <a:cs typeface="+mn-cs"/>
                  </a:rPr>
                  <a:t>需求</a:t>
                </a:r>
                <a:endParaRPr kumimoji="0" lang="en-US" altLang="zh-TW" sz="1800" b="1" i="0" u="none" strike="noStrike" kern="1200" cap="none" spc="0" normalizeH="0" baseline="0" noProof="0" dirty="0">
                  <a:ln>
                    <a:noFill/>
                  </a:ln>
                  <a:solidFill>
                    <a:srgbClr val="1F497D"/>
                  </a:solidFill>
                  <a:effectLst/>
                  <a:uLnTx/>
                  <a:uFillTx/>
                  <a:latin typeface="微軟正黑體" pitchFamily="34" charset="-120"/>
                  <a:ea typeface="微軟正黑體" pitchFamily="34" charset="-120"/>
                  <a:cs typeface="+mn-cs"/>
                </a:endParaRPr>
              </a:p>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1F497D"/>
                    </a:solidFill>
                    <a:effectLst/>
                    <a:uLnTx/>
                    <a:uFillTx/>
                    <a:latin typeface="微軟正黑體" pitchFamily="34" charset="-120"/>
                    <a:ea typeface="微軟正黑體" pitchFamily="34" charset="-120"/>
                    <a:cs typeface="+mn-cs"/>
                  </a:rPr>
                  <a:t>性別</a:t>
                </a:r>
                <a:r>
                  <a:rPr kumimoji="0" lang="en-US" altLang="zh-TW" sz="1800" b="1" i="0" u="none" strike="noStrike" kern="1200" cap="none" spc="0" normalizeH="0" baseline="0" noProof="0" dirty="0">
                    <a:ln>
                      <a:noFill/>
                    </a:ln>
                    <a:solidFill>
                      <a:srgbClr val="1F497D"/>
                    </a:solidFill>
                    <a:effectLst/>
                    <a:uLnTx/>
                    <a:uFillTx/>
                    <a:latin typeface="微軟正黑體" pitchFamily="34" charset="-120"/>
                    <a:ea typeface="微軟正黑體" pitchFamily="34" charset="-120"/>
                    <a:cs typeface="+mn-cs"/>
                  </a:rPr>
                  <a:t>/</a:t>
                </a:r>
                <a:r>
                  <a:rPr kumimoji="0" lang="zh-TW" altLang="en-US" sz="1800" b="1" i="0" u="none" strike="noStrike" kern="1200" cap="none" spc="0" normalizeH="0" baseline="0" noProof="0" dirty="0">
                    <a:ln>
                      <a:noFill/>
                    </a:ln>
                    <a:solidFill>
                      <a:srgbClr val="1F497D"/>
                    </a:solidFill>
                    <a:effectLst/>
                    <a:uLnTx/>
                    <a:uFillTx/>
                    <a:latin typeface="微軟正黑體" pitchFamily="34" charset="-120"/>
                    <a:ea typeface="微軟正黑體" pitchFamily="34" charset="-120"/>
                    <a:cs typeface="+mn-cs"/>
                  </a:rPr>
                  <a:t>健康狀況</a:t>
                </a:r>
              </a:p>
            </p:txBody>
          </p:sp>
          <p:sp>
            <p:nvSpPr>
              <p:cNvPr id="182" name="文字方塊 18"/>
              <p:cNvSpPr txBox="1">
                <a:spLocks noChangeArrowheads="1"/>
              </p:cNvSpPr>
              <p:nvPr/>
            </p:nvSpPr>
            <p:spPr bwMode="auto">
              <a:xfrm>
                <a:off x="4920548" y="1986321"/>
                <a:ext cx="1098641" cy="14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a:ln>
                      <a:noFill/>
                    </a:ln>
                    <a:solidFill>
                      <a:srgbClr val="1F497D"/>
                    </a:solidFill>
                    <a:effectLst/>
                    <a:uLnTx/>
                    <a:uFillTx/>
                    <a:latin typeface="微軟正黑體" pitchFamily="34" charset="-120"/>
                    <a:ea typeface="微軟正黑體" pitchFamily="34" charset="-120"/>
                    <a:cs typeface="+mn-cs"/>
                  </a:rPr>
                  <a:t>能力</a:t>
                </a:r>
                <a:r>
                  <a:rPr kumimoji="0" lang="en-US" altLang="zh-TW" sz="1800" b="1" i="0" u="none" strike="noStrike" kern="1200" cap="none" spc="0" normalizeH="0" baseline="0" noProof="0">
                    <a:ln>
                      <a:noFill/>
                    </a:ln>
                    <a:solidFill>
                      <a:srgbClr val="1F497D"/>
                    </a:solidFill>
                    <a:effectLst/>
                    <a:uLnTx/>
                    <a:uFillTx/>
                    <a:latin typeface="微軟正黑體" pitchFamily="34" charset="-120"/>
                    <a:ea typeface="微軟正黑體" pitchFamily="34" charset="-120"/>
                    <a:cs typeface="+mn-cs"/>
                  </a:rPr>
                  <a:t>/</a:t>
                </a:r>
                <a:r>
                  <a:rPr kumimoji="0" lang="zh-TW" altLang="en-US" sz="1800" b="1" i="0" u="none" strike="noStrike" kern="1200" cap="none" spc="0" normalizeH="0" baseline="0" noProof="0">
                    <a:ln>
                      <a:noFill/>
                    </a:ln>
                    <a:solidFill>
                      <a:srgbClr val="1F497D"/>
                    </a:solidFill>
                    <a:effectLst/>
                    <a:uLnTx/>
                    <a:uFillTx/>
                    <a:latin typeface="微軟正黑體" pitchFamily="34" charset="-120"/>
                    <a:ea typeface="微軟正黑體" pitchFamily="34" charset="-120"/>
                    <a:cs typeface="+mn-cs"/>
                  </a:rPr>
                  <a:t>性向</a:t>
                </a:r>
              </a:p>
            </p:txBody>
          </p:sp>
          <p:sp>
            <p:nvSpPr>
              <p:cNvPr id="183" name="文字方塊 19"/>
              <p:cNvSpPr txBox="1">
                <a:spLocks noChangeArrowheads="1"/>
              </p:cNvSpPr>
              <p:nvPr/>
            </p:nvSpPr>
            <p:spPr bwMode="auto">
              <a:xfrm>
                <a:off x="5888432" y="1474463"/>
                <a:ext cx="1175395" cy="26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a:ln>
                      <a:noFill/>
                    </a:ln>
                    <a:solidFill>
                      <a:srgbClr val="1F497D"/>
                    </a:solidFill>
                    <a:effectLst/>
                    <a:uLnTx/>
                    <a:uFillTx/>
                    <a:latin typeface="微軟正黑體" pitchFamily="34" charset="-120"/>
                    <a:ea typeface="微軟正黑體" pitchFamily="34" charset="-120"/>
                    <a:cs typeface="+mn-cs"/>
                  </a:rPr>
                  <a:t>價值觀</a:t>
                </a:r>
                <a:r>
                  <a:rPr kumimoji="0" lang="en-US" altLang="zh-TW" sz="1800" b="1" i="0" u="none" strike="noStrike" kern="1200" cap="none" spc="0" normalizeH="0" baseline="0" noProof="0">
                    <a:ln>
                      <a:noFill/>
                    </a:ln>
                    <a:solidFill>
                      <a:srgbClr val="1F497D"/>
                    </a:solidFill>
                    <a:effectLst/>
                    <a:uLnTx/>
                    <a:uFillTx/>
                    <a:latin typeface="微軟正黑體" pitchFamily="34" charset="-120"/>
                    <a:ea typeface="微軟正黑體" pitchFamily="34" charset="-120"/>
                    <a:cs typeface="+mn-cs"/>
                  </a:rPr>
                  <a:t>/</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a:ln>
                      <a:noFill/>
                    </a:ln>
                    <a:solidFill>
                      <a:srgbClr val="1F497D"/>
                    </a:solidFill>
                    <a:effectLst/>
                    <a:uLnTx/>
                    <a:uFillTx/>
                    <a:latin typeface="微軟正黑體" pitchFamily="34" charset="-120"/>
                    <a:ea typeface="微軟正黑體" pitchFamily="34" charset="-120"/>
                    <a:cs typeface="+mn-cs"/>
                  </a:rPr>
                  <a:t>個人特質</a:t>
                </a:r>
              </a:p>
            </p:txBody>
          </p:sp>
          <p:sp>
            <p:nvSpPr>
              <p:cNvPr id="184" name="雲朵形圖說文字 183"/>
              <p:cNvSpPr/>
              <p:nvPr/>
            </p:nvSpPr>
            <p:spPr>
              <a:xfrm>
                <a:off x="6835033" y="1225789"/>
                <a:ext cx="1853932" cy="629144"/>
              </a:xfrm>
              <a:prstGeom prst="cloudCallout">
                <a:avLst>
                  <a:gd name="adj1" fmla="val -67692"/>
                  <a:gd name="adj2" fmla="val 4637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4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rPr>
                  <a:t>孩子的</a:t>
                </a:r>
                <a:endParaRPr kumimoji="0" lang="en-US" altLang="zh-TW"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endParaRPr>
              </a:p>
              <a:p>
                <a:pPr marL="0" marR="0" lvl="0" indent="0" algn="ctr" defTabSz="45714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rPr>
                  <a:t>自我認識</a:t>
                </a:r>
              </a:p>
            </p:txBody>
          </p:sp>
        </p:grpSp>
        <p:grpSp>
          <p:nvGrpSpPr>
            <p:cNvPr id="185" name="群組 40"/>
            <p:cNvGrpSpPr>
              <a:grpSpLocks/>
            </p:cNvGrpSpPr>
            <p:nvPr/>
          </p:nvGrpSpPr>
          <p:grpSpPr bwMode="auto">
            <a:xfrm>
              <a:off x="971550" y="2928938"/>
              <a:ext cx="5380038" cy="2670175"/>
              <a:chOff x="1800360" y="1942635"/>
              <a:chExt cx="4036244" cy="2003173"/>
            </a:xfrm>
          </p:grpSpPr>
          <p:sp>
            <p:nvSpPr>
              <p:cNvPr id="186" name="文字方塊 43"/>
              <p:cNvSpPr txBox="1">
                <a:spLocks noChangeArrowheads="1"/>
              </p:cNvSpPr>
              <p:nvPr/>
            </p:nvSpPr>
            <p:spPr bwMode="auto">
              <a:xfrm>
                <a:off x="2078729" y="3137837"/>
                <a:ext cx="1313180" cy="4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a:ln>
                      <a:noFill/>
                    </a:ln>
                    <a:solidFill>
                      <a:srgbClr val="336600"/>
                    </a:solidFill>
                    <a:effectLst/>
                    <a:uLnTx/>
                    <a:uFillTx/>
                    <a:latin typeface="微軟正黑體" pitchFamily="34" charset="-120"/>
                    <a:ea typeface="微軟正黑體" pitchFamily="34" charset="-120"/>
                    <a:cs typeface="+mn-cs"/>
                  </a:rPr>
                  <a:t>家庭</a:t>
                </a:r>
                <a:r>
                  <a:rPr kumimoji="0" lang="en-US" altLang="zh-TW" sz="1800" b="1" i="0" u="none" strike="noStrike" kern="1200" cap="none" spc="0" normalizeH="0" baseline="0" noProof="0">
                    <a:ln>
                      <a:noFill/>
                    </a:ln>
                    <a:solidFill>
                      <a:srgbClr val="336600"/>
                    </a:solidFill>
                    <a:effectLst/>
                    <a:uLnTx/>
                    <a:uFillTx/>
                    <a:latin typeface="微軟正黑體" pitchFamily="34" charset="-120"/>
                    <a:ea typeface="微軟正黑體" pitchFamily="34" charset="-120"/>
                    <a:cs typeface="+mn-cs"/>
                  </a:rPr>
                  <a:t>/</a:t>
                </a:r>
                <a:r>
                  <a:rPr kumimoji="0" lang="zh-TW" altLang="en-US" sz="1800" b="1" i="0" u="none" strike="noStrike" kern="1200" cap="none" spc="0" normalizeH="0" baseline="0" noProof="0">
                    <a:ln>
                      <a:noFill/>
                    </a:ln>
                    <a:solidFill>
                      <a:srgbClr val="336600"/>
                    </a:solidFill>
                    <a:effectLst/>
                    <a:uLnTx/>
                    <a:uFillTx/>
                    <a:latin typeface="微軟正黑體" pitchFamily="34" charset="-120"/>
                    <a:ea typeface="微軟正黑體" pitchFamily="34" charset="-120"/>
                    <a:cs typeface="+mn-cs"/>
                  </a:rPr>
                  <a:t>師長</a:t>
                </a:r>
                <a:r>
                  <a:rPr kumimoji="0" lang="en-US" altLang="zh-TW" sz="1800" b="1" i="0" u="none" strike="noStrike" kern="1200" cap="none" spc="0" normalizeH="0" baseline="0" noProof="0">
                    <a:ln>
                      <a:noFill/>
                    </a:ln>
                    <a:solidFill>
                      <a:srgbClr val="336600"/>
                    </a:solidFill>
                    <a:effectLst/>
                    <a:uLnTx/>
                    <a:uFillTx/>
                    <a:latin typeface="微軟正黑體" pitchFamily="34" charset="-120"/>
                    <a:ea typeface="微軟正黑體" pitchFamily="34" charset="-120"/>
                    <a:cs typeface="+mn-cs"/>
                  </a:rPr>
                  <a:t>/</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a:ln>
                      <a:noFill/>
                    </a:ln>
                    <a:solidFill>
                      <a:srgbClr val="336600"/>
                    </a:solidFill>
                    <a:effectLst/>
                    <a:uLnTx/>
                    <a:uFillTx/>
                    <a:latin typeface="微軟正黑體" pitchFamily="34" charset="-120"/>
                    <a:ea typeface="微軟正黑體" pitchFamily="34" charset="-120"/>
                    <a:cs typeface="+mn-cs"/>
                  </a:rPr>
                  <a:t>同儕</a:t>
                </a:r>
              </a:p>
            </p:txBody>
          </p:sp>
          <p:sp>
            <p:nvSpPr>
              <p:cNvPr id="187" name="文字方塊 44"/>
              <p:cNvSpPr txBox="1">
                <a:spLocks noChangeArrowheads="1"/>
              </p:cNvSpPr>
              <p:nvPr/>
            </p:nvSpPr>
            <p:spPr bwMode="auto">
              <a:xfrm>
                <a:off x="3540424" y="3668873"/>
                <a:ext cx="1672253" cy="2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336600"/>
                    </a:solidFill>
                    <a:effectLst/>
                    <a:uLnTx/>
                    <a:uFillTx/>
                    <a:latin typeface="微軟正黑體" pitchFamily="34" charset="-120"/>
                    <a:ea typeface="微軟正黑體" pitchFamily="34" charset="-120"/>
                    <a:cs typeface="+mn-cs"/>
                  </a:rPr>
                  <a:t>助力</a:t>
                </a:r>
                <a:r>
                  <a:rPr kumimoji="0" lang="en-US" altLang="zh-TW" sz="1800" b="1" i="0" u="none" strike="noStrike" kern="1200" cap="none" spc="0" normalizeH="0" baseline="0" noProof="0" dirty="0">
                    <a:ln>
                      <a:noFill/>
                    </a:ln>
                    <a:solidFill>
                      <a:srgbClr val="336600"/>
                    </a:solidFill>
                    <a:effectLst/>
                    <a:uLnTx/>
                    <a:uFillTx/>
                    <a:latin typeface="微軟正黑體" pitchFamily="34" charset="-120"/>
                    <a:ea typeface="微軟正黑體" pitchFamily="34" charset="-120"/>
                    <a:cs typeface="+mn-cs"/>
                  </a:rPr>
                  <a:t>/</a:t>
                </a:r>
                <a:r>
                  <a:rPr kumimoji="0" lang="zh-TW" altLang="en-US" sz="1800" b="1" i="0" u="none" strike="noStrike" kern="1200" cap="none" spc="0" normalizeH="0" baseline="0" noProof="0" dirty="0">
                    <a:ln>
                      <a:noFill/>
                    </a:ln>
                    <a:solidFill>
                      <a:srgbClr val="336600"/>
                    </a:solidFill>
                    <a:effectLst/>
                    <a:uLnTx/>
                    <a:uFillTx/>
                    <a:latin typeface="微軟正黑體" pitchFamily="34" charset="-120"/>
                    <a:ea typeface="微軟正黑體" pitchFamily="34" charset="-120"/>
                    <a:cs typeface="+mn-cs"/>
                  </a:rPr>
                  <a:t>阻力因素</a:t>
                </a:r>
              </a:p>
            </p:txBody>
          </p:sp>
          <p:sp>
            <p:nvSpPr>
              <p:cNvPr id="188" name="文字方塊 45"/>
              <p:cNvSpPr txBox="1">
                <a:spLocks noChangeArrowheads="1"/>
              </p:cNvSpPr>
              <p:nvPr/>
            </p:nvSpPr>
            <p:spPr bwMode="auto">
              <a:xfrm>
                <a:off x="4626016" y="3161765"/>
                <a:ext cx="1210588" cy="4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a:ln>
                      <a:noFill/>
                    </a:ln>
                    <a:solidFill>
                      <a:srgbClr val="336600"/>
                    </a:solidFill>
                    <a:effectLst/>
                    <a:uLnTx/>
                    <a:uFillTx/>
                    <a:latin typeface="微軟正黑體" pitchFamily="34" charset="-120"/>
                    <a:ea typeface="微軟正黑體" pitchFamily="34" charset="-120"/>
                    <a:cs typeface="+mn-cs"/>
                  </a:rPr>
                  <a:t>社會潮流</a:t>
                </a:r>
                <a:r>
                  <a:rPr kumimoji="0" lang="en-US" altLang="zh-TW" sz="1800" b="1" i="0" u="none" strike="noStrike" kern="1200" cap="none" spc="0" normalizeH="0" baseline="0" noProof="0">
                    <a:ln>
                      <a:noFill/>
                    </a:ln>
                    <a:solidFill>
                      <a:srgbClr val="336600"/>
                    </a:solidFill>
                    <a:effectLst/>
                    <a:uLnTx/>
                    <a:uFillTx/>
                    <a:latin typeface="微軟正黑體" pitchFamily="34" charset="-120"/>
                    <a:ea typeface="微軟正黑體" pitchFamily="34" charset="-120"/>
                    <a:cs typeface="+mn-cs"/>
                  </a:rPr>
                  <a:t>/</a:t>
                </a:r>
              </a:p>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a:ln>
                      <a:noFill/>
                    </a:ln>
                    <a:solidFill>
                      <a:srgbClr val="336600"/>
                    </a:solidFill>
                    <a:effectLst/>
                    <a:uLnTx/>
                    <a:uFillTx/>
                    <a:latin typeface="微軟正黑體" pitchFamily="34" charset="-120"/>
                    <a:ea typeface="微軟正黑體" pitchFamily="34" charset="-120"/>
                    <a:cs typeface="+mn-cs"/>
                  </a:rPr>
                  <a:t>地緣</a:t>
                </a:r>
              </a:p>
            </p:txBody>
          </p:sp>
          <p:sp>
            <p:nvSpPr>
              <p:cNvPr id="189" name="雲朵形圖說文字 188"/>
              <p:cNvSpPr/>
              <p:nvPr/>
            </p:nvSpPr>
            <p:spPr>
              <a:xfrm>
                <a:off x="1800360" y="1942635"/>
                <a:ext cx="2545132" cy="915838"/>
              </a:xfrm>
              <a:prstGeom prst="cloudCallout">
                <a:avLst>
                  <a:gd name="adj1" fmla="val 24491"/>
                  <a:gd name="adj2" fmla="val 7218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4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rPr>
                  <a:t>自己與環境的關係</a:t>
                </a:r>
              </a:p>
            </p:txBody>
          </p:sp>
        </p:grpSp>
        <p:grpSp>
          <p:nvGrpSpPr>
            <p:cNvPr id="190" name="群組 41"/>
            <p:cNvGrpSpPr>
              <a:grpSpLocks/>
            </p:cNvGrpSpPr>
            <p:nvPr/>
          </p:nvGrpSpPr>
          <p:grpSpPr bwMode="auto">
            <a:xfrm>
              <a:off x="5700713" y="3167063"/>
              <a:ext cx="5908675" cy="2392362"/>
              <a:chOff x="5155731" y="2177979"/>
              <a:chExt cx="4432236" cy="1793734"/>
            </a:xfrm>
          </p:grpSpPr>
          <p:sp>
            <p:nvSpPr>
              <p:cNvPr id="191" name="文字方塊 49"/>
              <p:cNvSpPr txBox="1">
                <a:spLocks noChangeArrowheads="1"/>
              </p:cNvSpPr>
              <p:nvPr/>
            </p:nvSpPr>
            <p:spPr bwMode="auto">
              <a:xfrm>
                <a:off x="7433451" y="3212453"/>
                <a:ext cx="1107996" cy="2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a:ln>
                      <a:noFill/>
                    </a:ln>
                    <a:solidFill>
                      <a:srgbClr val="C00000"/>
                    </a:solidFill>
                    <a:effectLst/>
                    <a:uLnTx/>
                    <a:uFillTx/>
                    <a:latin typeface="微軟正黑體" pitchFamily="34" charset="-120"/>
                    <a:ea typeface="微軟正黑體" pitchFamily="34" charset="-120"/>
                    <a:cs typeface="+mn-cs"/>
                  </a:rPr>
                  <a:t>演講座談</a:t>
                </a:r>
              </a:p>
            </p:txBody>
          </p:sp>
          <p:sp>
            <p:nvSpPr>
              <p:cNvPr id="192" name="文字方塊 50"/>
              <p:cNvSpPr txBox="1">
                <a:spLocks noChangeArrowheads="1"/>
              </p:cNvSpPr>
              <p:nvPr/>
            </p:nvSpPr>
            <p:spPr bwMode="auto">
              <a:xfrm>
                <a:off x="6356541" y="3694778"/>
                <a:ext cx="1107996" cy="2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t>參觀訪問</a:t>
                </a:r>
              </a:p>
            </p:txBody>
          </p:sp>
          <p:sp>
            <p:nvSpPr>
              <p:cNvPr id="193" name="文字方塊 51"/>
              <p:cNvSpPr txBox="1">
                <a:spLocks noChangeArrowheads="1"/>
              </p:cNvSpPr>
              <p:nvPr/>
            </p:nvSpPr>
            <p:spPr bwMode="auto">
              <a:xfrm>
                <a:off x="5155731" y="3203040"/>
                <a:ext cx="1107996" cy="2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kumimoji="1">
                    <a:solidFill>
                      <a:schemeClr val="tx1"/>
                    </a:solidFill>
                    <a:latin typeface="Arial" pitchFamily="34" charset="0"/>
                    <a:ea typeface="新細明體" pitchFamily="18" charset="-120"/>
                  </a:defRPr>
                </a:lvl1pPr>
                <a:lvl2pPr marL="742950" indent="-285750" defTabSz="455613">
                  <a:defRPr kumimoji="1">
                    <a:solidFill>
                      <a:schemeClr val="tx1"/>
                    </a:solidFill>
                    <a:latin typeface="Arial" pitchFamily="34" charset="0"/>
                    <a:ea typeface="新細明體" pitchFamily="18" charset="-120"/>
                  </a:defRPr>
                </a:lvl2pPr>
                <a:lvl3pPr marL="1143000" indent="-228600" defTabSz="455613">
                  <a:defRPr kumimoji="1">
                    <a:solidFill>
                      <a:schemeClr val="tx1"/>
                    </a:solidFill>
                    <a:latin typeface="Arial" pitchFamily="34" charset="0"/>
                    <a:ea typeface="新細明體" pitchFamily="18" charset="-120"/>
                  </a:defRPr>
                </a:lvl3pPr>
                <a:lvl4pPr marL="1600200" indent="-228600" defTabSz="455613">
                  <a:defRPr kumimoji="1">
                    <a:solidFill>
                      <a:schemeClr val="tx1"/>
                    </a:solidFill>
                    <a:latin typeface="Arial" pitchFamily="34" charset="0"/>
                    <a:ea typeface="新細明體" pitchFamily="18" charset="-120"/>
                  </a:defRPr>
                </a:lvl4pPr>
                <a:lvl5pPr marL="2057400" indent="-228600" defTabSz="455613">
                  <a:defRPr kumimoji="1">
                    <a:solidFill>
                      <a:schemeClr val="tx1"/>
                    </a:solidFill>
                    <a:latin typeface="Arial" pitchFamily="34" charset="0"/>
                    <a:ea typeface="新細明體" pitchFamily="18" charset="-120"/>
                  </a:defRPr>
                </a:lvl5pPr>
                <a:lvl6pPr marL="25146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56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t>文書資料</a:t>
                </a:r>
              </a:p>
            </p:txBody>
          </p:sp>
          <p:sp>
            <p:nvSpPr>
              <p:cNvPr id="194" name="雲朵形圖說文字 193"/>
              <p:cNvSpPr/>
              <p:nvPr/>
            </p:nvSpPr>
            <p:spPr>
              <a:xfrm>
                <a:off x="7733858" y="2177979"/>
                <a:ext cx="1854109" cy="916507"/>
              </a:xfrm>
              <a:prstGeom prst="cloudCallout">
                <a:avLst>
                  <a:gd name="adj1" fmla="val -47075"/>
                  <a:gd name="adj2" fmla="val 55406"/>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4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rPr>
                  <a:t>教育與</a:t>
                </a:r>
                <a:endParaRPr kumimoji="0" lang="en-US" altLang="zh-TW"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endParaRPr>
              </a:p>
              <a:p>
                <a:pPr marL="0" marR="0" lvl="0" indent="0" algn="ctr" defTabSz="45714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rPr>
                  <a:t>職業資訊</a:t>
                </a:r>
              </a:p>
            </p:txBody>
          </p:sp>
        </p:grpSp>
        <p:sp>
          <p:nvSpPr>
            <p:cNvPr id="195" name="文字方塊 194">
              <a:extLst>
                <a:ext uri="{FF2B5EF4-FFF2-40B4-BE49-F238E27FC236}">
                  <a16:creationId xmlns:a16="http://schemas.microsoft.com/office/drawing/2014/main" id="{5270BAC1-F2F1-4BE2-9342-A50761E3FA4B}"/>
                </a:ext>
              </a:extLst>
            </p:cNvPr>
            <p:cNvSpPr txBox="1"/>
            <p:nvPr/>
          </p:nvSpPr>
          <p:spPr>
            <a:xfrm>
              <a:off x="4710293" y="6013278"/>
              <a:ext cx="2826618"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600" b="1" i="0" u="none" strike="noStrike" kern="1200" cap="none" spc="0" normalizeH="0" baseline="0" noProof="0" dirty="0">
                  <a:ln>
                    <a:noFill/>
                  </a:ln>
                  <a:solidFill>
                    <a:srgbClr val="000099"/>
                  </a:solidFill>
                  <a:effectLst/>
                  <a:uLnTx/>
                  <a:uFillTx/>
                  <a:latin typeface="華康儷粗黑" panose="020B0709000000000000" pitchFamily="49" charset="-120"/>
                  <a:ea typeface="華康儷粗黑" panose="020B0709000000000000" pitchFamily="49" charset="-120"/>
                  <a:cs typeface="BiauKai"/>
                </a:rPr>
                <a:t>生涯金三角</a:t>
              </a:r>
              <a:endParaRPr kumimoji="1" lang="zh-TW" altLang="en-US" sz="3600" b="0" i="0" u="none" strike="noStrike" kern="1200" cap="none" spc="0" normalizeH="0" baseline="0" noProof="0" dirty="0">
                <a:ln>
                  <a:noFill/>
                </a:ln>
                <a:solidFill>
                  <a:srgbClr val="000099"/>
                </a:solidFill>
                <a:effectLst/>
                <a:uLnTx/>
                <a:uFillTx/>
                <a:latin typeface="華康儷粗黑" panose="020B0709000000000000" pitchFamily="49" charset="-120"/>
                <a:ea typeface="華康儷粗黑" panose="020B0709000000000000" pitchFamily="49" charset="-120"/>
              </a:endParaRPr>
            </a:p>
          </p:txBody>
        </p:sp>
      </p:grpSp>
    </p:spTree>
    <p:extLst>
      <p:ext uri="{BB962C8B-B14F-4D97-AF65-F5344CB8AC3E}">
        <p14:creationId xmlns:p14="http://schemas.microsoft.com/office/powerpoint/2010/main" val="26245202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1107996"/>
            <a:chOff x="-1" y="-19050"/>
            <a:chExt cx="19474549" cy="4708927"/>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4708927"/>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選擇志願時考量的因素</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 name="群組 2"/>
          <p:cNvGrpSpPr/>
          <p:nvPr/>
        </p:nvGrpSpPr>
        <p:grpSpPr>
          <a:xfrm>
            <a:off x="2231996" y="1973895"/>
            <a:ext cx="14417321" cy="6942945"/>
            <a:chOff x="67324" y="1340768"/>
            <a:chExt cx="11996956" cy="5047617"/>
          </a:xfrm>
        </p:grpSpPr>
        <p:pic>
          <p:nvPicPr>
            <p:cNvPr id="166" name="圖片 165"/>
            <p:cNvPicPr>
              <a:picLocks noChangeAspect="1"/>
            </p:cNvPicPr>
            <p:nvPr/>
          </p:nvPicPr>
          <p:blipFill>
            <a:blip r:embed="rId3"/>
            <a:stretch>
              <a:fillRect/>
            </a:stretch>
          </p:blipFill>
          <p:spPr>
            <a:xfrm>
              <a:off x="2711624" y="2981748"/>
              <a:ext cx="9352656" cy="3406637"/>
            </a:xfrm>
            <a:prstGeom prst="rect">
              <a:avLst/>
            </a:prstGeom>
          </p:spPr>
        </p:pic>
        <p:sp>
          <p:nvSpPr>
            <p:cNvPr id="168" name="弧形 167"/>
            <p:cNvSpPr/>
            <p:nvPr/>
          </p:nvSpPr>
          <p:spPr>
            <a:xfrm>
              <a:off x="2279576" y="2132856"/>
              <a:ext cx="1296144" cy="151216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pic>
          <p:nvPicPr>
            <p:cNvPr id="169" name="圖片 168">
              <a:extLst>
                <a:ext uri="{FF2B5EF4-FFF2-40B4-BE49-F238E27FC236}">
                  <a16:creationId xmlns:a16="http://schemas.microsoft.com/office/drawing/2014/main" id="{8D2FAECB-C40F-4C1B-9739-28F905968C6E}"/>
                </a:ext>
              </a:extLst>
            </p:cNvPr>
            <p:cNvPicPr>
              <a:picLocks noChangeAspect="1"/>
            </p:cNvPicPr>
            <p:nvPr/>
          </p:nvPicPr>
          <p:blipFill>
            <a:blip r:embed="rId4"/>
            <a:stretch>
              <a:fillRect/>
            </a:stretch>
          </p:blipFill>
          <p:spPr>
            <a:xfrm>
              <a:off x="67324" y="1340768"/>
              <a:ext cx="2716307" cy="3762695"/>
            </a:xfrm>
            <a:prstGeom prst="rect">
              <a:avLst/>
            </a:prstGeom>
          </p:spPr>
        </p:pic>
      </p:grpSp>
    </p:spTree>
    <p:extLst>
      <p:ext uri="{BB962C8B-B14F-4D97-AF65-F5344CB8AC3E}">
        <p14:creationId xmlns:p14="http://schemas.microsoft.com/office/powerpoint/2010/main" val="2048142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12"/>
        <p:cNvGrpSpPr/>
        <p:nvPr/>
      </p:nvGrpSpPr>
      <p:grpSpPr>
        <a:xfrm>
          <a:off x="0" y="0"/>
          <a:ext cx="0" cy="0"/>
          <a:chOff x="0" y="0"/>
          <a:chExt cx="0" cy="0"/>
        </a:xfrm>
      </p:grpSpPr>
      <p:sp>
        <p:nvSpPr>
          <p:cNvPr id="713" name="Google Shape;713;p17"/>
          <p:cNvSpPr txBox="1"/>
          <p:nvPr/>
        </p:nvSpPr>
        <p:spPr>
          <a:xfrm>
            <a:off x="2480844" y="4257104"/>
            <a:ext cx="12804900" cy="177279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升學制度</a:t>
            </a:r>
            <a:endParaRPr sz="1200" b="1" dirty="0">
              <a:latin typeface="微軟正黑體" panose="020B0604030504040204" pitchFamily="34" charset="-120"/>
              <a:ea typeface="微軟正黑體" panose="020B0604030504040204" pitchFamily="34" charset="-120"/>
            </a:endParaRPr>
          </a:p>
        </p:txBody>
      </p:sp>
      <p:grpSp>
        <p:nvGrpSpPr>
          <p:cNvPr id="715" name="Google Shape;715;p17"/>
          <p:cNvGrpSpPr/>
          <p:nvPr/>
        </p:nvGrpSpPr>
        <p:grpSpPr>
          <a:xfrm>
            <a:off x="14508389" y="-1376887"/>
            <a:ext cx="8379133" cy="10121522"/>
            <a:chOff x="0" y="1122439"/>
            <a:chExt cx="11172177" cy="13495363"/>
          </a:xfrm>
        </p:grpSpPr>
        <p:sp>
          <p:nvSpPr>
            <p:cNvPr id="716" name="Google Shape;716;p17"/>
            <p:cNvSpPr txBox="1"/>
            <p:nvPr/>
          </p:nvSpPr>
          <p:spPr>
            <a:xfrm>
              <a:off x="5533882"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7"/>
            <p:cNvSpPr txBox="1"/>
            <p:nvPr/>
          </p:nvSpPr>
          <p:spPr>
            <a:xfrm>
              <a:off x="8875094"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7"/>
            <p:cNvSpPr txBox="1"/>
            <p:nvPr/>
          </p:nvSpPr>
          <p:spPr>
            <a:xfrm>
              <a:off x="7204489" y="989312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txBox="1"/>
            <p:nvPr/>
          </p:nvSpPr>
          <p:spPr>
            <a:xfrm>
              <a:off x="5533882" y="696956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0" name="Google Shape;720;p17"/>
            <p:cNvGrpSpPr/>
            <p:nvPr/>
          </p:nvGrpSpPr>
          <p:grpSpPr>
            <a:xfrm>
              <a:off x="3341212" y="2923560"/>
              <a:ext cx="3341212" cy="2923560"/>
              <a:chOff x="0" y="0"/>
              <a:chExt cx="812800" cy="711200"/>
            </a:xfrm>
          </p:grpSpPr>
          <p:sp>
            <p:nvSpPr>
              <p:cNvPr id="721" name="Google Shape;72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2" name="Google Shape;72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23" name="Google Shape;723;p17"/>
            <p:cNvSpPr txBox="1"/>
            <p:nvPr/>
          </p:nvSpPr>
          <p:spPr>
            <a:xfrm>
              <a:off x="2192669" y="1122439"/>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4" name="Google Shape;724;p17"/>
            <p:cNvGrpSpPr/>
            <p:nvPr/>
          </p:nvGrpSpPr>
          <p:grpSpPr>
            <a:xfrm rot="10800000">
              <a:off x="3341212" y="11694242"/>
              <a:ext cx="3341212" cy="2923560"/>
              <a:chOff x="0" y="0"/>
              <a:chExt cx="812800" cy="711200"/>
            </a:xfrm>
          </p:grpSpPr>
          <p:sp>
            <p:nvSpPr>
              <p:cNvPr id="725" name="Google Shape;725;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6" name="Google Shape;726;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7"/>
            <p:cNvGrpSpPr/>
            <p:nvPr/>
          </p:nvGrpSpPr>
          <p:grpSpPr>
            <a:xfrm>
              <a:off x="1670606" y="5847121"/>
              <a:ext cx="3341212" cy="2923560"/>
              <a:chOff x="0" y="0"/>
              <a:chExt cx="812800" cy="711200"/>
            </a:xfrm>
          </p:grpSpPr>
          <p:sp>
            <p:nvSpPr>
              <p:cNvPr id="728" name="Google Shape;728;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9" name="Google Shape;729;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rot="10800000">
              <a:off x="1670606" y="8770681"/>
              <a:ext cx="3341212" cy="2923560"/>
              <a:chOff x="0" y="0"/>
              <a:chExt cx="812800" cy="711200"/>
            </a:xfrm>
          </p:grpSpPr>
          <p:sp>
            <p:nvSpPr>
              <p:cNvPr id="731" name="Google Shape;73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2" name="Google Shape;73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3" name="Google Shape;733;p17"/>
            <p:cNvGrpSpPr/>
            <p:nvPr/>
          </p:nvGrpSpPr>
          <p:grpSpPr>
            <a:xfrm>
              <a:off x="0" y="2923560"/>
              <a:ext cx="3341212" cy="2923560"/>
              <a:chOff x="0" y="0"/>
              <a:chExt cx="812800" cy="711200"/>
            </a:xfrm>
          </p:grpSpPr>
          <p:sp>
            <p:nvSpPr>
              <p:cNvPr id="734" name="Google Shape;734;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5" name="Google Shape;735;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6" name="Google Shape;736;p17"/>
          <p:cNvGrpSpPr/>
          <p:nvPr/>
        </p:nvGrpSpPr>
        <p:grpSpPr>
          <a:xfrm rot="10800000">
            <a:off x="831999" y="798912"/>
            <a:ext cx="1093611" cy="956910"/>
            <a:chOff x="0" y="0"/>
            <a:chExt cx="812800" cy="711200"/>
          </a:xfrm>
        </p:grpSpPr>
        <p:sp>
          <p:nvSpPr>
            <p:cNvPr id="737" name="Google Shape;737;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8" name="Google Shape;738;p17"/>
            <p:cNvSpPr txBox="1"/>
            <p:nvPr/>
          </p:nvSpPr>
          <p:spPr>
            <a:xfrm>
              <a:off x="127000" y="282575"/>
              <a:ext cx="558800" cy="3778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17"/>
          <p:cNvGrpSpPr/>
          <p:nvPr/>
        </p:nvGrpSpPr>
        <p:grpSpPr>
          <a:xfrm>
            <a:off x="1595440" y="7901945"/>
            <a:ext cx="1771490" cy="1550054"/>
            <a:chOff x="0" y="0"/>
            <a:chExt cx="812800" cy="711200"/>
          </a:xfrm>
        </p:grpSpPr>
        <p:sp>
          <p:nvSpPr>
            <p:cNvPr id="740" name="Google Shape;740;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41" name="Google Shape;741;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7665709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1107996"/>
            <a:chOff x="-1" y="-19050"/>
            <a:chExt cx="19474549" cy="4708927"/>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4708927"/>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選填策略五步驟</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 name="群組 1"/>
          <p:cNvGrpSpPr/>
          <p:nvPr/>
        </p:nvGrpSpPr>
        <p:grpSpPr>
          <a:xfrm>
            <a:off x="2564165" y="3662525"/>
            <a:ext cx="14012652" cy="2795314"/>
            <a:chOff x="115249" y="2263277"/>
            <a:chExt cx="11885407" cy="2165756"/>
          </a:xfrm>
        </p:grpSpPr>
        <p:sp>
          <p:nvSpPr>
            <p:cNvPr id="164" name="文字方塊 163"/>
            <p:cNvSpPr txBox="1"/>
            <p:nvPr/>
          </p:nvSpPr>
          <p:spPr>
            <a:xfrm>
              <a:off x="486976" y="2274414"/>
              <a:ext cx="1512168" cy="548457"/>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第一步</a:t>
              </a:r>
            </a:p>
          </p:txBody>
        </p:sp>
        <p:sp>
          <p:nvSpPr>
            <p:cNvPr id="165" name="矩形 164"/>
            <p:cNvSpPr/>
            <p:nvPr/>
          </p:nvSpPr>
          <p:spPr>
            <a:xfrm>
              <a:off x="7782903" y="2332883"/>
              <a:ext cx="1368152" cy="1025375"/>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第四步</a:t>
              </a:r>
            </a:p>
          </p:txBody>
        </p:sp>
        <p:sp>
          <p:nvSpPr>
            <p:cNvPr id="167" name="矩形 166"/>
            <p:cNvSpPr/>
            <p:nvPr/>
          </p:nvSpPr>
          <p:spPr>
            <a:xfrm>
              <a:off x="3010591" y="2263277"/>
              <a:ext cx="1368152" cy="1025375"/>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第二步</a:t>
              </a:r>
            </a:p>
          </p:txBody>
        </p:sp>
        <p:sp>
          <p:nvSpPr>
            <p:cNvPr id="170" name="矩形 169"/>
            <p:cNvSpPr/>
            <p:nvPr/>
          </p:nvSpPr>
          <p:spPr>
            <a:xfrm>
              <a:off x="10261581" y="2339344"/>
              <a:ext cx="1368152" cy="1025375"/>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第五步</a:t>
              </a:r>
            </a:p>
          </p:txBody>
        </p:sp>
        <p:sp>
          <p:nvSpPr>
            <p:cNvPr id="171" name="矩形 170"/>
            <p:cNvSpPr/>
            <p:nvPr/>
          </p:nvSpPr>
          <p:spPr>
            <a:xfrm>
              <a:off x="5527476" y="2263277"/>
              <a:ext cx="1368152" cy="1025375"/>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第三步</a:t>
              </a:r>
            </a:p>
          </p:txBody>
        </p:sp>
        <p:sp>
          <p:nvSpPr>
            <p:cNvPr id="172" name="流程圖: 顯示 171">
              <a:extLst>
                <a:ext uri="{FF2B5EF4-FFF2-40B4-BE49-F238E27FC236}">
                  <a16:creationId xmlns:a16="http://schemas.microsoft.com/office/drawing/2014/main" id="{758D4ABA-37AC-4832-9D35-878A69A8522D}"/>
                </a:ext>
              </a:extLst>
            </p:cNvPr>
            <p:cNvSpPr/>
            <p:nvPr/>
          </p:nvSpPr>
          <p:spPr>
            <a:xfrm rot="10800000">
              <a:off x="115249" y="2844857"/>
              <a:ext cx="2016224" cy="1584176"/>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000" dirty="0">
                <a:latin typeface="微軟正黑體" panose="020B0604030504040204" pitchFamily="34" charset="-120"/>
                <a:ea typeface="微軟正黑體" panose="020B0604030504040204" pitchFamily="34" charset="-120"/>
              </a:endParaRPr>
            </a:p>
          </p:txBody>
        </p:sp>
        <p:sp>
          <p:nvSpPr>
            <p:cNvPr id="173" name="文字方塊 172">
              <a:extLst>
                <a:ext uri="{FF2B5EF4-FFF2-40B4-BE49-F238E27FC236}">
                  <a16:creationId xmlns:a16="http://schemas.microsoft.com/office/drawing/2014/main" id="{FD1190A5-35EE-48E0-B435-B48CC6719826}"/>
                </a:ext>
              </a:extLst>
            </p:cNvPr>
            <p:cNvSpPr txBox="1"/>
            <p:nvPr/>
          </p:nvSpPr>
          <p:spPr>
            <a:xfrm>
              <a:off x="509346" y="2922381"/>
              <a:ext cx="1622128" cy="1359218"/>
            </a:xfrm>
            <a:prstGeom prst="rect">
              <a:avLst/>
            </a:prstGeom>
            <a:noFill/>
          </p:spPr>
          <p:txBody>
            <a:bodyPr wrap="square">
              <a:spAutoFit/>
            </a:bodyPr>
            <a:lstStyle/>
            <a:p>
              <a:pPr lvl="0"/>
              <a:r>
                <a:rPr lang="zh-TW" altLang="en-US" sz="5400" dirty="0">
                  <a:solidFill>
                    <a:schemeClr val="accent5">
                      <a:lumMod val="75000"/>
                    </a:schemeClr>
                  </a:solidFill>
                  <a:latin typeface="微軟正黑體" panose="020B0604030504040204" pitchFamily="34" charset="-120"/>
                  <a:ea typeface="微軟正黑體" panose="020B0604030504040204" pitchFamily="34" charset="-120"/>
                  <a:cs typeface="BiauKai"/>
                </a:rPr>
                <a:t>歷程回顧</a:t>
              </a:r>
              <a:endParaRPr lang="en-US" altLang="zh-TW" sz="5400" dirty="0">
                <a:solidFill>
                  <a:schemeClr val="accent5">
                    <a:lumMod val="75000"/>
                  </a:schemeClr>
                </a:solidFill>
                <a:latin typeface="微軟正黑體" panose="020B0604030504040204" pitchFamily="34" charset="-120"/>
                <a:ea typeface="微軟正黑體" panose="020B0604030504040204" pitchFamily="34" charset="-120"/>
                <a:cs typeface="BiauKai"/>
              </a:endParaRPr>
            </a:p>
          </p:txBody>
        </p:sp>
        <p:sp>
          <p:nvSpPr>
            <p:cNvPr id="174" name="箭號: 燕尾形向右 9">
              <a:extLst>
                <a:ext uri="{FF2B5EF4-FFF2-40B4-BE49-F238E27FC236}">
                  <a16:creationId xmlns:a16="http://schemas.microsoft.com/office/drawing/2014/main" id="{A7536D84-0B32-40A3-91B9-84B411C84910}"/>
                </a:ext>
              </a:extLst>
            </p:cNvPr>
            <p:cNvSpPr/>
            <p:nvPr/>
          </p:nvSpPr>
          <p:spPr>
            <a:xfrm>
              <a:off x="2063552" y="3001976"/>
              <a:ext cx="504055" cy="1296144"/>
            </a:xfrm>
            <a:prstGeom prst="notched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000">
                <a:latin typeface="微軟正黑體" panose="020B0604030504040204" pitchFamily="34" charset="-120"/>
                <a:ea typeface="微軟正黑體" panose="020B0604030504040204" pitchFamily="34" charset="-120"/>
              </a:endParaRPr>
            </a:p>
          </p:txBody>
        </p:sp>
        <p:sp>
          <p:nvSpPr>
            <p:cNvPr id="175" name="流程圖: 顯示 174">
              <a:extLst>
                <a:ext uri="{FF2B5EF4-FFF2-40B4-BE49-F238E27FC236}">
                  <a16:creationId xmlns:a16="http://schemas.microsoft.com/office/drawing/2014/main" id="{F2D4ED93-BAF9-4FD4-A3D5-FAC8A6246181}"/>
                </a:ext>
              </a:extLst>
            </p:cNvPr>
            <p:cNvSpPr/>
            <p:nvPr/>
          </p:nvSpPr>
          <p:spPr>
            <a:xfrm rot="10800000">
              <a:off x="2615813" y="2844857"/>
              <a:ext cx="2016224" cy="1584176"/>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000" dirty="0">
                <a:latin typeface="微軟正黑體" panose="020B0604030504040204" pitchFamily="34" charset="-120"/>
                <a:ea typeface="微軟正黑體" panose="020B0604030504040204" pitchFamily="34" charset="-120"/>
              </a:endParaRPr>
            </a:p>
          </p:txBody>
        </p:sp>
        <p:sp>
          <p:nvSpPr>
            <p:cNvPr id="176" name="文字方塊 175">
              <a:extLst>
                <a:ext uri="{FF2B5EF4-FFF2-40B4-BE49-F238E27FC236}">
                  <a16:creationId xmlns:a16="http://schemas.microsoft.com/office/drawing/2014/main" id="{87F2C2A9-1192-4CF8-AD6A-F070452AA4F1}"/>
                </a:ext>
              </a:extLst>
            </p:cNvPr>
            <p:cNvSpPr txBox="1"/>
            <p:nvPr/>
          </p:nvSpPr>
          <p:spPr>
            <a:xfrm>
              <a:off x="2883603" y="2961578"/>
              <a:ext cx="1622128" cy="1359218"/>
            </a:xfrm>
            <a:prstGeom prst="rect">
              <a:avLst/>
            </a:prstGeom>
            <a:noFill/>
          </p:spPr>
          <p:txBody>
            <a:bodyPr wrap="square">
              <a:spAutoFit/>
            </a:bodyPr>
            <a:lstStyle/>
            <a:p>
              <a:pPr lvl="0"/>
              <a:r>
                <a:rPr lang="zh-TW" altLang="en-US" sz="5400" dirty="0">
                  <a:solidFill>
                    <a:schemeClr val="accent5">
                      <a:lumMod val="75000"/>
                    </a:schemeClr>
                  </a:solidFill>
                  <a:latin typeface="微軟正黑體" panose="020B0604030504040204" pitchFamily="34" charset="-120"/>
                  <a:ea typeface="微軟正黑體" panose="020B0604030504040204" pitchFamily="34" charset="-120"/>
                  <a:cs typeface="BiauKai"/>
                </a:rPr>
                <a:t>資料</a:t>
              </a:r>
              <a:endParaRPr lang="en-US" altLang="zh-TW" sz="5400" dirty="0">
                <a:solidFill>
                  <a:schemeClr val="accent5">
                    <a:lumMod val="75000"/>
                  </a:schemeClr>
                </a:solidFill>
                <a:latin typeface="微軟正黑體" panose="020B0604030504040204" pitchFamily="34" charset="-120"/>
                <a:ea typeface="微軟正黑體" panose="020B0604030504040204" pitchFamily="34" charset="-120"/>
                <a:cs typeface="BiauKai"/>
              </a:endParaRPr>
            </a:p>
            <a:p>
              <a:pPr lvl="0"/>
              <a:r>
                <a:rPr lang="zh-TW" altLang="en-US" sz="5400" dirty="0">
                  <a:solidFill>
                    <a:schemeClr val="accent5">
                      <a:lumMod val="75000"/>
                    </a:schemeClr>
                  </a:solidFill>
                  <a:latin typeface="微軟正黑體" panose="020B0604030504040204" pitchFamily="34" charset="-120"/>
                  <a:ea typeface="微軟正黑體" panose="020B0604030504040204" pitchFamily="34" charset="-120"/>
                  <a:cs typeface="BiauKai"/>
                </a:rPr>
                <a:t>搜集</a:t>
              </a:r>
              <a:endParaRPr lang="zh-TW" altLang="en-US" sz="5400"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177" name="流程圖: 顯示 176">
              <a:extLst>
                <a:ext uri="{FF2B5EF4-FFF2-40B4-BE49-F238E27FC236}">
                  <a16:creationId xmlns:a16="http://schemas.microsoft.com/office/drawing/2014/main" id="{3918120D-91A8-4E12-8CD3-B84FC6F1823E}"/>
                </a:ext>
              </a:extLst>
            </p:cNvPr>
            <p:cNvSpPr/>
            <p:nvPr/>
          </p:nvSpPr>
          <p:spPr>
            <a:xfrm rot="10800000">
              <a:off x="5136093" y="2844857"/>
              <a:ext cx="2016224" cy="1584176"/>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000" dirty="0">
                <a:latin typeface="微軟正黑體" panose="020B0604030504040204" pitchFamily="34" charset="-120"/>
                <a:ea typeface="微軟正黑體" panose="020B0604030504040204" pitchFamily="34" charset="-120"/>
              </a:endParaRPr>
            </a:p>
          </p:txBody>
        </p:sp>
        <p:sp>
          <p:nvSpPr>
            <p:cNvPr id="178" name="文字方塊 177">
              <a:extLst>
                <a:ext uri="{FF2B5EF4-FFF2-40B4-BE49-F238E27FC236}">
                  <a16:creationId xmlns:a16="http://schemas.microsoft.com/office/drawing/2014/main" id="{7CC5E350-8423-49A3-BB0F-F58DFDD42559}"/>
                </a:ext>
              </a:extLst>
            </p:cNvPr>
            <p:cNvSpPr txBox="1"/>
            <p:nvPr/>
          </p:nvSpPr>
          <p:spPr>
            <a:xfrm>
              <a:off x="5555140" y="2945024"/>
              <a:ext cx="1622128" cy="1359218"/>
            </a:xfrm>
            <a:prstGeom prst="rect">
              <a:avLst/>
            </a:prstGeom>
            <a:noFill/>
          </p:spPr>
          <p:txBody>
            <a:bodyPr wrap="square">
              <a:spAutoFit/>
            </a:bodyPr>
            <a:lstStyle/>
            <a:p>
              <a:pPr lvl="0"/>
              <a:r>
                <a:rPr lang="zh-TW" altLang="en-US" sz="5400" dirty="0">
                  <a:solidFill>
                    <a:schemeClr val="accent5">
                      <a:lumMod val="75000"/>
                    </a:schemeClr>
                  </a:solidFill>
                  <a:latin typeface="微軟正黑體" panose="020B0604030504040204" pitchFamily="34" charset="-120"/>
                  <a:ea typeface="微軟正黑體" panose="020B0604030504040204" pitchFamily="34" charset="-120"/>
                  <a:cs typeface="BiauKai"/>
                </a:rPr>
                <a:t>擴大</a:t>
              </a:r>
              <a:endParaRPr lang="en-US" altLang="zh-TW" sz="5400" dirty="0">
                <a:solidFill>
                  <a:schemeClr val="accent5">
                    <a:lumMod val="75000"/>
                  </a:schemeClr>
                </a:solidFill>
                <a:latin typeface="微軟正黑體" panose="020B0604030504040204" pitchFamily="34" charset="-120"/>
                <a:ea typeface="微軟正黑體" panose="020B0604030504040204" pitchFamily="34" charset="-120"/>
                <a:cs typeface="BiauKai"/>
              </a:endParaRPr>
            </a:p>
            <a:p>
              <a:pPr lvl="0"/>
              <a:r>
                <a:rPr lang="zh-TW" altLang="en-US" sz="5400" dirty="0">
                  <a:solidFill>
                    <a:schemeClr val="accent5">
                      <a:lumMod val="75000"/>
                    </a:schemeClr>
                  </a:solidFill>
                  <a:latin typeface="微軟正黑體" panose="020B0604030504040204" pitchFamily="34" charset="-120"/>
                  <a:ea typeface="微軟正黑體" panose="020B0604030504040204" pitchFamily="34" charset="-120"/>
                  <a:cs typeface="BiauKai"/>
                </a:rPr>
                <a:t>選擇</a:t>
              </a:r>
              <a:endParaRPr lang="zh-TW" altLang="en-US" sz="5400"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179" name="流程圖: 顯示 178">
              <a:extLst>
                <a:ext uri="{FF2B5EF4-FFF2-40B4-BE49-F238E27FC236}">
                  <a16:creationId xmlns:a16="http://schemas.microsoft.com/office/drawing/2014/main" id="{E3551474-106F-40CB-96D7-61A1D8D856AE}"/>
                </a:ext>
              </a:extLst>
            </p:cNvPr>
            <p:cNvSpPr/>
            <p:nvPr/>
          </p:nvSpPr>
          <p:spPr>
            <a:xfrm rot="10800000">
              <a:off x="7656372" y="2844857"/>
              <a:ext cx="1872208" cy="1584176"/>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000" dirty="0">
                <a:latin typeface="微軟正黑體" panose="020B0604030504040204" pitchFamily="34" charset="-120"/>
                <a:ea typeface="微軟正黑體" panose="020B0604030504040204" pitchFamily="34" charset="-120"/>
              </a:endParaRPr>
            </a:p>
          </p:txBody>
        </p:sp>
        <p:sp>
          <p:nvSpPr>
            <p:cNvPr id="180" name="文字方塊 179">
              <a:extLst>
                <a:ext uri="{FF2B5EF4-FFF2-40B4-BE49-F238E27FC236}">
                  <a16:creationId xmlns:a16="http://schemas.microsoft.com/office/drawing/2014/main" id="{FEB85E84-45F6-475A-A60E-3C8680252511}"/>
                </a:ext>
              </a:extLst>
            </p:cNvPr>
            <p:cNvSpPr txBox="1"/>
            <p:nvPr/>
          </p:nvSpPr>
          <p:spPr>
            <a:xfrm>
              <a:off x="7978460" y="2961578"/>
              <a:ext cx="1622128" cy="1359218"/>
            </a:xfrm>
            <a:prstGeom prst="rect">
              <a:avLst/>
            </a:prstGeom>
            <a:noFill/>
          </p:spPr>
          <p:txBody>
            <a:bodyPr wrap="square">
              <a:spAutoFit/>
            </a:bodyPr>
            <a:lstStyle/>
            <a:p>
              <a:pPr lvl="0"/>
              <a:r>
                <a:rPr lang="zh-TW" altLang="en-US" sz="5400" b="1" dirty="0">
                  <a:solidFill>
                    <a:schemeClr val="accent5">
                      <a:lumMod val="75000"/>
                    </a:schemeClr>
                  </a:solidFill>
                  <a:latin typeface="微軟正黑體" panose="020B0604030504040204" pitchFamily="34" charset="-120"/>
                  <a:ea typeface="微軟正黑體" panose="020B0604030504040204" pitchFamily="34" charset="-120"/>
                  <a:cs typeface="BiauKai"/>
                </a:rPr>
                <a:t>初步</a:t>
              </a:r>
              <a:endParaRPr lang="en-US" altLang="zh-TW" sz="5400" b="1" dirty="0">
                <a:solidFill>
                  <a:schemeClr val="accent5">
                    <a:lumMod val="75000"/>
                  </a:schemeClr>
                </a:solidFill>
                <a:latin typeface="微軟正黑體" panose="020B0604030504040204" pitchFamily="34" charset="-120"/>
                <a:ea typeface="微軟正黑體" panose="020B0604030504040204" pitchFamily="34" charset="-120"/>
                <a:cs typeface="BiauKai"/>
              </a:endParaRPr>
            </a:p>
            <a:p>
              <a:pPr lvl="0"/>
              <a:r>
                <a:rPr lang="zh-TW" altLang="en-US" sz="5400" b="1" dirty="0">
                  <a:solidFill>
                    <a:schemeClr val="accent5">
                      <a:lumMod val="75000"/>
                    </a:schemeClr>
                  </a:solidFill>
                  <a:latin typeface="微軟正黑體" panose="020B0604030504040204" pitchFamily="34" charset="-120"/>
                  <a:ea typeface="微軟正黑體" panose="020B0604030504040204" pitchFamily="34" charset="-120"/>
                  <a:cs typeface="BiauKai"/>
                </a:rPr>
                <a:t>排序</a:t>
              </a:r>
              <a:endParaRPr lang="zh-TW" altLang="en-US" sz="5400"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181" name="箭號: 燕尾形向右 18">
              <a:extLst>
                <a:ext uri="{FF2B5EF4-FFF2-40B4-BE49-F238E27FC236}">
                  <a16:creationId xmlns:a16="http://schemas.microsoft.com/office/drawing/2014/main" id="{3472660A-18AA-48D3-BA0F-5FD727870BFF}"/>
                </a:ext>
              </a:extLst>
            </p:cNvPr>
            <p:cNvSpPr/>
            <p:nvPr/>
          </p:nvSpPr>
          <p:spPr>
            <a:xfrm>
              <a:off x="4602065" y="3001976"/>
              <a:ext cx="504055" cy="1296144"/>
            </a:xfrm>
            <a:prstGeom prst="notched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000">
                <a:latin typeface="微軟正黑體" panose="020B0604030504040204" pitchFamily="34" charset="-120"/>
                <a:ea typeface="微軟正黑體" panose="020B0604030504040204" pitchFamily="34" charset="-120"/>
              </a:endParaRPr>
            </a:p>
          </p:txBody>
        </p:sp>
        <p:sp>
          <p:nvSpPr>
            <p:cNvPr id="182" name="箭號: 燕尾形向右 19">
              <a:extLst>
                <a:ext uri="{FF2B5EF4-FFF2-40B4-BE49-F238E27FC236}">
                  <a16:creationId xmlns:a16="http://schemas.microsoft.com/office/drawing/2014/main" id="{4DFD983E-39EE-4F97-B8A1-BC15A3B231FE}"/>
                </a:ext>
              </a:extLst>
            </p:cNvPr>
            <p:cNvSpPr/>
            <p:nvPr/>
          </p:nvSpPr>
          <p:spPr>
            <a:xfrm>
              <a:off x="7104768" y="3001976"/>
              <a:ext cx="504055" cy="1296144"/>
            </a:xfrm>
            <a:prstGeom prst="notched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000">
                <a:latin typeface="微軟正黑體" panose="020B0604030504040204" pitchFamily="34" charset="-120"/>
                <a:ea typeface="微軟正黑體" panose="020B0604030504040204" pitchFamily="34" charset="-120"/>
              </a:endParaRPr>
            </a:p>
          </p:txBody>
        </p:sp>
        <p:sp>
          <p:nvSpPr>
            <p:cNvPr id="183" name="流程圖: 顯示 182">
              <a:extLst>
                <a:ext uri="{FF2B5EF4-FFF2-40B4-BE49-F238E27FC236}">
                  <a16:creationId xmlns:a16="http://schemas.microsoft.com/office/drawing/2014/main" id="{62E47FEA-CA8D-4FB6-9D8C-D2226F69ABC5}"/>
                </a:ext>
              </a:extLst>
            </p:cNvPr>
            <p:cNvSpPr/>
            <p:nvPr/>
          </p:nvSpPr>
          <p:spPr>
            <a:xfrm rot="10800000">
              <a:off x="9984432" y="2844857"/>
              <a:ext cx="2016224" cy="1584176"/>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000" dirty="0">
                <a:latin typeface="微軟正黑體" panose="020B0604030504040204" pitchFamily="34" charset="-120"/>
                <a:ea typeface="微軟正黑體" panose="020B0604030504040204" pitchFamily="34" charset="-120"/>
              </a:endParaRPr>
            </a:p>
          </p:txBody>
        </p:sp>
        <p:sp>
          <p:nvSpPr>
            <p:cNvPr id="184" name="文字方塊 183">
              <a:extLst>
                <a:ext uri="{FF2B5EF4-FFF2-40B4-BE49-F238E27FC236}">
                  <a16:creationId xmlns:a16="http://schemas.microsoft.com/office/drawing/2014/main" id="{3CC7D7AA-23F4-4D8B-96A7-141DB9DB5949}"/>
                </a:ext>
              </a:extLst>
            </p:cNvPr>
            <p:cNvSpPr txBox="1"/>
            <p:nvPr/>
          </p:nvSpPr>
          <p:spPr>
            <a:xfrm>
              <a:off x="10326761" y="2961578"/>
              <a:ext cx="1622128" cy="1359218"/>
            </a:xfrm>
            <a:prstGeom prst="rect">
              <a:avLst/>
            </a:prstGeom>
            <a:noFill/>
          </p:spPr>
          <p:txBody>
            <a:bodyPr wrap="square">
              <a:spAutoFit/>
            </a:bodyPr>
            <a:lstStyle/>
            <a:p>
              <a:pPr lvl="0"/>
              <a:r>
                <a:rPr lang="zh-TW" altLang="en-US" sz="5400" dirty="0">
                  <a:solidFill>
                    <a:schemeClr val="accent5">
                      <a:lumMod val="75000"/>
                    </a:schemeClr>
                  </a:solidFill>
                  <a:latin typeface="微軟正黑體" panose="020B0604030504040204" pitchFamily="34" charset="-120"/>
                  <a:ea typeface="微軟正黑體" panose="020B0604030504040204" pitchFamily="34" charset="-120"/>
                  <a:cs typeface="BiauKai"/>
                </a:rPr>
                <a:t>最後</a:t>
              </a:r>
              <a:endParaRPr lang="en-US" altLang="zh-TW" sz="5400" dirty="0">
                <a:solidFill>
                  <a:schemeClr val="accent5">
                    <a:lumMod val="75000"/>
                  </a:schemeClr>
                </a:solidFill>
                <a:latin typeface="微軟正黑體" panose="020B0604030504040204" pitchFamily="34" charset="-120"/>
                <a:ea typeface="微軟正黑體" panose="020B0604030504040204" pitchFamily="34" charset="-120"/>
                <a:cs typeface="BiauKai"/>
              </a:endParaRPr>
            </a:p>
            <a:p>
              <a:pPr lvl="0"/>
              <a:r>
                <a:rPr lang="zh-TW" altLang="en-US" sz="5400" dirty="0">
                  <a:solidFill>
                    <a:schemeClr val="accent5">
                      <a:lumMod val="75000"/>
                    </a:schemeClr>
                  </a:solidFill>
                  <a:latin typeface="微軟正黑體" panose="020B0604030504040204" pitchFamily="34" charset="-120"/>
                  <a:ea typeface="微軟正黑體" panose="020B0604030504040204" pitchFamily="34" charset="-120"/>
                  <a:cs typeface="BiauKai"/>
                </a:rPr>
                <a:t>調整</a:t>
              </a:r>
              <a:endParaRPr lang="zh-TW" altLang="en-US" sz="5400"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185" name="箭號: 燕尾形向右 22">
              <a:extLst>
                <a:ext uri="{FF2B5EF4-FFF2-40B4-BE49-F238E27FC236}">
                  <a16:creationId xmlns:a16="http://schemas.microsoft.com/office/drawing/2014/main" id="{02104AF1-7E69-487A-9F89-43F052797156}"/>
                </a:ext>
              </a:extLst>
            </p:cNvPr>
            <p:cNvSpPr/>
            <p:nvPr/>
          </p:nvSpPr>
          <p:spPr>
            <a:xfrm>
              <a:off x="9456572" y="3001976"/>
              <a:ext cx="504055" cy="1296144"/>
            </a:xfrm>
            <a:prstGeom prst="notched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0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2787477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EF6E0"/>
        </a:solidFill>
        <a:effectLst/>
      </p:bgPr>
    </p:bg>
    <p:spTree>
      <p:nvGrpSpPr>
        <p:cNvPr id="1" name="Shape 712"/>
        <p:cNvGrpSpPr/>
        <p:nvPr/>
      </p:nvGrpSpPr>
      <p:grpSpPr>
        <a:xfrm>
          <a:off x="0" y="0"/>
          <a:ext cx="0" cy="0"/>
          <a:chOff x="0" y="0"/>
          <a:chExt cx="0" cy="0"/>
        </a:xfrm>
      </p:grpSpPr>
      <p:sp>
        <p:nvSpPr>
          <p:cNvPr id="713" name="Google Shape;713;p17"/>
          <p:cNvSpPr txBox="1"/>
          <p:nvPr/>
        </p:nvSpPr>
        <p:spPr>
          <a:xfrm>
            <a:off x="2480844" y="4257104"/>
            <a:ext cx="12804900" cy="177279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zh-TW" altLang="en-US" sz="9600" b="1"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諮詢管道</a:t>
            </a:r>
            <a:endParaRPr sz="1200" b="1" dirty="0">
              <a:latin typeface="微軟正黑體" panose="020B0604030504040204" pitchFamily="34" charset="-120"/>
              <a:ea typeface="微軟正黑體" panose="020B0604030504040204" pitchFamily="34" charset="-120"/>
            </a:endParaRPr>
          </a:p>
        </p:txBody>
      </p:sp>
      <p:grpSp>
        <p:nvGrpSpPr>
          <p:cNvPr id="715" name="Google Shape;715;p17"/>
          <p:cNvGrpSpPr/>
          <p:nvPr/>
        </p:nvGrpSpPr>
        <p:grpSpPr>
          <a:xfrm>
            <a:off x="14508389" y="-1376887"/>
            <a:ext cx="8379133" cy="10121522"/>
            <a:chOff x="0" y="1122439"/>
            <a:chExt cx="11172177" cy="13495363"/>
          </a:xfrm>
        </p:grpSpPr>
        <p:sp>
          <p:nvSpPr>
            <p:cNvPr id="716" name="Google Shape;716;p17"/>
            <p:cNvSpPr txBox="1"/>
            <p:nvPr/>
          </p:nvSpPr>
          <p:spPr>
            <a:xfrm>
              <a:off x="5533882"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7"/>
            <p:cNvSpPr txBox="1"/>
            <p:nvPr/>
          </p:nvSpPr>
          <p:spPr>
            <a:xfrm>
              <a:off x="8875094" y="12816681"/>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7"/>
            <p:cNvSpPr txBox="1"/>
            <p:nvPr/>
          </p:nvSpPr>
          <p:spPr>
            <a:xfrm>
              <a:off x="7204489" y="989312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txBox="1"/>
            <p:nvPr/>
          </p:nvSpPr>
          <p:spPr>
            <a:xfrm>
              <a:off x="5533882" y="6969560"/>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0" name="Google Shape;720;p17"/>
            <p:cNvGrpSpPr/>
            <p:nvPr/>
          </p:nvGrpSpPr>
          <p:grpSpPr>
            <a:xfrm>
              <a:off x="3341212" y="2923560"/>
              <a:ext cx="3341212" cy="2923560"/>
              <a:chOff x="0" y="0"/>
              <a:chExt cx="812800" cy="711200"/>
            </a:xfrm>
          </p:grpSpPr>
          <p:sp>
            <p:nvSpPr>
              <p:cNvPr id="721" name="Google Shape;72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2" name="Google Shape;72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23" name="Google Shape;723;p17"/>
            <p:cNvSpPr txBox="1"/>
            <p:nvPr/>
          </p:nvSpPr>
          <p:spPr>
            <a:xfrm>
              <a:off x="2192669" y="1122439"/>
              <a:ext cx="2297083" cy="1592296"/>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nvGrpSpPr>
            <p:cNvPr id="724" name="Google Shape;724;p17"/>
            <p:cNvGrpSpPr/>
            <p:nvPr/>
          </p:nvGrpSpPr>
          <p:grpSpPr>
            <a:xfrm rot="10800000">
              <a:off x="3341212" y="11694242"/>
              <a:ext cx="3341212" cy="2923560"/>
              <a:chOff x="0" y="0"/>
              <a:chExt cx="812800" cy="711200"/>
            </a:xfrm>
          </p:grpSpPr>
          <p:sp>
            <p:nvSpPr>
              <p:cNvPr id="725" name="Google Shape;725;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6" name="Google Shape;726;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7"/>
            <p:cNvGrpSpPr/>
            <p:nvPr/>
          </p:nvGrpSpPr>
          <p:grpSpPr>
            <a:xfrm>
              <a:off x="1670606" y="5847121"/>
              <a:ext cx="3341212" cy="2923560"/>
              <a:chOff x="0" y="0"/>
              <a:chExt cx="812800" cy="711200"/>
            </a:xfrm>
          </p:grpSpPr>
          <p:sp>
            <p:nvSpPr>
              <p:cNvPr id="728" name="Google Shape;728;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29" name="Google Shape;729;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rot="10800000">
              <a:off x="1670606" y="8770681"/>
              <a:ext cx="3341212" cy="2923560"/>
              <a:chOff x="0" y="0"/>
              <a:chExt cx="812800" cy="711200"/>
            </a:xfrm>
          </p:grpSpPr>
          <p:sp>
            <p:nvSpPr>
              <p:cNvPr id="731" name="Google Shape;731;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2" name="Google Shape;732;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3" name="Google Shape;733;p17"/>
            <p:cNvGrpSpPr/>
            <p:nvPr/>
          </p:nvGrpSpPr>
          <p:grpSpPr>
            <a:xfrm>
              <a:off x="0" y="2923560"/>
              <a:ext cx="3341212" cy="2923560"/>
              <a:chOff x="0" y="0"/>
              <a:chExt cx="812800" cy="711200"/>
            </a:xfrm>
          </p:grpSpPr>
          <p:sp>
            <p:nvSpPr>
              <p:cNvPr id="734" name="Google Shape;734;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5" name="Google Shape;735;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6" name="Google Shape;736;p17"/>
          <p:cNvGrpSpPr/>
          <p:nvPr/>
        </p:nvGrpSpPr>
        <p:grpSpPr>
          <a:xfrm rot="10800000">
            <a:off x="831999" y="798912"/>
            <a:ext cx="1093611" cy="956910"/>
            <a:chOff x="0" y="0"/>
            <a:chExt cx="812800" cy="711200"/>
          </a:xfrm>
        </p:grpSpPr>
        <p:sp>
          <p:nvSpPr>
            <p:cNvPr id="737" name="Google Shape;737;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2E60"/>
            </a:solidFill>
            <a:ln>
              <a:noFill/>
            </a:ln>
          </p:spPr>
        </p:sp>
        <p:sp>
          <p:nvSpPr>
            <p:cNvPr id="738" name="Google Shape;738;p17"/>
            <p:cNvSpPr txBox="1"/>
            <p:nvPr/>
          </p:nvSpPr>
          <p:spPr>
            <a:xfrm>
              <a:off x="127000" y="282575"/>
              <a:ext cx="558800" cy="377825"/>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17"/>
          <p:cNvGrpSpPr/>
          <p:nvPr/>
        </p:nvGrpSpPr>
        <p:grpSpPr>
          <a:xfrm>
            <a:off x="1595440" y="7901945"/>
            <a:ext cx="1771490" cy="1550054"/>
            <a:chOff x="0" y="0"/>
            <a:chExt cx="812800" cy="711200"/>
          </a:xfrm>
        </p:grpSpPr>
        <p:sp>
          <p:nvSpPr>
            <p:cNvPr id="740" name="Google Shape;740;p17"/>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741" name="Google Shape;741;p17"/>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55777"/>
                </a:lnSpc>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4767052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4"/>
            <a:ext cx="15755880" cy="1107996"/>
            <a:chOff x="-1" y="-19050"/>
            <a:chExt cx="19474549" cy="4708927"/>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9474549" cy="4708927"/>
            </a:xfrm>
            <a:prstGeom prst="rect">
              <a:avLst/>
            </a:prstGeom>
            <a:noFill/>
            <a:ln>
              <a:noFill/>
            </a:ln>
          </p:spPr>
          <p:txBody>
            <a:bodyPr spcFirstLastPara="1" wrap="square" lIns="0" tIns="0" rIns="0" bIns="0" anchor="t" anchorCtr="0">
              <a:spAutoFit/>
            </a:bodyPr>
            <a:lstStyle/>
            <a:p>
              <a:pPr lvl="0">
                <a:lnSpc>
                  <a:spcPct val="120000"/>
                </a:lnSpc>
              </a:pPr>
              <a:r>
                <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rPr>
                <a:t>宣導輔助</a:t>
              </a:r>
              <a:r>
                <a:rPr lang="zh-TW" altLang="en-US" sz="60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資源</a:t>
              </a:r>
              <a:endParaRPr lang="zh-TW" altLang="en-US" sz="6000" dirty="0">
                <a:solidFill>
                  <a:srgbClr val="351B65"/>
                </a:solidFill>
                <a:latin typeface="微軟正黑體" panose="020B0604030504040204" pitchFamily="34" charset="-120"/>
                <a:ea typeface="微軟正黑體" panose="020B0604030504040204" pitchFamily="34" charset="-120"/>
                <a:cs typeface="Raleway Black"/>
                <a:sym typeface="Raleway Black"/>
              </a:endParaRP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6" name="內容版面配置區 2"/>
          <p:cNvSpPr txBox="1">
            <a:spLocks/>
          </p:cNvSpPr>
          <p:nvPr/>
        </p:nvSpPr>
        <p:spPr>
          <a:xfrm>
            <a:off x="5145285" y="1686714"/>
            <a:ext cx="8904496" cy="55241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1pPr>
            <a:lvl2pPr marL="914400" marR="0" lvl="1"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2pPr>
            <a:lvl3pPr marL="1371600" marR="0" lvl="2"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3pPr>
            <a:lvl4pPr marL="1828800" marR="0" lvl="3"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4pPr>
            <a:lvl5pPr marL="2286000" marR="0" lvl="4"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5pPr>
            <a:lvl6pPr marL="2743200" marR="0" lvl="5"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6pPr>
            <a:lvl7pPr marL="3200400" marR="0" lvl="6"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7pPr>
            <a:lvl8pPr marL="3657600" marR="0" lvl="7"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8pPr>
            <a:lvl9pPr marL="4114800" marR="0" lvl="8" indent="-342900" algn="l" rtl="0">
              <a:lnSpc>
                <a:spcPct val="100000"/>
              </a:lnSpc>
              <a:spcBef>
                <a:spcPts val="360"/>
              </a:spcBef>
              <a:spcAft>
                <a:spcPts val="0"/>
              </a:spcAft>
              <a:buClr>
                <a:schemeClr val="accent4"/>
              </a:buClr>
              <a:buSzPts val="1800"/>
              <a:buFont typeface="Cabin"/>
              <a:buChar char="•"/>
              <a:defRPr sz="3500" b="0" i="0" u="none" strike="noStrike" cap="none">
                <a:solidFill>
                  <a:schemeClr val="accent4"/>
                </a:solidFill>
                <a:latin typeface="Cabin"/>
                <a:ea typeface="Cabin"/>
                <a:cs typeface="Cabin"/>
                <a:sym typeface="Cabin"/>
              </a:defRPr>
            </a:lvl9pPr>
          </a:lstStyle>
          <a:p>
            <a:r>
              <a:rPr lang="zh-TW" altLang="en-US" dirty="0" smtClean="0">
                <a:latin typeface="華康儷中黑" panose="020B0509000000000000" pitchFamily="49" charset="-120"/>
                <a:ea typeface="華康儷中黑" panose="020B0509000000000000" pitchFamily="49" charset="-120"/>
              </a:rPr>
              <a:t>十二年國民基本教育資訊網</a:t>
            </a:r>
            <a:r>
              <a:rPr lang="en-US" altLang="zh-TW" dirty="0" smtClean="0">
                <a:latin typeface="華康儷中黑" panose="020B0509000000000000" pitchFamily="49" charset="-120"/>
                <a:ea typeface="華康儷中黑" panose="020B0509000000000000" pitchFamily="49" charset="-120"/>
              </a:rPr>
              <a:t>http://12basic.edu.tw</a:t>
            </a:r>
            <a:endParaRPr lang="en-US" altLang="zh-TW" dirty="0">
              <a:latin typeface="華康儷中黑" panose="020B0509000000000000" pitchFamily="49" charset="-120"/>
              <a:ea typeface="華康儷中黑" panose="020B0509000000000000" pitchFamily="49" charset="-120"/>
            </a:endParaRPr>
          </a:p>
        </p:txBody>
      </p:sp>
      <p:pic>
        <p:nvPicPr>
          <p:cNvPr id="168" name="圖片 167">
            <a:extLst>
              <a:ext uri="{FF2B5EF4-FFF2-40B4-BE49-F238E27FC236}">
                <a16:creationId xmlns:a16="http://schemas.microsoft.com/office/drawing/2014/main" id="{FBAC9FB6-DC26-4FD7-8A02-3B5A55D79B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78085" y="2989482"/>
            <a:ext cx="12396845" cy="6003099"/>
          </a:xfrm>
          <a:prstGeom prst="rect">
            <a:avLst/>
          </a:prstGeom>
        </p:spPr>
      </p:pic>
    </p:spTree>
    <p:extLst>
      <p:ext uri="{BB962C8B-B14F-4D97-AF65-F5344CB8AC3E}">
        <p14:creationId xmlns:p14="http://schemas.microsoft.com/office/powerpoint/2010/main" val="3154796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en-US" altLang="zh-TW"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112</a:t>
              </a:r>
              <a:r>
                <a:rPr lang="zh-TW" altLang="en-US" sz="7500" dirty="0" smtClean="0">
                  <a:solidFill>
                    <a:srgbClr val="351B65"/>
                  </a:solidFill>
                  <a:latin typeface="微軟正黑體" panose="020B0604030504040204" pitchFamily="34" charset="-120"/>
                  <a:ea typeface="微軟正黑體" panose="020B0604030504040204" pitchFamily="34" charset="-120"/>
                  <a:cs typeface="Raleway Black"/>
                  <a:sym typeface="Raleway Black"/>
                </a:rPr>
                <a:t>學年</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度竹苗區適性入學管道</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4" name="表格 3"/>
          <p:cNvGraphicFramePr>
            <a:graphicFrameLocks noGrp="1"/>
          </p:cNvGraphicFramePr>
          <p:nvPr>
            <p:extLst>
              <p:ext uri="{D42A27DB-BD31-4B8C-83A1-F6EECF244321}">
                <p14:modId xmlns:p14="http://schemas.microsoft.com/office/powerpoint/2010/main" val="225900038"/>
              </p:ext>
            </p:extLst>
          </p:nvPr>
        </p:nvGraphicFramePr>
        <p:xfrm>
          <a:off x="1206216" y="2486024"/>
          <a:ext cx="15875569" cy="6272213"/>
        </p:xfrm>
        <a:graphic>
          <a:graphicData uri="http://schemas.openxmlformats.org/drawingml/2006/table">
            <a:tbl>
              <a:tblPr firstRow="1" bandRow="1">
                <a:tableStyleId>{5C22544A-7EE6-4342-B048-85BDC9FD1C3A}</a:tableStyleId>
              </a:tblPr>
              <a:tblGrid>
                <a:gridCol w="933857">
                  <a:extLst>
                    <a:ext uri="{9D8B030D-6E8A-4147-A177-3AD203B41FA5}">
                      <a16:colId xmlns:a16="http://schemas.microsoft.com/office/drawing/2014/main" val="277882247"/>
                    </a:ext>
                  </a:extLst>
                </a:gridCol>
                <a:gridCol w="933857">
                  <a:extLst>
                    <a:ext uri="{9D8B030D-6E8A-4147-A177-3AD203B41FA5}">
                      <a16:colId xmlns:a16="http://schemas.microsoft.com/office/drawing/2014/main" val="1835251538"/>
                    </a:ext>
                  </a:extLst>
                </a:gridCol>
                <a:gridCol w="933857">
                  <a:extLst>
                    <a:ext uri="{9D8B030D-6E8A-4147-A177-3AD203B41FA5}">
                      <a16:colId xmlns:a16="http://schemas.microsoft.com/office/drawing/2014/main" val="1975702922"/>
                    </a:ext>
                  </a:extLst>
                </a:gridCol>
                <a:gridCol w="933857">
                  <a:extLst>
                    <a:ext uri="{9D8B030D-6E8A-4147-A177-3AD203B41FA5}">
                      <a16:colId xmlns:a16="http://schemas.microsoft.com/office/drawing/2014/main" val="1446190270"/>
                    </a:ext>
                  </a:extLst>
                </a:gridCol>
                <a:gridCol w="933857">
                  <a:extLst>
                    <a:ext uri="{9D8B030D-6E8A-4147-A177-3AD203B41FA5}">
                      <a16:colId xmlns:a16="http://schemas.microsoft.com/office/drawing/2014/main" val="1664245630"/>
                    </a:ext>
                  </a:extLst>
                </a:gridCol>
                <a:gridCol w="933857">
                  <a:extLst>
                    <a:ext uri="{9D8B030D-6E8A-4147-A177-3AD203B41FA5}">
                      <a16:colId xmlns:a16="http://schemas.microsoft.com/office/drawing/2014/main" val="4242102898"/>
                    </a:ext>
                  </a:extLst>
                </a:gridCol>
                <a:gridCol w="933857">
                  <a:extLst>
                    <a:ext uri="{9D8B030D-6E8A-4147-A177-3AD203B41FA5}">
                      <a16:colId xmlns:a16="http://schemas.microsoft.com/office/drawing/2014/main" val="1777442124"/>
                    </a:ext>
                  </a:extLst>
                </a:gridCol>
                <a:gridCol w="933857">
                  <a:extLst>
                    <a:ext uri="{9D8B030D-6E8A-4147-A177-3AD203B41FA5}">
                      <a16:colId xmlns:a16="http://schemas.microsoft.com/office/drawing/2014/main" val="3643486800"/>
                    </a:ext>
                  </a:extLst>
                </a:gridCol>
                <a:gridCol w="933857">
                  <a:extLst>
                    <a:ext uri="{9D8B030D-6E8A-4147-A177-3AD203B41FA5}">
                      <a16:colId xmlns:a16="http://schemas.microsoft.com/office/drawing/2014/main" val="2063185835"/>
                    </a:ext>
                  </a:extLst>
                </a:gridCol>
                <a:gridCol w="933857">
                  <a:extLst>
                    <a:ext uri="{9D8B030D-6E8A-4147-A177-3AD203B41FA5}">
                      <a16:colId xmlns:a16="http://schemas.microsoft.com/office/drawing/2014/main" val="2749814607"/>
                    </a:ext>
                  </a:extLst>
                </a:gridCol>
                <a:gridCol w="933857">
                  <a:extLst>
                    <a:ext uri="{9D8B030D-6E8A-4147-A177-3AD203B41FA5}">
                      <a16:colId xmlns:a16="http://schemas.microsoft.com/office/drawing/2014/main" val="3838859341"/>
                    </a:ext>
                  </a:extLst>
                </a:gridCol>
                <a:gridCol w="933857">
                  <a:extLst>
                    <a:ext uri="{9D8B030D-6E8A-4147-A177-3AD203B41FA5}">
                      <a16:colId xmlns:a16="http://schemas.microsoft.com/office/drawing/2014/main" val="2244516739"/>
                    </a:ext>
                  </a:extLst>
                </a:gridCol>
                <a:gridCol w="933857">
                  <a:extLst>
                    <a:ext uri="{9D8B030D-6E8A-4147-A177-3AD203B41FA5}">
                      <a16:colId xmlns:a16="http://schemas.microsoft.com/office/drawing/2014/main" val="4147767625"/>
                    </a:ext>
                  </a:extLst>
                </a:gridCol>
                <a:gridCol w="933857">
                  <a:extLst>
                    <a:ext uri="{9D8B030D-6E8A-4147-A177-3AD203B41FA5}">
                      <a16:colId xmlns:a16="http://schemas.microsoft.com/office/drawing/2014/main" val="2390680162"/>
                    </a:ext>
                  </a:extLst>
                </a:gridCol>
                <a:gridCol w="933857">
                  <a:extLst>
                    <a:ext uri="{9D8B030D-6E8A-4147-A177-3AD203B41FA5}">
                      <a16:colId xmlns:a16="http://schemas.microsoft.com/office/drawing/2014/main" val="2056896603"/>
                    </a:ext>
                  </a:extLst>
                </a:gridCol>
                <a:gridCol w="933857">
                  <a:extLst>
                    <a:ext uri="{9D8B030D-6E8A-4147-A177-3AD203B41FA5}">
                      <a16:colId xmlns:a16="http://schemas.microsoft.com/office/drawing/2014/main" val="316614578"/>
                    </a:ext>
                  </a:extLst>
                </a:gridCol>
                <a:gridCol w="933857">
                  <a:extLst>
                    <a:ext uri="{9D8B030D-6E8A-4147-A177-3AD203B41FA5}">
                      <a16:colId xmlns:a16="http://schemas.microsoft.com/office/drawing/2014/main" val="1934277297"/>
                    </a:ext>
                  </a:extLst>
                </a:gridCol>
              </a:tblGrid>
              <a:tr h="1524232">
                <a:tc gridSpan="8">
                  <a:txBody>
                    <a:bodyPr/>
                    <a:lstStyle/>
                    <a:p>
                      <a:pPr algn="ctr"/>
                      <a:r>
                        <a:rPr lang="zh-TW" altLang="en-US" sz="4000" dirty="0" smtClean="0">
                          <a:latin typeface="微軟正黑體" panose="020B0604030504040204" pitchFamily="34" charset="-120"/>
                          <a:ea typeface="微軟正黑體" panose="020B0604030504040204" pitchFamily="34" charset="-120"/>
                        </a:rPr>
                        <a:t>免試入學</a:t>
                      </a:r>
                      <a:endParaRPr lang="zh-TW" altLang="en-US" sz="40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4000" dirty="0" smtClean="0">
                          <a:latin typeface="微軟正黑體" panose="020B0604030504040204" pitchFamily="34" charset="-120"/>
                          <a:ea typeface="微軟正黑體" panose="020B0604030504040204" pitchFamily="34" charset="-120"/>
                        </a:rPr>
                        <a:t>特色招生</a:t>
                      </a:r>
                    </a:p>
                    <a:p>
                      <a:pPr algn="ctr"/>
                      <a:r>
                        <a:rPr lang="zh-TW" altLang="en-US" sz="4000" dirty="0" smtClean="0">
                          <a:latin typeface="微軟正黑體" panose="020B0604030504040204" pitchFamily="34" charset="-120"/>
                          <a:ea typeface="微軟正黑體" panose="020B0604030504040204" pitchFamily="34" charset="-120"/>
                        </a:rPr>
                        <a:t>甄選入學</a:t>
                      </a: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gridSpan="4">
                  <a:txBody>
                    <a:bodyPr/>
                    <a:lstStyle/>
                    <a:p>
                      <a:pPr algn="ctr"/>
                      <a:r>
                        <a:rPr lang="zh-TW" altLang="en-US" sz="4000" dirty="0" smtClean="0">
                          <a:latin typeface="微軟正黑體" panose="020B0604030504040204" pitchFamily="34" charset="-120"/>
                          <a:ea typeface="微軟正黑體" panose="020B0604030504040204" pitchFamily="34" charset="-120"/>
                        </a:rPr>
                        <a:t>其他</a:t>
                      </a:r>
                      <a:endParaRPr lang="zh-TW" altLang="en-US" sz="40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sz="4000" b="0" dirty="0" smtClean="0">
                          <a:solidFill>
                            <a:srgbClr val="282D6C"/>
                          </a:solidFill>
                          <a:latin typeface="微軟正黑體" panose="020B0604030504040204" pitchFamily="34" charset="-120"/>
                          <a:ea typeface="微軟正黑體" panose="020B0604030504040204" pitchFamily="34" charset="-120"/>
                        </a:rPr>
                        <a:t>身心障礙適性輔導安置</a:t>
                      </a:r>
                    </a:p>
                  </a:txBody>
                  <a:tcPr anchor="ctr">
                    <a:solidFill>
                      <a:srgbClr val="CDCDD4"/>
                    </a:solidFill>
                  </a:tcPr>
                </a:tc>
                <a:extLst>
                  <a:ext uri="{0D108BD9-81ED-4DB2-BD59-A6C34878D82A}">
                    <a16:rowId xmlns:a16="http://schemas.microsoft.com/office/drawing/2014/main" val="3434159862"/>
                  </a:ext>
                </a:extLst>
              </a:tr>
              <a:tr h="4747981">
                <a:tc>
                  <a:txBody>
                    <a:bodyPr/>
                    <a:lstStyle/>
                    <a:p>
                      <a:pPr algn="l"/>
                      <a:r>
                        <a:rPr lang="zh-TW" altLang="en-US" sz="4000" dirty="0" smtClean="0">
                          <a:latin typeface="微軟正黑體" panose="020B0604030504040204" pitchFamily="34" charset="-120"/>
                          <a:ea typeface="微軟正黑體" panose="020B0604030504040204" pitchFamily="34" charset="-120"/>
                        </a:rPr>
                        <a:t>學習區完全免試</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技優甄審入學</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直升入學</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園區生免試獨招</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優先免試</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分區免試</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五專優先免試</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五專聯合免試</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藝才班</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體育班</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科學班</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職業類科</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實用技能學程</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建教合作班</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運動績優</a:t>
                      </a:r>
                    </a:p>
                  </a:txBody>
                  <a:tcPr vert="eaVert" anchor="ctr"/>
                </a:tc>
                <a:tc>
                  <a:txBody>
                    <a:bodyPr/>
                    <a:lstStyle/>
                    <a:p>
                      <a:pPr algn="l"/>
                      <a:r>
                        <a:rPr lang="zh-TW" altLang="en-US" sz="4000" dirty="0" smtClean="0">
                          <a:latin typeface="微軟正黑體" panose="020B0604030504040204" pitchFamily="34" charset="-120"/>
                          <a:ea typeface="微軟正黑體" panose="020B0604030504040204" pitchFamily="34" charset="-120"/>
                        </a:rPr>
                        <a:t>私校獨招</a:t>
                      </a:r>
                    </a:p>
                  </a:txBody>
                  <a:tcPr vert="eaVert" anchor="ctr"/>
                </a:tc>
                <a:tc vMerge="1">
                  <a:txBody>
                    <a:bodyPr/>
                    <a:lstStyle/>
                    <a:p>
                      <a:endParaRPr lang="zh-TW" altLang="en-US" dirty="0" smtClean="0"/>
                    </a:p>
                  </a:txBody>
                  <a:tcPr vert="eaVert"/>
                </a:tc>
                <a:extLst>
                  <a:ext uri="{0D108BD9-81ED-4DB2-BD59-A6C34878D82A}">
                    <a16:rowId xmlns:a16="http://schemas.microsoft.com/office/drawing/2014/main" val="3011721914"/>
                  </a:ext>
                </a:extLst>
              </a:tr>
            </a:tbl>
          </a:graphicData>
        </a:graphic>
      </p:graphicFrame>
    </p:spTree>
    <p:extLst>
      <p:ext uri="{BB962C8B-B14F-4D97-AF65-F5344CB8AC3E}">
        <p14:creationId xmlns:p14="http://schemas.microsoft.com/office/powerpoint/2010/main" val="1970534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1028699" y="728653"/>
            <a:ext cx="13664431" cy="1511291"/>
            <a:chOff x="-1" y="-19050"/>
            <a:chExt cx="18219240" cy="2015056"/>
          </a:xfrm>
        </p:grpSpPr>
        <p:sp>
          <p:nvSpPr>
            <p:cNvPr id="394" name="Google Shape;394;p13"/>
            <p:cNvSpPr txBox="1"/>
            <p:nvPr/>
          </p:nvSpPr>
          <p:spPr>
            <a:xfrm>
              <a:off x="0" y="1622570"/>
              <a:ext cx="11079163" cy="37343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dirty="0"/>
            </a:p>
          </p:txBody>
        </p:sp>
        <p:sp>
          <p:nvSpPr>
            <p:cNvPr id="395" name="Google Shape;395;p13"/>
            <p:cNvSpPr txBox="1"/>
            <p:nvPr/>
          </p:nvSpPr>
          <p:spPr>
            <a:xfrm>
              <a:off x="-1" y="-19050"/>
              <a:ext cx="18219240" cy="1846661"/>
            </a:xfrm>
            <a:prstGeom prst="rect">
              <a:avLst/>
            </a:prstGeom>
            <a:noFill/>
            <a:ln>
              <a:noFill/>
            </a:ln>
          </p:spPr>
          <p:txBody>
            <a:bodyPr spcFirstLastPara="1" wrap="square" lIns="0" tIns="0" rIns="0" bIns="0" anchor="t" anchorCtr="0">
              <a:spAutoFit/>
            </a:bodyPr>
            <a:lstStyle/>
            <a:p>
              <a:pPr lvl="0">
                <a:lnSpc>
                  <a:spcPct val="120000"/>
                </a:lnSpc>
              </a:pP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什麼是完全免試？</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7500" dirty="0">
                  <a:solidFill>
                    <a:srgbClr val="351B65"/>
                  </a:solidFill>
                  <a:latin typeface="微軟正黑體" panose="020B0604030504040204" pitchFamily="34" charset="-120"/>
                  <a:ea typeface="微軟正黑體" panose="020B0604030504040204" pitchFamily="34" charset="-120"/>
                  <a:cs typeface="Raleway Black"/>
                  <a:sym typeface="Raleway Black"/>
                </a:rPr>
                <a:t>完免</a:t>
              </a:r>
              <a:r>
                <a:rPr lang="en-US" altLang="zh-TW" sz="750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p>
          </p:txBody>
        </p:sp>
      </p:grpSp>
      <p:grpSp>
        <p:nvGrpSpPr>
          <p:cNvPr id="60" name="Google Shape;480;p15"/>
          <p:cNvGrpSpPr/>
          <p:nvPr/>
        </p:nvGrpSpPr>
        <p:grpSpPr>
          <a:xfrm>
            <a:off x="-642690" y="9289531"/>
            <a:ext cx="19546670" cy="2011635"/>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50800" tIns="50800" rIns="50800" bIns="50800" anchor="ctr" anchorCtr="0">
                <a:noAutofit/>
              </a:bodyPr>
              <a:lstStyle/>
              <a:p>
                <a:pPr marL="0" marR="0" lvl="0" indent="0" algn="ctr" rtl="0">
                  <a:lnSpc>
                    <a:spcPct val="174444"/>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64" name="文字版面配置區 1"/>
          <p:cNvSpPr>
            <a:spLocks noGrp="1"/>
          </p:cNvSpPr>
          <p:nvPr>
            <p:ph type="body" idx="1"/>
          </p:nvPr>
        </p:nvSpPr>
        <p:spPr>
          <a:xfrm>
            <a:off x="1028700" y="2113649"/>
            <a:ext cx="16247918" cy="7279734"/>
          </a:xfrm>
        </p:spPr>
        <p:txBody>
          <a:bodyPr>
            <a:normAutofit/>
          </a:bodyPr>
          <a:lstStyle/>
          <a:p>
            <a:pPr>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促進就學區教育</a:t>
            </a:r>
            <a:r>
              <a:rPr lang="zh-TW" altLang="en-US" sz="4000" dirty="0" smtClean="0">
                <a:latin typeface="微軟正黑體" panose="020B0604030504040204" pitchFamily="34" charset="-120"/>
                <a:ea typeface="微軟正黑體" panose="020B0604030504040204" pitchFamily="34" charset="-120"/>
              </a:rPr>
              <a:t>機會均等，實現</a:t>
            </a:r>
            <a:r>
              <a:rPr lang="zh-TW" altLang="en-US" sz="4000" dirty="0">
                <a:latin typeface="微軟正黑體" panose="020B0604030504040204" pitchFamily="34" charset="-120"/>
                <a:ea typeface="微軟正黑體" panose="020B0604030504040204" pitchFamily="34" charset="-120"/>
              </a:rPr>
              <a:t>就近</a:t>
            </a:r>
            <a:r>
              <a:rPr lang="zh-TW" altLang="en-US" sz="4000" dirty="0" smtClean="0">
                <a:latin typeface="微軟正黑體" panose="020B0604030504040204" pitchFamily="34" charset="-120"/>
                <a:ea typeface="微軟正黑體" panose="020B0604030504040204" pitchFamily="34" charset="-120"/>
              </a:rPr>
              <a:t>學照顧</a:t>
            </a:r>
            <a:r>
              <a:rPr lang="zh-TW" altLang="en-US" sz="4000" dirty="0">
                <a:latin typeface="微軟正黑體" panose="020B0604030504040204" pitchFamily="34" charset="-120"/>
                <a:ea typeface="微軟正黑體" panose="020B0604030504040204" pitchFamily="34" charset="-120"/>
              </a:rPr>
              <a:t>區域、文化不利等</a:t>
            </a:r>
            <a:r>
              <a:rPr lang="zh-TW" altLang="en-US" sz="4000" dirty="0" smtClean="0">
                <a:latin typeface="微軟正黑體" panose="020B0604030504040204" pitchFamily="34" charset="-120"/>
                <a:ea typeface="微軟正黑體" panose="020B0604030504040204" pitchFamily="34" charset="-120"/>
              </a:rPr>
              <a:t>學生</a:t>
            </a:r>
            <a:endParaRPr lang="en-US" altLang="zh-TW" sz="4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超額時：依「竹苗區免試入學超額比序積分表」依序錄取</a:t>
            </a:r>
          </a:p>
          <a:p>
            <a:pPr>
              <a:buFont typeface="Wingdings" panose="05000000000000000000" pitchFamily="2" charset="2"/>
              <a:buChar char="l"/>
            </a:pPr>
            <a:r>
              <a:rPr lang="zh-TW" altLang="en-US" sz="4000" dirty="0">
                <a:solidFill>
                  <a:srgbClr val="C00000"/>
                </a:solidFill>
                <a:latin typeface="微軟正黑體" panose="020B0604030504040204" pitchFamily="34" charset="-120"/>
                <a:ea typeface="微軟正黑體" panose="020B0604030504040204" pitchFamily="34" charset="-120"/>
              </a:rPr>
              <a:t>引導適性升學，建構六年一貫完整</a:t>
            </a:r>
            <a:r>
              <a:rPr lang="zh-TW" altLang="en-US" sz="4000" dirty="0" smtClean="0">
                <a:solidFill>
                  <a:srgbClr val="C00000"/>
                </a:solidFill>
                <a:latin typeface="微軟正黑體" panose="020B0604030504040204" pitchFamily="34" charset="-120"/>
                <a:ea typeface="微軟正黑體" panose="020B0604030504040204" pitchFamily="34" charset="-120"/>
              </a:rPr>
              <a:t>課程</a:t>
            </a:r>
            <a:endParaRPr lang="en-US" altLang="zh-TW" sz="4000" dirty="0" smtClean="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solidFill>
                <a:srgbClr val="282D6C"/>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a:solidFill>
                <a:srgbClr val="282D6C"/>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solidFill>
                <a:srgbClr val="282D6C"/>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4000" dirty="0" smtClean="0">
              <a:solidFill>
                <a:srgbClr val="282D6C"/>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4000" dirty="0" smtClean="0">
                <a:solidFill>
                  <a:srgbClr val="282D6C"/>
                </a:solidFill>
                <a:latin typeface="微軟正黑體" panose="020B0604030504040204" pitchFamily="34" charset="-120"/>
                <a:ea typeface="微軟正黑體" panose="020B0604030504040204" pitchFamily="34" charset="-120"/>
              </a:rPr>
              <a:t>報名</a:t>
            </a:r>
            <a:r>
              <a:rPr lang="zh-TW" altLang="en-US" sz="4000" dirty="0">
                <a:solidFill>
                  <a:srgbClr val="282D6C"/>
                </a:solidFill>
                <a:latin typeface="微軟正黑體" panose="020B0604030504040204" pitchFamily="34" charset="-120"/>
                <a:ea typeface="微軟正黑體" panose="020B0604030504040204" pitchFamily="34" charset="-120"/>
              </a:rPr>
              <a:t>資格：新竹市</a:t>
            </a:r>
            <a:r>
              <a:rPr lang="zh-TW" altLang="en-US" sz="4000" dirty="0" smtClean="0">
                <a:solidFill>
                  <a:srgbClr val="282D6C"/>
                </a:solidFill>
                <a:latin typeface="微軟正黑體" panose="020B0604030504040204" pitchFamily="34" charset="-120"/>
                <a:ea typeface="微軟正黑體" panose="020B0604030504040204" pitchFamily="34" charset="-120"/>
              </a:rPr>
              <a:t>國中應屆畢業生</a:t>
            </a:r>
            <a:r>
              <a:rPr lang="zh-TW" altLang="en-US" sz="4000" dirty="0" smtClean="0">
                <a:solidFill>
                  <a:srgbClr val="C00000"/>
                </a:solidFill>
                <a:latin typeface="微軟正黑體" panose="020B0604030504040204" pitchFamily="34" charset="-120"/>
                <a:ea typeface="微軟正黑體" panose="020B0604030504040204" pitchFamily="34" charset="-120"/>
              </a:rPr>
              <a:t>均可</a:t>
            </a:r>
            <a:r>
              <a:rPr lang="zh-TW" altLang="en-US" sz="4000" dirty="0">
                <a:solidFill>
                  <a:srgbClr val="C00000"/>
                </a:solidFill>
                <a:latin typeface="微軟正黑體" panose="020B0604030504040204" pitchFamily="34" charset="-120"/>
                <a:ea typeface="微軟正黑體" panose="020B0604030504040204" pitchFamily="34" charset="-120"/>
              </a:rPr>
              <a:t>擇一科</a:t>
            </a:r>
            <a:r>
              <a:rPr lang="zh-TW" altLang="en-US" sz="4000" dirty="0" smtClean="0">
                <a:solidFill>
                  <a:srgbClr val="C00000"/>
                </a:solidFill>
                <a:latin typeface="微軟正黑體" panose="020B0604030504040204" pitchFamily="34" charset="-120"/>
                <a:ea typeface="微軟正黑體" panose="020B0604030504040204" pitchFamily="34" charset="-120"/>
              </a:rPr>
              <a:t>報名</a:t>
            </a:r>
            <a:endParaRPr lang="en-US" altLang="zh-TW" sz="4000" dirty="0" smtClean="0">
              <a:solidFill>
                <a:srgbClr val="C00000"/>
              </a:solidFill>
              <a:latin typeface="微軟正黑體" panose="020B0604030504040204" pitchFamily="34" charset="-120"/>
              <a:ea typeface="微軟正黑體" panose="020B0604030504040204" pitchFamily="34" charset="-120"/>
            </a:endParaRPr>
          </a:p>
          <a:p>
            <a:pPr marL="114300" indent="0">
              <a:buNone/>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sz="4000" dirty="0">
              <a:latin typeface="微軟正黑體" panose="020B0604030504040204" pitchFamily="34" charset="-120"/>
              <a:ea typeface="微軟正黑體" panose="020B0604030504040204" pitchFamily="34" charset="-120"/>
            </a:endParaRPr>
          </a:p>
          <a:p>
            <a:pPr marL="6286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smtClean="0">
              <a:latin typeface="微軟正黑體" panose="020B0604030504040204" pitchFamily="34" charset="-120"/>
              <a:ea typeface="微軟正黑體" panose="020B0604030504040204" pitchFamily="34" charset="-120"/>
            </a:endParaRPr>
          </a:p>
          <a:p>
            <a:endParaRPr lang="zh-TW" altLang="en-US" dirty="0"/>
          </a:p>
        </p:txBody>
      </p:sp>
      <p:sp>
        <p:nvSpPr>
          <p:cNvPr id="178" name="MH_Other_2">
            <a:extLst>
              <a:ext uri="{FF2B5EF4-FFF2-40B4-BE49-F238E27FC236}">
                <a16:creationId xmlns:a16="http://schemas.microsoft.com/office/drawing/2014/main" id="{36521CA5-6D38-456C-AD50-BAD4A0028F80}"/>
              </a:ext>
            </a:extLst>
          </p:cNvPr>
          <p:cNvSpPr/>
          <p:nvPr>
            <p:custDataLst>
              <p:tags r:id="rId1"/>
            </p:custDataLst>
          </p:nvPr>
        </p:nvSpPr>
        <p:spPr>
          <a:xfrm>
            <a:off x="4263019" y="5023099"/>
            <a:ext cx="633460" cy="857811"/>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9" name="MH_Other_2">
            <a:extLst>
              <a:ext uri="{FF2B5EF4-FFF2-40B4-BE49-F238E27FC236}">
                <a16:creationId xmlns:a16="http://schemas.microsoft.com/office/drawing/2014/main" id="{36521CA5-6D38-456C-AD50-BAD4A0028F80}"/>
              </a:ext>
            </a:extLst>
          </p:cNvPr>
          <p:cNvSpPr/>
          <p:nvPr>
            <p:custDataLst>
              <p:tags r:id="rId2"/>
            </p:custDataLst>
          </p:nvPr>
        </p:nvSpPr>
        <p:spPr>
          <a:xfrm>
            <a:off x="8618931" y="5046477"/>
            <a:ext cx="633460" cy="857811"/>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3" name="文字方塊 2"/>
          <p:cNvSpPr txBox="1"/>
          <p:nvPr/>
        </p:nvSpPr>
        <p:spPr>
          <a:xfrm>
            <a:off x="1158854" y="4481527"/>
            <a:ext cx="2700000" cy="1940957"/>
          </a:xfrm>
          <a:prstGeom prst="roundRect">
            <a:avLst/>
          </a:prstGeom>
          <a:solidFill>
            <a:srgbClr val="282D6C"/>
          </a:solidFill>
          <a:ln w="9525">
            <a:solidFill>
              <a:schemeClr val="tx1"/>
            </a:solidFill>
          </a:ln>
        </p:spPr>
        <p:txBody>
          <a:bodyPr wrap="square" rtlCol="0" anchor="ctr" anchorCtr="0">
            <a:spAutoFit/>
          </a:bodyPr>
          <a:lstStyle/>
          <a:p>
            <a:pPr algn="ctr"/>
            <a:r>
              <a:rPr lang="zh-TW" altLang="en-US" sz="2800" dirty="0" smtClean="0">
                <a:solidFill>
                  <a:srgbClr val="FEF6E0"/>
                </a:solidFill>
                <a:latin typeface="微軟正黑體" panose="020B0604030504040204" pitchFamily="34" charset="-120"/>
                <a:ea typeface="微軟正黑體" panose="020B0604030504040204" pitchFamily="34" charset="-120"/>
              </a:rPr>
              <a:t>辦理學校</a:t>
            </a:r>
            <a:endParaRPr lang="en-US" altLang="zh-TW" sz="2800" dirty="0" smtClean="0">
              <a:solidFill>
                <a:srgbClr val="FEF6E0"/>
              </a:solidFill>
              <a:latin typeface="微軟正黑體" panose="020B0604030504040204" pitchFamily="34" charset="-120"/>
              <a:ea typeface="微軟正黑體" panose="020B0604030504040204" pitchFamily="34" charset="-120"/>
            </a:endParaRPr>
          </a:p>
          <a:p>
            <a:pPr algn="ctr"/>
            <a:r>
              <a:rPr lang="zh-TW" altLang="en-US" sz="4000" dirty="0">
                <a:solidFill>
                  <a:srgbClr val="FEF6E0"/>
                </a:solidFill>
                <a:latin typeface="微軟正黑體" panose="020B0604030504040204" pitchFamily="34" charset="-120"/>
                <a:ea typeface="微軟正黑體" panose="020B0604030504040204" pitchFamily="34" charset="-120"/>
              </a:rPr>
              <a:t>光復</a:t>
            </a:r>
            <a:r>
              <a:rPr lang="zh-TW" altLang="en-US" sz="4000" dirty="0" smtClean="0">
                <a:solidFill>
                  <a:srgbClr val="FEF6E0"/>
                </a:solidFill>
                <a:latin typeface="微軟正黑體" panose="020B0604030504040204" pitchFamily="34" charset="-120"/>
                <a:ea typeface="微軟正黑體" panose="020B0604030504040204" pitchFamily="34" charset="-120"/>
              </a:rPr>
              <a:t>高中</a:t>
            </a:r>
            <a:endParaRPr lang="en-US" altLang="zh-TW" sz="4000" dirty="0" smtClean="0">
              <a:solidFill>
                <a:srgbClr val="FEF6E0"/>
              </a:solidFill>
              <a:latin typeface="微軟正黑體" panose="020B0604030504040204" pitchFamily="34" charset="-120"/>
              <a:ea typeface="微軟正黑體" panose="020B0604030504040204" pitchFamily="34" charset="-120"/>
            </a:endParaRPr>
          </a:p>
          <a:p>
            <a:pPr algn="ctr"/>
            <a:r>
              <a:rPr lang="zh-TW" altLang="en-US" sz="4000" dirty="0" smtClean="0">
                <a:solidFill>
                  <a:srgbClr val="FEF6E0"/>
                </a:solidFill>
                <a:latin typeface="微軟正黑體" panose="020B0604030504040204" pitchFamily="34" charset="-120"/>
                <a:ea typeface="微軟正黑體" panose="020B0604030504040204" pitchFamily="34" charset="-120"/>
              </a:rPr>
              <a:t>世界高中</a:t>
            </a:r>
            <a:endParaRPr lang="zh-TW" altLang="en-US" sz="4000" dirty="0">
              <a:solidFill>
                <a:srgbClr val="FEF6E0"/>
              </a:solidFill>
              <a:latin typeface="微軟正黑體" panose="020B0604030504040204" pitchFamily="34" charset="-120"/>
              <a:ea typeface="微軟正黑體" panose="020B0604030504040204" pitchFamily="34" charset="-120"/>
            </a:endParaRPr>
          </a:p>
        </p:txBody>
      </p:sp>
      <p:sp>
        <p:nvSpPr>
          <p:cNvPr id="199" name="文字方塊 198"/>
          <p:cNvSpPr txBox="1"/>
          <p:nvPr/>
        </p:nvSpPr>
        <p:spPr>
          <a:xfrm>
            <a:off x="5300644" y="4719889"/>
            <a:ext cx="2908615" cy="1512000"/>
          </a:xfrm>
          <a:prstGeom prst="roundRect">
            <a:avLst/>
          </a:prstGeom>
          <a:solidFill>
            <a:srgbClr val="282D6C"/>
          </a:solidFill>
          <a:ln w="9525">
            <a:solidFill>
              <a:schemeClr val="tx1"/>
            </a:solidFill>
          </a:ln>
        </p:spPr>
        <p:txBody>
          <a:bodyPr wrap="square" rtlCol="0" anchor="ctr" anchorCtr="0">
            <a:spAutoFit/>
          </a:bodyPr>
          <a:lstStyle/>
          <a:p>
            <a:pPr algn="ctr"/>
            <a:r>
              <a:rPr lang="zh-TW" altLang="en-US" sz="4000" dirty="0" smtClean="0">
                <a:solidFill>
                  <a:srgbClr val="FEF6E0"/>
                </a:solidFill>
                <a:latin typeface="微軟正黑體" panose="020B0604030504040204" pitchFamily="34" charset="-120"/>
                <a:ea typeface="微軟正黑體" panose="020B0604030504040204" pitchFamily="34" charset="-120"/>
              </a:rPr>
              <a:t>劃定學習區</a:t>
            </a:r>
            <a:endParaRPr lang="zh-TW" altLang="en-US" sz="5400" dirty="0">
              <a:solidFill>
                <a:srgbClr val="FEF6E0"/>
              </a:solidFill>
              <a:latin typeface="微軟正黑體" panose="020B0604030504040204" pitchFamily="34" charset="-120"/>
              <a:ea typeface="微軟正黑體" panose="020B0604030504040204" pitchFamily="34" charset="-120"/>
            </a:endParaRPr>
          </a:p>
        </p:txBody>
      </p:sp>
      <p:sp>
        <p:nvSpPr>
          <p:cNvPr id="200" name="文字方塊 199"/>
          <p:cNvSpPr txBox="1"/>
          <p:nvPr/>
        </p:nvSpPr>
        <p:spPr>
          <a:xfrm>
            <a:off x="14081214" y="4696004"/>
            <a:ext cx="2700000" cy="1512000"/>
          </a:xfrm>
          <a:prstGeom prst="roundRect">
            <a:avLst/>
          </a:prstGeom>
          <a:solidFill>
            <a:srgbClr val="282D6C"/>
          </a:solidFill>
          <a:ln w="9525">
            <a:solidFill>
              <a:schemeClr val="tx1"/>
            </a:solidFill>
          </a:ln>
        </p:spPr>
        <p:txBody>
          <a:bodyPr wrap="square" rtlCol="0" anchor="ctr" anchorCtr="0">
            <a:spAutoFit/>
          </a:bodyPr>
          <a:lstStyle/>
          <a:p>
            <a:pPr algn="ctr"/>
            <a:r>
              <a:rPr lang="zh-TW" altLang="en-US" sz="4000" dirty="0" smtClean="0">
                <a:solidFill>
                  <a:srgbClr val="FEF6E0"/>
                </a:solidFill>
                <a:latin typeface="微軟正黑體" panose="020B0604030504040204" pitchFamily="34" charset="-120"/>
                <a:ea typeface="微軟正黑體" panose="020B0604030504040204" pitchFamily="34" charset="-120"/>
              </a:rPr>
              <a:t>不採計</a:t>
            </a:r>
            <a:endParaRPr lang="en-US" altLang="zh-TW" sz="4000" dirty="0" smtClean="0">
              <a:solidFill>
                <a:srgbClr val="FEF6E0"/>
              </a:solidFill>
              <a:latin typeface="微軟正黑體" panose="020B0604030504040204" pitchFamily="34" charset="-120"/>
              <a:ea typeface="微軟正黑體" panose="020B0604030504040204" pitchFamily="34" charset="-120"/>
            </a:endParaRPr>
          </a:p>
          <a:p>
            <a:pPr algn="ctr"/>
            <a:r>
              <a:rPr lang="zh-TW" altLang="en-US" sz="4000" dirty="0">
                <a:solidFill>
                  <a:srgbClr val="FEF6E0"/>
                </a:solidFill>
                <a:latin typeface="微軟正黑體" panose="020B0604030504040204" pitchFamily="34" charset="-120"/>
                <a:ea typeface="微軟正黑體" panose="020B0604030504040204" pitchFamily="34" charset="-120"/>
              </a:rPr>
              <a:t>會考成績</a:t>
            </a:r>
            <a:endParaRPr lang="zh-TW" altLang="en-US" sz="5400" dirty="0">
              <a:solidFill>
                <a:srgbClr val="FEF6E0"/>
              </a:solidFill>
              <a:latin typeface="微軟正黑體" panose="020B0604030504040204" pitchFamily="34" charset="-120"/>
              <a:ea typeface="微軟正黑體" panose="020B0604030504040204" pitchFamily="34" charset="-120"/>
            </a:endParaRPr>
          </a:p>
        </p:txBody>
      </p:sp>
      <p:sp>
        <p:nvSpPr>
          <p:cNvPr id="201" name="文字方塊 200"/>
          <p:cNvSpPr txBox="1"/>
          <p:nvPr/>
        </p:nvSpPr>
        <p:spPr>
          <a:xfrm>
            <a:off x="9651049" y="4719889"/>
            <a:ext cx="2988375" cy="1512000"/>
          </a:xfrm>
          <a:prstGeom prst="roundRect">
            <a:avLst/>
          </a:prstGeom>
          <a:solidFill>
            <a:srgbClr val="282D6C"/>
          </a:solidFill>
          <a:ln w="9525">
            <a:solidFill>
              <a:schemeClr val="tx1"/>
            </a:solidFill>
          </a:ln>
        </p:spPr>
        <p:txBody>
          <a:bodyPr wrap="square" rtlCol="0" anchor="ctr" anchorCtr="0">
            <a:spAutoFit/>
          </a:bodyPr>
          <a:lstStyle/>
          <a:p>
            <a:pPr algn="ctr"/>
            <a:r>
              <a:rPr lang="zh-TW" altLang="en-US" sz="4000" dirty="0" smtClean="0">
                <a:solidFill>
                  <a:srgbClr val="FEF6E0"/>
                </a:solidFill>
                <a:latin typeface="微軟正黑體" panose="020B0604030504040204" pitchFamily="34" charset="-120"/>
                <a:ea typeface="微軟正黑體" panose="020B0604030504040204" pitchFamily="34" charset="-120"/>
              </a:rPr>
              <a:t>單科單</a:t>
            </a:r>
            <a:r>
              <a:rPr lang="zh-TW" altLang="en-US" sz="4000" dirty="0">
                <a:solidFill>
                  <a:srgbClr val="FEF6E0"/>
                </a:solidFill>
                <a:latin typeface="微軟正黑體" panose="020B0604030504040204" pitchFamily="34" charset="-120"/>
                <a:ea typeface="微軟正黑體" panose="020B0604030504040204" pitchFamily="34" charset="-120"/>
              </a:rPr>
              <a:t>志願</a:t>
            </a:r>
            <a:endParaRPr lang="zh-TW" altLang="en-US" sz="5400" dirty="0">
              <a:solidFill>
                <a:srgbClr val="FEF6E0"/>
              </a:solidFill>
              <a:latin typeface="微軟正黑體" panose="020B0604030504040204" pitchFamily="34" charset="-120"/>
              <a:ea typeface="微軟正黑體" panose="020B0604030504040204" pitchFamily="34" charset="-120"/>
            </a:endParaRPr>
          </a:p>
        </p:txBody>
      </p:sp>
      <p:sp>
        <p:nvSpPr>
          <p:cNvPr id="202" name="MH_Other_2">
            <a:extLst>
              <a:ext uri="{FF2B5EF4-FFF2-40B4-BE49-F238E27FC236}">
                <a16:creationId xmlns:a16="http://schemas.microsoft.com/office/drawing/2014/main" id="{36521CA5-6D38-456C-AD50-BAD4A0028F80}"/>
              </a:ext>
            </a:extLst>
          </p:cNvPr>
          <p:cNvSpPr/>
          <p:nvPr>
            <p:custDataLst>
              <p:tags r:id="rId3"/>
            </p:custDataLst>
          </p:nvPr>
        </p:nvSpPr>
        <p:spPr>
          <a:xfrm>
            <a:off x="13041965" y="5046477"/>
            <a:ext cx="633460" cy="857811"/>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grpSp>
        <p:nvGrpSpPr>
          <p:cNvPr id="7" name="群組 6"/>
          <p:cNvGrpSpPr/>
          <p:nvPr/>
        </p:nvGrpSpPr>
        <p:grpSpPr>
          <a:xfrm>
            <a:off x="12600585" y="8239186"/>
            <a:ext cx="5485218" cy="864000"/>
            <a:chOff x="12573269" y="8412319"/>
            <a:chExt cx="5485218" cy="864000"/>
          </a:xfrm>
        </p:grpSpPr>
        <p:sp>
          <p:nvSpPr>
            <p:cNvPr id="4" name="文字方塊 3"/>
            <p:cNvSpPr txBox="1"/>
            <p:nvPr/>
          </p:nvSpPr>
          <p:spPr>
            <a:xfrm>
              <a:off x="12573269" y="8412319"/>
              <a:ext cx="5485218" cy="864000"/>
            </a:xfrm>
            <a:prstGeom prst="roundRect">
              <a:avLst/>
            </a:prstGeom>
            <a:solidFill>
              <a:schemeClr val="accent3">
                <a:lumMod val="60000"/>
                <a:lumOff val="40000"/>
              </a:schemeClr>
            </a:solidFill>
          </p:spPr>
          <p:txBody>
            <a:bodyPr wrap="square" rtlCol="0" anchor="ctr" anchorCtr="0">
              <a:spAutoFit/>
            </a:bodyPr>
            <a:lstStyle/>
            <a:p>
              <a:pPr algn="r"/>
              <a:r>
                <a:rPr lang="zh-TW" altLang="en-US" sz="4000" b="1" dirty="0" smtClean="0">
                  <a:solidFill>
                    <a:srgbClr val="282D6C"/>
                  </a:solidFill>
                  <a:latin typeface="微軟正黑體" panose="020B0604030504040204" pitchFamily="34" charset="-120"/>
                  <a:ea typeface="微軟正黑體" panose="020B0604030504040204" pitchFamily="34" charset="-120"/>
                </a:rPr>
                <a:t>不採計在校學科成績</a:t>
              </a:r>
              <a:endParaRPr lang="zh-TW" altLang="en-US" sz="4000" b="1" dirty="0">
                <a:solidFill>
                  <a:srgbClr val="282D6C"/>
                </a:solidFill>
                <a:latin typeface="微軟正黑體" panose="020B0604030504040204" pitchFamily="34" charset="-120"/>
                <a:ea typeface="微軟正黑體" panose="020B0604030504040204" pitchFamily="34" charset="-120"/>
              </a:endParaRPr>
            </a:p>
          </p:txBody>
        </p:sp>
        <p:sp>
          <p:nvSpPr>
            <p:cNvPr id="203" name="Google Shape;1213;p27"/>
            <p:cNvSpPr/>
            <p:nvPr/>
          </p:nvSpPr>
          <p:spPr>
            <a:xfrm>
              <a:off x="12752878" y="8481817"/>
              <a:ext cx="466262" cy="713461"/>
            </a:xfrm>
            <a:custGeom>
              <a:avLst/>
              <a:gdLst/>
              <a:ahLst/>
              <a:cxnLst/>
              <a:rect l="l" t="t" r="r" b="b"/>
              <a:pathLst>
                <a:path w="621683" h="951282" extrusionOk="0">
                  <a:moveTo>
                    <a:pt x="206572" y="867283"/>
                  </a:moveTo>
                  <a:lnTo>
                    <a:pt x="410205" y="867283"/>
                  </a:lnTo>
                  <a:lnTo>
                    <a:pt x="410205" y="944807"/>
                  </a:lnTo>
                  <a:cubicBezTo>
                    <a:pt x="410205" y="948383"/>
                    <a:pt x="407286" y="951283"/>
                    <a:pt x="403711" y="951283"/>
                  </a:cubicBezTo>
                  <a:lnTo>
                    <a:pt x="213067" y="951283"/>
                  </a:lnTo>
                  <a:cubicBezTo>
                    <a:pt x="209492" y="951283"/>
                    <a:pt x="206572" y="948383"/>
                    <a:pt x="206572" y="944807"/>
                  </a:cubicBezTo>
                  <a:lnTo>
                    <a:pt x="206572" y="867283"/>
                  </a:lnTo>
                  <a:close/>
                  <a:moveTo>
                    <a:pt x="464246" y="801518"/>
                  </a:moveTo>
                  <a:lnTo>
                    <a:pt x="157437" y="801518"/>
                  </a:lnTo>
                  <a:cubicBezTo>
                    <a:pt x="157576" y="806067"/>
                    <a:pt x="157655" y="810615"/>
                    <a:pt x="157655" y="815144"/>
                  </a:cubicBezTo>
                  <a:cubicBezTo>
                    <a:pt x="157655" y="829107"/>
                    <a:pt x="156881" y="839952"/>
                    <a:pt x="156106" y="847421"/>
                  </a:cubicBezTo>
                  <a:lnTo>
                    <a:pt x="196562" y="847421"/>
                  </a:lnTo>
                  <a:cubicBezTo>
                    <a:pt x="196582" y="847421"/>
                    <a:pt x="196622" y="847421"/>
                    <a:pt x="196642" y="847421"/>
                  </a:cubicBezTo>
                  <a:lnTo>
                    <a:pt x="420136" y="847421"/>
                  </a:lnTo>
                  <a:cubicBezTo>
                    <a:pt x="420155" y="847421"/>
                    <a:pt x="420195" y="847421"/>
                    <a:pt x="420215" y="847421"/>
                  </a:cubicBezTo>
                  <a:lnTo>
                    <a:pt x="465577" y="847421"/>
                  </a:lnTo>
                  <a:cubicBezTo>
                    <a:pt x="464803" y="839952"/>
                    <a:pt x="464028" y="829107"/>
                    <a:pt x="464028" y="815144"/>
                  </a:cubicBezTo>
                  <a:cubicBezTo>
                    <a:pt x="464028" y="810615"/>
                    <a:pt x="464107" y="806067"/>
                    <a:pt x="464246" y="801518"/>
                  </a:cubicBezTo>
                  <a:close/>
                  <a:moveTo>
                    <a:pt x="156404" y="781655"/>
                  </a:moveTo>
                  <a:lnTo>
                    <a:pt x="465279" y="781655"/>
                  </a:lnTo>
                  <a:cubicBezTo>
                    <a:pt x="466252" y="768030"/>
                    <a:pt x="467841" y="754285"/>
                    <a:pt x="470006" y="740440"/>
                  </a:cubicBezTo>
                  <a:lnTo>
                    <a:pt x="151677" y="740440"/>
                  </a:lnTo>
                  <a:cubicBezTo>
                    <a:pt x="153842" y="754285"/>
                    <a:pt x="155431" y="768030"/>
                    <a:pt x="156404" y="781655"/>
                  </a:cubicBezTo>
                  <a:close/>
                  <a:moveTo>
                    <a:pt x="313304" y="0"/>
                  </a:moveTo>
                  <a:lnTo>
                    <a:pt x="308379" y="0"/>
                  </a:lnTo>
                  <a:cubicBezTo>
                    <a:pt x="138350" y="0"/>
                    <a:pt x="0" y="138363"/>
                    <a:pt x="0" y="308427"/>
                  </a:cubicBezTo>
                  <a:cubicBezTo>
                    <a:pt x="0" y="384879"/>
                    <a:pt x="36306" y="453743"/>
                    <a:pt x="71400" y="520362"/>
                  </a:cubicBezTo>
                  <a:cubicBezTo>
                    <a:pt x="78828" y="534425"/>
                    <a:pt x="86494" y="548964"/>
                    <a:pt x="93664" y="563325"/>
                  </a:cubicBezTo>
                  <a:cubicBezTo>
                    <a:pt x="119602" y="615187"/>
                    <a:pt x="137973" y="668339"/>
                    <a:pt x="148182" y="720578"/>
                  </a:cubicBezTo>
                  <a:lnTo>
                    <a:pt x="300911" y="720578"/>
                  </a:lnTo>
                  <a:lnTo>
                    <a:pt x="300911" y="392605"/>
                  </a:lnTo>
                  <a:lnTo>
                    <a:pt x="205619" y="308408"/>
                  </a:lnTo>
                  <a:cubicBezTo>
                    <a:pt x="201508" y="304773"/>
                    <a:pt x="201111" y="298496"/>
                    <a:pt x="204745" y="294385"/>
                  </a:cubicBezTo>
                  <a:cubicBezTo>
                    <a:pt x="208380" y="290273"/>
                    <a:pt x="214656" y="289896"/>
                    <a:pt x="218767" y="293511"/>
                  </a:cubicBezTo>
                  <a:lnTo>
                    <a:pt x="308379" y="372703"/>
                  </a:lnTo>
                  <a:lnTo>
                    <a:pt x="398011" y="293511"/>
                  </a:lnTo>
                  <a:cubicBezTo>
                    <a:pt x="402122" y="289896"/>
                    <a:pt x="408398" y="290273"/>
                    <a:pt x="412032" y="294385"/>
                  </a:cubicBezTo>
                  <a:cubicBezTo>
                    <a:pt x="415667" y="298496"/>
                    <a:pt x="415270" y="304773"/>
                    <a:pt x="411159" y="308408"/>
                  </a:cubicBezTo>
                  <a:lnTo>
                    <a:pt x="320772" y="388256"/>
                  </a:lnTo>
                  <a:lnTo>
                    <a:pt x="320772" y="720578"/>
                  </a:lnTo>
                  <a:lnTo>
                    <a:pt x="472052" y="720578"/>
                  </a:lnTo>
                  <a:cubicBezTo>
                    <a:pt x="472548" y="720578"/>
                    <a:pt x="473005" y="720657"/>
                    <a:pt x="473482" y="720717"/>
                  </a:cubicBezTo>
                  <a:cubicBezTo>
                    <a:pt x="483690" y="668438"/>
                    <a:pt x="502042" y="615226"/>
                    <a:pt x="528020" y="563325"/>
                  </a:cubicBezTo>
                  <a:cubicBezTo>
                    <a:pt x="535189" y="548964"/>
                    <a:pt x="542856" y="534425"/>
                    <a:pt x="550284" y="520362"/>
                  </a:cubicBezTo>
                  <a:cubicBezTo>
                    <a:pt x="585378" y="453743"/>
                    <a:pt x="621683" y="384879"/>
                    <a:pt x="621683" y="308427"/>
                  </a:cubicBezTo>
                  <a:cubicBezTo>
                    <a:pt x="621683" y="138363"/>
                    <a:pt x="483333" y="0"/>
                    <a:pt x="313304" y="0"/>
                  </a:cubicBezTo>
                  <a:close/>
                </a:path>
              </a:pathLst>
            </a:custGeom>
            <a:solidFill>
              <a:srgbClr val="FEF6E0"/>
            </a:solidFill>
            <a:ln>
              <a:solidFill>
                <a:schemeClr val="tx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87060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250"/>
                                        <p:tgtEl>
                                          <p:spTgt spid="17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79"/>
                                        </p:tgtEl>
                                        <p:attrNameLst>
                                          <p:attrName>style.visibility</p:attrName>
                                        </p:attrNameLst>
                                      </p:cBhvr>
                                      <p:to>
                                        <p:strVal val="visible"/>
                                      </p:to>
                                    </p:set>
                                    <p:animEffect transition="in" filter="fade">
                                      <p:cBhvr>
                                        <p:cTn id="11" dur="250"/>
                                        <p:tgtEl>
                                          <p:spTgt spid="17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fade">
                                      <p:cBhvr>
                                        <p:cTn id="15" dur="25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2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heme/theme1.xml><?xml version="1.0" encoding="utf-8"?>
<a:theme xmlns:a="http://schemas.openxmlformats.org/drawingml/2006/main" name="Blue Yellow and Pink Geometric Opportunity Roadmap Presentation">
  <a:themeElements>
    <a:clrScheme name="Office">
      <a:dk1>
        <a:srgbClr val="282D6C"/>
      </a:dk1>
      <a:lt1>
        <a:srgbClr val="FEF6E0"/>
      </a:lt1>
      <a:dk2>
        <a:srgbClr val="FEBC1D"/>
      </a:dk2>
      <a:lt2>
        <a:srgbClr val="00B1D2"/>
      </a:lt2>
      <a:accent1>
        <a:srgbClr val="282D6C"/>
      </a:accent1>
      <a:accent2>
        <a:srgbClr val="185897"/>
      </a:accent2>
      <a:accent3>
        <a:srgbClr val="FE2E60"/>
      </a:accent3>
      <a:accent4>
        <a:srgbClr val="25003C"/>
      </a:accent4>
      <a:accent5>
        <a:srgbClr val="351B65"/>
      </a:accent5>
      <a:accent6>
        <a:srgbClr val="185897"/>
      </a:accent6>
      <a:hlink>
        <a:srgbClr val="0084B9"/>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3361</TotalTime>
  <Words>5829</Words>
  <Application>Microsoft Office PowerPoint</Application>
  <PresentationFormat>自訂</PresentationFormat>
  <Paragraphs>996</Paragraphs>
  <Slides>72</Slides>
  <Notes>72</Notes>
  <HiddenSlides>0</HiddenSlides>
  <MMClips>0</MMClips>
  <ScaleCrop>false</ScaleCrop>
  <HeadingPairs>
    <vt:vector size="6" baseType="variant">
      <vt:variant>
        <vt:lpstr>使用字型</vt:lpstr>
      </vt:variant>
      <vt:variant>
        <vt:i4>21</vt:i4>
      </vt:variant>
      <vt:variant>
        <vt:lpstr>佈景主題</vt:lpstr>
      </vt:variant>
      <vt:variant>
        <vt:i4>1</vt:i4>
      </vt:variant>
      <vt:variant>
        <vt:lpstr>投影片標題</vt:lpstr>
      </vt:variant>
      <vt:variant>
        <vt:i4>72</vt:i4>
      </vt:variant>
    </vt:vector>
  </HeadingPairs>
  <TitlesOfParts>
    <vt:vector size="94" baseType="lpstr">
      <vt:lpstr>Arial</vt:lpstr>
      <vt:lpstr>標楷體</vt:lpstr>
      <vt:lpstr>Cabin</vt:lpstr>
      <vt:lpstr>SimSun</vt:lpstr>
      <vt:lpstr>Gill Sans MT</vt:lpstr>
      <vt:lpstr>Wingdings</vt:lpstr>
      <vt:lpstr>Times New Roman</vt:lpstr>
      <vt:lpstr>Verdana</vt:lpstr>
      <vt:lpstr>華康儷粗黑</vt:lpstr>
      <vt:lpstr>Calibri</vt:lpstr>
      <vt:lpstr>Arial Unicode MS</vt:lpstr>
      <vt:lpstr>맑은 고딕</vt:lpstr>
      <vt:lpstr>BiauKai</vt:lpstr>
      <vt:lpstr>華康儷中黑</vt:lpstr>
      <vt:lpstr>華康墨字體</vt:lpstr>
      <vt:lpstr>Raleway</vt:lpstr>
      <vt:lpstr>Microsoft YaHei</vt:lpstr>
      <vt:lpstr>微軟正黑體</vt:lpstr>
      <vt:lpstr>新細明體</vt:lpstr>
      <vt:lpstr>Raleway Black</vt:lpstr>
      <vt:lpstr>超研澤中黑</vt:lpstr>
      <vt:lpstr>Blue Yellow and Pink Geometric Opportunity Roadmap Presentation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葉宜昕</dc:creator>
  <cp:lastModifiedBy>葉宜昕</cp:lastModifiedBy>
  <cp:revision>57</cp:revision>
  <dcterms:modified xsi:type="dcterms:W3CDTF">2023-01-07T07:29:29Z</dcterms:modified>
</cp:coreProperties>
</file>